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3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1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7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1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C5523A7-FF38-4BD4-AD21-042D0E57C62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D59F499-0B00-4B73-8266-F00218584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83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F8A5-4174-96F7-7DB2-60B0DB9DF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24" y="1142179"/>
            <a:ext cx="11761851" cy="2387600"/>
          </a:xfrm>
        </p:spPr>
        <p:txBody>
          <a:bodyPr>
            <a:normAutofit/>
          </a:bodyPr>
          <a:lstStyle/>
          <a:p>
            <a:r>
              <a:rPr lang="es-GT" dirty="0"/>
              <a:t>Verbos Reflexivos y Autocuidado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E0F91-8535-6EC6-F9B3-DCE0675F4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sz="2800" dirty="0"/>
              <a:t>Reflexive </a:t>
            </a:r>
            <a:r>
              <a:rPr lang="es-GT" sz="2800" dirty="0" err="1"/>
              <a:t>Verbs</a:t>
            </a:r>
            <a:r>
              <a:rPr lang="es-GT" sz="2800" dirty="0"/>
              <a:t> and </a:t>
            </a:r>
            <a:r>
              <a:rPr lang="es-GT" sz="2800" dirty="0" err="1"/>
              <a:t>Self</a:t>
            </a:r>
            <a:r>
              <a:rPr lang="es-GT" sz="2800" dirty="0"/>
              <a:t>-Care</a:t>
            </a:r>
            <a:endParaRPr lang="en-US" sz="2800" dirty="0"/>
          </a:p>
        </p:txBody>
      </p:sp>
      <p:pic>
        <p:nvPicPr>
          <p:cNvPr id="4" name="Picture 3" descr="Advertise with MCPASD | Middleton-Cross Plains Area School District">
            <a:extLst>
              <a:ext uri="{FF2B5EF4-FFF2-40B4-BE49-F238E27FC236}">
                <a16:creationId xmlns:a16="http://schemas.microsoft.com/office/drawing/2014/main" id="{8BA918AD-76ED-9EC0-9E2A-2176FCAAE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349699"/>
            <a:ext cx="2861733" cy="1089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BD490-571B-1DE1-530C-94A0F265B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or qué tienes que reír más? 9 Beneficios de la risa - MundoPsicologos.com">
            <a:extLst>
              <a:ext uri="{FF2B5EF4-FFF2-40B4-BE49-F238E27FC236}">
                <a16:creationId xmlns:a16="http://schemas.microsoft.com/office/drawing/2014/main" id="{074C1F9D-EDE6-9DD2-3F6D-60644B49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428625"/>
            <a:ext cx="84867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5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BA15B-2E11-5C97-4408-CAD3A40F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E96F6-1F4D-F3E1-F988-248D3B3CE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33375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2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2A51A-1AAA-1391-8826-909A7BEF1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rarse: la clave para mejorar la autoestima">
            <a:extLst>
              <a:ext uri="{FF2B5EF4-FFF2-40B4-BE49-F238E27FC236}">
                <a16:creationId xmlns:a16="http://schemas.microsoft.com/office/drawing/2014/main" id="{B4C462F0-287C-DD1B-1171-9DA4AB3A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33350"/>
            <a:ext cx="7653232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8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A775A-2954-A945-066A-F0DAE1D1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F18E-3965-C935-B187-DEC4CD93AB81}"/>
              </a:ext>
            </a:extLst>
          </p:cNvPr>
          <p:cNvSpPr txBox="1">
            <a:spLocks/>
          </p:cNvSpPr>
          <p:nvPr/>
        </p:nvSpPr>
        <p:spPr>
          <a:xfrm>
            <a:off x="1454150" y="2235200"/>
            <a:ext cx="9118600" cy="2387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indent="457200" algn="ctr" defTabSz="914400" eaLnBrk="0" fontAlgn="base" hangingPunct="0">
              <a:spcAft>
                <a:spcPct val="0"/>
              </a:spcAft>
            </a:pPr>
            <a:r>
              <a:rPr lang="en-US" altLang="en-US" sz="60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HOW DO YOU CONJUGATE A REGULAR REFLEXIVE VERB? </a:t>
            </a:r>
            <a:endParaRPr lang="en-US" altLang="en-US" sz="6000" b="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9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A2CB60-2464-BC88-580E-34E26C5C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7088"/>
              </p:ext>
            </p:extLst>
          </p:nvPr>
        </p:nvGraphicFramePr>
        <p:xfrm>
          <a:off x="1037431" y="3459272"/>
          <a:ext cx="9515475" cy="224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985">
                  <a:extLst>
                    <a:ext uri="{9D8B030D-6E8A-4147-A177-3AD203B41FA5}">
                      <a16:colId xmlns:a16="http://schemas.microsoft.com/office/drawing/2014/main" val="2800516379"/>
                    </a:ext>
                  </a:extLst>
                </a:gridCol>
                <a:gridCol w="2836114">
                  <a:extLst>
                    <a:ext uri="{9D8B030D-6E8A-4147-A177-3AD203B41FA5}">
                      <a16:colId xmlns:a16="http://schemas.microsoft.com/office/drawing/2014/main" val="2045666291"/>
                    </a:ext>
                  </a:extLst>
                </a:gridCol>
                <a:gridCol w="2127939">
                  <a:extLst>
                    <a:ext uri="{9D8B030D-6E8A-4147-A177-3AD203B41FA5}">
                      <a16:colId xmlns:a16="http://schemas.microsoft.com/office/drawing/2014/main" val="3966189686"/>
                    </a:ext>
                  </a:extLst>
                </a:gridCol>
                <a:gridCol w="2855437">
                  <a:extLst>
                    <a:ext uri="{9D8B030D-6E8A-4147-A177-3AD203B41FA5}">
                      <a16:colId xmlns:a16="http://schemas.microsoft.com/office/drawing/2014/main" val="1019879574"/>
                    </a:ext>
                  </a:extLst>
                </a:gridCol>
              </a:tblGrid>
              <a:tr h="494450"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900"/>
                        </a:spcBef>
                        <a:buNone/>
                      </a:pPr>
                      <a:r>
                        <a:rPr lang="en-US" sz="2800">
                          <a:effectLst/>
                        </a:rPr>
                        <a:t>yo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900"/>
                        </a:spcBef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</a:rPr>
                        <a:t>me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nosotros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/as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900"/>
                        </a:spcBef>
                        <a:buNone/>
                      </a:pPr>
                      <a:r>
                        <a:rPr lang="en-US" sz="2800" b="0" dirty="0" err="1">
                          <a:solidFill>
                            <a:schemeClr val="bg1"/>
                          </a:solidFill>
                          <a:effectLst/>
                        </a:rPr>
                        <a:t>nos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95176"/>
                  </a:ext>
                </a:extLst>
              </a:tr>
              <a:tr h="470851">
                <a:tc>
                  <a:txBody>
                    <a:bodyPr/>
                    <a:lstStyle/>
                    <a:p>
                      <a:pPr marL="0" marR="0">
                        <a:lnSpc>
                          <a:spcPts val="1575"/>
                        </a:lnSpc>
                        <a:spcBef>
                          <a:spcPts val="900"/>
                        </a:spcBef>
                        <a:buNone/>
                      </a:pPr>
                      <a:r>
                        <a:rPr lang="en-US" sz="2800">
                          <a:effectLst/>
                        </a:rPr>
                        <a:t>tú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900"/>
                        </a:spcBef>
                        <a:buNone/>
                      </a:pPr>
                      <a:r>
                        <a:rPr lang="en-US" sz="2800" dirty="0" err="1">
                          <a:effectLst/>
                        </a:rPr>
                        <a:t>te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900"/>
                        </a:spcBef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vosotros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</a:rPr>
                        <a:t>/as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900"/>
                        </a:spcBef>
                        <a:buNone/>
                      </a:pPr>
                      <a:r>
                        <a:rPr lang="en-US" sz="2800">
                          <a:effectLst/>
                        </a:rPr>
                        <a:t>os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3124249"/>
                  </a:ext>
                </a:extLst>
              </a:tr>
              <a:tr h="890010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él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ella</a:t>
                      </a:r>
                    </a:p>
                    <a:p>
                      <a:pPr marL="0" marR="0">
                        <a:buNone/>
                      </a:pPr>
                      <a:r>
                        <a:rPr lang="en-US" sz="2800">
                          <a:effectLst/>
                        </a:rPr>
                        <a:t>usted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2800" dirty="0">
                          <a:effectLst/>
                        </a:rPr>
                        <a:t>se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ellos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ellas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buNone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</a:rPr>
                        <a:t>ustedes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ts val="1575"/>
                        </a:lnSpc>
                        <a:buNone/>
                      </a:pPr>
                      <a:r>
                        <a:rPr lang="en-US" sz="2800" dirty="0">
                          <a:effectLst/>
                        </a:rPr>
                        <a:t>se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93474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73564A-8207-9414-D294-0C319D9D8A9F}"/>
              </a:ext>
            </a:extLst>
          </p:cNvPr>
          <p:cNvCxnSpPr/>
          <p:nvPr/>
        </p:nvCxnSpPr>
        <p:spPr>
          <a:xfrm flipV="1">
            <a:off x="5688013" y="6904038"/>
            <a:ext cx="214312" cy="13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F6E062-BA5B-0B89-0B6A-4A94C9FB8222}"/>
              </a:ext>
            </a:extLst>
          </p:cNvPr>
          <p:cNvSpPr txBox="1"/>
          <p:nvPr/>
        </p:nvSpPr>
        <p:spPr>
          <a:xfrm>
            <a:off x="367506" y="652361"/>
            <a:ext cx="114569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Here's the process for saying "I wash myself":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Step 1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:   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lavar</a:t>
            </a:r>
            <a:r>
              <a:rPr kumimoji="0" lang="en-US" altLang="en-US" sz="1800" b="1" i="0" u="sng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(Choose the appropriate pronoun and verb)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Step 2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:   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Yo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sng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lavar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(Remove “se” and place it </a:t>
            </a:r>
            <a:r>
              <a:rPr kumimoji="0" lang="en-US" altLang="en-US" sz="1800" b="0" i="0" u="sng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in front of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the verb)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Step 3</a:t>
            </a:r>
            <a:r>
              <a:rPr kumimoji="0" lang="es-MX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:    Yo se lav</a:t>
            </a:r>
            <a:r>
              <a:rPr kumimoji="0" lang="es-MX" altLang="en-US" sz="1800" b="1" i="0" u="sng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es-MX" altLang="en-US" sz="1800" b="1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  <a:r>
              <a:rPr kumimoji="0" lang="es-MX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s-MX" altLang="en-US" sz="18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Conjugate</a:t>
            </a:r>
            <a:r>
              <a:rPr kumimoji="0" lang="es-MX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n-US" sz="18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kumimoji="0" lang="es-MX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s-MX" altLang="en-US" sz="18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kumimoji="0" lang="es-MX" altLang="en-US" sz="18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as usual)</a:t>
            </a: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omic Sans MS" panose="030F0702030302020204" pitchFamily="66" charset="0"/>
              </a:rPr>
              <a:t>Step 4</a:t>
            </a:r>
            <a:r>
              <a:rPr lang="en-US" b="1" dirty="0">
                <a:latin typeface="Comic Sans MS" panose="030F0702030302020204" pitchFamily="66" charset="0"/>
              </a:rPr>
              <a:t>:    </a:t>
            </a:r>
            <a:r>
              <a:rPr lang="en-US" b="1" dirty="0" err="1">
                <a:latin typeface="Comic Sans MS" panose="030F0702030302020204" pitchFamily="66" charset="0"/>
              </a:rPr>
              <a:t>Yo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u="sng" dirty="0">
                <a:latin typeface="Comic Sans MS" panose="030F0702030302020204" pitchFamily="66" charset="0"/>
              </a:rPr>
              <a:t>me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lavo</a:t>
            </a:r>
            <a:r>
              <a:rPr lang="en-US" b="1" dirty="0">
                <a:latin typeface="Comic Sans MS" panose="030F0702030302020204" pitchFamily="66" charset="0"/>
              </a:rPr>
              <a:t>.  </a:t>
            </a:r>
            <a:r>
              <a:rPr lang="en-US" dirty="0">
                <a:latin typeface="Comic Sans MS" panose="030F0702030302020204" pitchFamily="66" charset="0"/>
              </a:rPr>
              <a:t>(Make the reflexive pronoun agree)</a:t>
            </a:r>
          </a:p>
          <a:p>
            <a:pPr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/>
          </a:p>
          <a:p>
            <a:pPr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*The reflexive pronoun “</a:t>
            </a:r>
            <a:r>
              <a:rPr lang="en-US" b="1" i="1" dirty="0"/>
              <a:t>se”</a:t>
            </a:r>
            <a:r>
              <a:rPr lang="en-US" b="1" dirty="0"/>
              <a:t> becomes “</a:t>
            </a:r>
            <a:r>
              <a:rPr lang="en-US" b="1" i="1" dirty="0"/>
              <a:t>me</a:t>
            </a:r>
            <a:r>
              <a:rPr lang="en-US" b="1" dirty="0"/>
              <a:t>” when the subject is “</a:t>
            </a:r>
            <a:r>
              <a:rPr lang="en-US" b="1" dirty="0" err="1"/>
              <a:t>yo</a:t>
            </a:r>
            <a:r>
              <a:rPr lang="en-US" b="1" dirty="0"/>
              <a:t>.” What about other subjects?</a:t>
            </a:r>
            <a:endParaRPr lang="en-US" dirty="0"/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138228-31E8-502F-D44D-A97EDDE5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44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196423-1E23-A8F4-E103-37F3FE60D37D}"/>
              </a:ext>
            </a:extLst>
          </p:cNvPr>
          <p:cNvCxnSpPr/>
          <p:nvPr/>
        </p:nvCxnSpPr>
        <p:spPr>
          <a:xfrm flipV="1">
            <a:off x="2435225" y="2467333"/>
            <a:ext cx="214630" cy="131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9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473621-3D0D-4353-456A-87092C584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C7AD-4E43-00C0-F788-90FEFDB8A257}"/>
              </a:ext>
            </a:extLst>
          </p:cNvPr>
          <p:cNvSpPr txBox="1">
            <a:spLocks/>
          </p:cNvSpPr>
          <p:nvPr/>
        </p:nvSpPr>
        <p:spPr>
          <a:xfrm>
            <a:off x="1387475" y="2654300"/>
            <a:ext cx="91186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indent="457200" algn="ctr" defTabSz="914400" eaLnBrk="0" fontAlgn="base" hangingPunct="0">
              <a:spcAft>
                <a:spcPct val="0"/>
              </a:spcAft>
            </a:pPr>
            <a:r>
              <a:rPr lang="en-US" altLang="en-US" sz="6000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MÁS VOCABULARIO</a:t>
            </a:r>
            <a:endParaRPr lang="en-US" altLang="en-US" sz="6000" b="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78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529098-96C6-0695-B29B-4F77361B1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99415"/>
              </p:ext>
            </p:extLst>
          </p:nvPr>
        </p:nvGraphicFramePr>
        <p:xfrm>
          <a:off x="3000374" y="1991295"/>
          <a:ext cx="5905503" cy="312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176">
                  <a:extLst>
                    <a:ext uri="{9D8B030D-6E8A-4147-A177-3AD203B41FA5}">
                      <a16:colId xmlns:a16="http://schemas.microsoft.com/office/drawing/2014/main" val="1663453430"/>
                    </a:ext>
                  </a:extLst>
                </a:gridCol>
                <a:gridCol w="2981327">
                  <a:extLst>
                    <a:ext uri="{9D8B030D-6E8A-4147-A177-3AD203B41FA5}">
                      <a16:colId xmlns:a16="http://schemas.microsoft.com/office/drawing/2014/main" val="1086962576"/>
                    </a:ext>
                  </a:extLst>
                </a:gridCol>
              </a:tblGrid>
              <a:tr h="36665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>
                          <a:effectLst/>
                        </a:rPr>
                        <a:t>la bañera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0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bg1"/>
                          </a:solidFill>
                          <a:effectLst/>
                        </a:rPr>
                        <a:t>bathtub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10204"/>
                  </a:ext>
                </a:extLst>
              </a:tr>
              <a:tr h="34748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>
                          <a:effectLst/>
                        </a:rPr>
                        <a:t>el baño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bathroom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402227"/>
                  </a:ext>
                </a:extLst>
              </a:tr>
              <a:tr h="36665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>
                          <a:effectLst/>
                        </a:rPr>
                        <a:t>la cama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bed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2874538"/>
                  </a:ext>
                </a:extLst>
              </a:tr>
              <a:tr h="34748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el cepillo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brush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8657330"/>
                  </a:ext>
                </a:extLst>
              </a:tr>
              <a:tr h="63372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el cepillo de dientes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toothbrush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4377527"/>
                  </a:ext>
                </a:extLst>
              </a:tr>
              <a:tr h="366652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el champú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the shampoo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2912399"/>
                  </a:ext>
                </a:extLst>
              </a:tr>
              <a:tr h="34748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el despertador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the alarm clock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694623"/>
                  </a:ext>
                </a:extLst>
              </a:tr>
              <a:tr h="347489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la ducha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shower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1583241"/>
                  </a:ext>
                </a:extLst>
              </a:tr>
            </a:tbl>
          </a:graphicData>
        </a:graphic>
      </p:graphicFrame>
      <p:pic>
        <p:nvPicPr>
          <p:cNvPr id="10244" name="Picture 4" descr="Imágenes de Banera dibujo - Descarga gratuita en Freepik">
            <a:extLst>
              <a:ext uri="{FF2B5EF4-FFF2-40B4-BE49-F238E27FC236}">
                <a16:creationId xmlns:a16="http://schemas.microsoft.com/office/drawing/2014/main" id="{40B71862-A281-A4B1-9F30-483AB69F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25431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83A201-19A3-FECF-9CAB-DD8EEFE9F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245" y="213995"/>
            <a:ext cx="2549255" cy="1691006"/>
          </a:xfrm>
          <a:prstGeom prst="rect">
            <a:avLst/>
          </a:prstGeom>
        </p:spPr>
      </p:pic>
      <p:pic>
        <p:nvPicPr>
          <p:cNvPr id="10248" name="Picture 8" descr="Imágenes de Cama animada - Descarga gratuita en Freepik">
            <a:extLst>
              <a:ext uri="{FF2B5EF4-FFF2-40B4-BE49-F238E27FC236}">
                <a16:creationId xmlns:a16="http://schemas.microsoft.com/office/drawing/2014/main" id="{3FAEED77-66D8-DB5C-7631-1CA08940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4395788"/>
            <a:ext cx="2457450" cy="20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lustración de vector de cepillo de dientes de dibujos animados aislado  sobre fondo blanco | Vector Premium">
            <a:extLst>
              <a:ext uri="{FF2B5EF4-FFF2-40B4-BE49-F238E27FC236}">
                <a16:creationId xmlns:a16="http://schemas.microsoft.com/office/drawing/2014/main" id="{D1BED3C9-558B-540B-B980-D9765404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6760" y="413943"/>
            <a:ext cx="1719649" cy="129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lustración vectorial de cepillo de cabello en estilo de dibujos animados  en un fondo aislado de luz | Vector Premium">
            <a:extLst>
              <a:ext uri="{FF2B5EF4-FFF2-40B4-BE49-F238E27FC236}">
                <a16:creationId xmlns:a16="http://schemas.microsoft.com/office/drawing/2014/main" id="{A0EECABA-D40A-A21C-0FE7-9D1A20EE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84" y="497222"/>
            <a:ext cx="1056421" cy="11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34F4E-F0F1-DD8D-7D64-76287DCD4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751" y="5256053"/>
            <a:ext cx="1428748" cy="1428748"/>
          </a:xfrm>
          <a:prstGeom prst="rect">
            <a:avLst/>
          </a:prstGeom>
        </p:spPr>
      </p:pic>
      <p:pic>
        <p:nvPicPr>
          <p:cNvPr id="10256" name="Picture 16" descr="Apagar alarma: Más de 45,025 ilustraciones y dibujos de stock con licencia  libres de regalías | Shutterstock">
            <a:extLst>
              <a:ext uri="{FF2B5EF4-FFF2-40B4-BE49-F238E27FC236}">
                <a16:creationId xmlns:a16="http://schemas.microsoft.com/office/drawing/2014/main" id="{0A973E57-BF45-7BE8-A422-34523BF09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0"/>
          <a:stretch>
            <a:fillRect/>
          </a:stretch>
        </p:blipFill>
        <p:spPr bwMode="auto">
          <a:xfrm>
            <a:off x="9215439" y="4503576"/>
            <a:ext cx="2466815" cy="196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6F7300-F643-122D-B27A-64A43D3418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6739" y="2308061"/>
            <a:ext cx="2195515" cy="21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5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6CD48C8-0B7B-9646-7BB6-2B92DF5AB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31341"/>
              </p:ext>
            </p:extLst>
          </p:nvPr>
        </p:nvGraphicFramePr>
        <p:xfrm>
          <a:off x="2700338" y="1955800"/>
          <a:ext cx="6791324" cy="2807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8524">
                  <a:extLst>
                    <a:ext uri="{9D8B030D-6E8A-4147-A177-3AD203B41FA5}">
                      <a16:colId xmlns:a16="http://schemas.microsoft.com/office/drawing/2014/main" val="122803041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474088539"/>
                    </a:ext>
                  </a:extLst>
                </a:gridCol>
              </a:tblGrid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el espejo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0" dirty="0" err="1">
                          <a:solidFill>
                            <a:schemeClr val="bg1"/>
                          </a:solidFill>
                          <a:effectLst/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bg1"/>
                          </a:solidFill>
                          <a:effectLst/>
                        </a:rPr>
                        <a:t>mirror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0597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el jabón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</a:rPr>
                        <a:t>the soap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848850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el maquillaje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make</a:t>
                      </a:r>
                      <a:r>
                        <a:rPr lang="es-MX" sz="2000" dirty="0">
                          <a:effectLst/>
                        </a:rPr>
                        <a:t>-up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646744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la pasta dental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toothpaste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717221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el peine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comb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9611309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la ropa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clothes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470037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el secador de pelo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hair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dryer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1669108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b="1" dirty="0">
                          <a:solidFill>
                            <a:schemeClr val="tx1"/>
                          </a:solidFill>
                          <a:effectLst/>
                        </a:rPr>
                        <a:t>la toalla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 dirty="0" err="1">
                          <a:effectLst/>
                        </a:rPr>
                        <a:t>the</a:t>
                      </a:r>
                      <a:r>
                        <a:rPr lang="es-MX" sz="2000" dirty="0">
                          <a:effectLst/>
                        </a:rPr>
                        <a:t> </a:t>
                      </a:r>
                      <a:r>
                        <a:rPr lang="es-MX" sz="2000" dirty="0" err="1">
                          <a:effectLst/>
                        </a:rPr>
                        <a:t>towel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1106285"/>
                  </a:ext>
                </a:extLst>
              </a:tr>
            </a:tbl>
          </a:graphicData>
        </a:graphic>
      </p:graphicFrame>
      <p:pic>
        <p:nvPicPr>
          <p:cNvPr id="11266" name="Picture 2" descr="Imágenes de Espejo dibujo - Descarga gratuita en Freepik">
            <a:extLst>
              <a:ext uri="{FF2B5EF4-FFF2-40B4-BE49-F238E27FC236}">
                <a16:creationId xmlns:a16="http://schemas.microsoft.com/office/drawing/2014/main" id="{CFB6E6E5-1CA3-771B-038B-4A70B52D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7" y="52387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ector de dibujos animados de jabón rosa | Vector Premium">
            <a:extLst>
              <a:ext uri="{FF2B5EF4-FFF2-40B4-BE49-F238E27FC236}">
                <a16:creationId xmlns:a16="http://schemas.microsoft.com/office/drawing/2014/main" id="{8EEA6A66-D473-2C55-AE1F-1C535BBAC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44" y="4890135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Pasta dental - Iconos gratis de bienestar">
            <a:extLst>
              <a:ext uri="{FF2B5EF4-FFF2-40B4-BE49-F238E27FC236}">
                <a16:creationId xmlns:a16="http://schemas.microsoft.com/office/drawing/2014/main" id="{5F071702-AFFF-D1C3-3860-496D6CD4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19" y="2425433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Makeup Brush PNG ,dibujos Imágenes Prediseñadas De Pincel, Imágenes  Prediseñadas De Maquillaje, Cosmético PNG y Vector para Descargar Gratis |  Pngtree">
            <a:extLst>
              <a:ext uri="{FF2B5EF4-FFF2-40B4-BE49-F238E27FC236}">
                <a16:creationId xmlns:a16="http://schemas.microsoft.com/office/drawing/2014/main" id="{C4BF5B95-BDCE-45B8-9863-19BDF2AF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448175"/>
            <a:ext cx="2276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ágenes de Peine dibujo - Descarga gratuita en Freepik">
            <a:extLst>
              <a:ext uri="{FF2B5EF4-FFF2-40B4-BE49-F238E27FC236}">
                <a16:creationId xmlns:a16="http://schemas.microsoft.com/office/drawing/2014/main" id="{D11D09AF-BDFE-B412-EEA6-F1D7D3C1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47" y="64033"/>
            <a:ext cx="1981200" cy="17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Sistema dibujado mano del garabato de la ropa aislado en el fondo blanco |  Vector Premium">
            <a:extLst>
              <a:ext uri="{FF2B5EF4-FFF2-40B4-BE49-F238E27FC236}">
                <a16:creationId xmlns:a16="http://schemas.microsoft.com/office/drawing/2014/main" id="{454EBCE9-ABAD-D51B-E413-2998B6012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4890135"/>
            <a:ext cx="2272759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lustración vectorial de secador de cabello de dibujos animados | Vector  Premium">
            <a:extLst>
              <a:ext uri="{FF2B5EF4-FFF2-40B4-BE49-F238E27FC236}">
                <a16:creationId xmlns:a16="http://schemas.microsoft.com/office/drawing/2014/main" id="{4CC777C2-1EA2-6F38-A5A6-3B7B3E4F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638" y="2425433"/>
            <a:ext cx="1868068" cy="18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vector de dibujos animados de icono de toalla limpia. mano textil 14371950  Vector en Vecteezy">
            <a:extLst>
              <a:ext uri="{FF2B5EF4-FFF2-40B4-BE49-F238E27FC236}">
                <a16:creationId xmlns:a16="http://schemas.microsoft.com/office/drawing/2014/main" id="{B6F88D25-DDA4-1CF1-13B4-8F998CD6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594" y="61912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DE1E3B-7DE0-79F0-8E74-DD149477159B}"/>
              </a:ext>
            </a:extLst>
          </p:cNvPr>
          <p:cNvSpPr txBox="1"/>
          <p:nvPr/>
        </p:nvSpPr>
        <p:spPr>
          <a:xfrm>
            <a:off x="390525" y="601541"/>
            <a:ext cx="11658600" cy="730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reflexive verb? 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*A reflexive verb describes what a person or thing is doing to him/herself.   </a:t>
            </a: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A3C0A9-B55A-7192-102B-CF0EE64D5A8E}"/>
              </a:ext>
            </a:extLst>
          </p:cNvPr>
          <p:cNvSpPr txBox="1"/>
          <p:nvPr/>
        </p:nvSpPr>
        <p:spPr>
          <a:xfrm>
            <a:off x="2857500" y="2466973"/>
            <a:ext cx="8734425" cy="116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What’s the difference between reflexive verbs and regular verbs?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using reflexive verbs, the action in the sentence is “reflected” back on to the person or thing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BD42F-2E7F-C707-5C27-69E50FCA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333" y1="13333" x2="43000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27672" y="1077792"/>
            <a:ext cx="4265246" cy="31989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93F09E-12F2-7862-988D-8B395587EA88}"/>
              </a:ext>
            </a:extLst>
          </p:cNvPr>
          <p:cNvSpPr txBox="1"/>
          <p:nvPr/>
        </p:nvSpPr>
        <p:spPr>
          <a:xfrm>
            <a:off x="428624" y="4391027"/>
            <a:ext cx="11763376" cy="165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Aft>
                <a:spcPts val="800"/>
              </a:spcAft>
              <a:buNone/>
              <a:tabLst>
                <a:tab pos="6115050" algn="l"/>
              </a:tabLst>
            </a:pP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washes the car.</a:t>
            </a:r>
            <a:r>
              <a:rPr lang="en-US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This sentence is describing what he is doing to “the car.”  </a:t>
            </a: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reflexive.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washes himself.  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sentence is describing what he is doing to “himself.”  </a:t>
            </a:r>
            <a:r>
              <a:rPr lang="en-US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reflexive sentence.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37983-F744-B020-AE2C-B519765E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201727"/>
            <a:ext cx="9477375" cy="64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6A854-263A-ECDC-7D00-3E44F0AC5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190A-56B2-D2CC-5D12-1A5158A4A388}"/>
              </a:ext>
            </a:extLst>
          </p:cNvPr>
          <p:cNvSpPr txBox="1">
            <a:spLocks/>
          </p:cNvSpPr>
          <p:nvPr/>
        </p:nvSpPr>
        <p:spPr>
          <a:xfrm>
            <a:off x="1454150" y="2235200"/>
            <a:ext cx="91186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GT" sz="6000" dirty="0"/>
              <a:t>ADIVINA EL VERBO REFLEXIVO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365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bes dormir temprano: estos beneficios te van a convencer | GQ">
            <a:extLst>
              <a:ext uri="{FF2B5EF4-FFF2-40B4-BE49-F238E27FC236}">
                <a16:creationId xmlns:a16="http://schemas.microsoft.com/office/drawing/2014/main" id="{C51B09A9-FEF2-ECA6-FBBB-1C4FD5A07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080516"/>
            <a:ext cx="6837426" cy="45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5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32012-E3CD-CDBE-31C8-B18B528FB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ÓMO CEPILLARSE LOS DIENTES - Clinica Dental Fabián López">
            <a:extLst>
              <a:ext uri="{FF2B5EF4-FFF2-40B4-BE49-F238E27FC236}">
                <a16:creationId xmlns:a16="http://schemas.microsoft.com/office/drawing/2014/main" id="{7E02EFEF-46F8-EEF0-F384-797183041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14" y="1090732"/>
            <a:ext cx="6549771" cy="46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1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5.000+ Darse Un Baño Ilustraciones de Stock, gráficos vectoriales libres  de derechos y clip art - iStock | Relajación, Ducharse, Sólo hombres">
            <a:extLst>
              <a:ext uri="{FF2B5EF4-FFF2-40B4-BE49-F238E27FC236}">
                <a16:creationId xmlns:a16="http://schemas.microsoft.com/office/drawing/2014/main" id="{6AFBF1B0-F625-C979-999B-10341A7E5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" b="8208"/>
          <a:stretch>
            <a:fillRect/>
          </a:stretch>
        </p:blipFill>
        <p:spPr bwMode="auto">
          <a:xfrm>
            <a:off x="1895475" y="447675"/>
            <a:ext cx="84010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7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1BEB9-ADCC-9BA2-4BF8-B6D49A984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ómo maquillarse la nariz para que parezca más pequeña - Bekia Belleza">
            <a:extLst>
              <a:ext uri="{FF2B5EF4-FFF2-40B4-BE49-F238E27FC236}">
                <a16:creationId xmlns:a16="http://schemas.microsoft.com/office/drawing/2014/main" id="{ADC06F72-B8E9-B62B-782E-FBEACEB7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12192000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2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nca debes afeitarte en seco, y este experto te explica por qué | GQ España">
            <a:extLst>
              <a:ext uri="{FF2B5EF4-FFF2-40B4-BE49-F238E27FC236}">
                <a16:creationId xmlns:a16="http://schemas.microsoft.com/office/drawing/2014/main" id="{DC2F350E-64B7-79E5-611D-9E93C75A1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52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80</TotalTime>
  <Words>318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Times New Roman</vt:lpstr>
      <vt:lpstr>Wingdings 2</vt:lpstr>
      <vt:lpstr>Quotable</vt:lpstr>
      <vt:lpstr>Verbos Reflexivos y Autocuidado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1</cp:revision>
  <dcterms:created xsi:type="dcterms:W3CDTF">2025-09-29T21:25:45Z</dcterms:created>
  <dcterms:modified xsi:type="dcterms:W3CDTF">2025-09-29T22:46:09Z</dcterms:modified>
</cp:coreProperties>
</file>