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sldIdLst>
    <p:sldId id="292" r:id="rId2"/>
    <p:sldId id="293" r:id="rId3"/>
    <p:sldId id="294" r:id="rId4"/>
    <p:sldId id="295" r:id="rId5"/>
    <p:sldId id="260" r:id="rId6"/>
    <p:sldId id="309" r:id="rId7"/>
    <p:sldId id="274" r:id="rId8"/>
    <p:sldId id="275" r:id="rId9"/>
    <p:sldId id="276" r:id="rId10"/>
    <p:sldId id="308" r:id="rId11"/>
    <p:sldId id="280" r:id="rId12"/>
    <p:sldId id="277" r:id="rId13"/>
    <p:sldId id="323" r:id="rId14"/>
    <p:sldId id="324" r:id="rId15"/>
    <p:sldId id="278" r:id="rId16"/>
    <p:sldId id="325" r:id="rId17"/>
    <p:sldId id="326" r:id="rId18"/>
    <p:sldId id="279" r:id="rId19"/>
    <p:sldId id="322" r:id="rId20"/>
    <p:sldId id="321" r:id="rId21"/>
    <p:sldId id="310" r:id="rId22"/>
    <p:sldId id="311" r:id="rId23"/>
    <p:sldId id="265" r:id="rId24"/>
    <p:sldId id="281" r:id="rId25"/>
    <p:sldId id="282" r:id="rId26"/>
    <p:sldId id="283" r:id="rId27"/>
    <p:sldId id="284" r:id="rId28"/>
    <p:sldId id="285" r:id="rId29"/>
    <p:sldId id="286" r:id="rId30"/>
    <p:sldId id="313" r:id="rId31"/>
    <p:sldId id="312" r:id="rId32"/>
    <p:sldId id="314" r:id="rId33"/>
    <p:sldId id="315" r:id="rId34"/>
    <p:sldId id="288" r:id="rId35"/>
    <p:sldId id="319" r:id="rId36"/>
    <p:sldId id="316" r:id="rId37"/>
    <p:sldId id="317" r:id="rId38"/>
    <p:sldId id="318" r:id="rId39"/>
    <p:sldId id="27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C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20" autoAdjust="0"/>
    <p:restoredTop sz="94660"/>
  </p:normalViewPr>
  <p:slideViewPr>
    <p:cSldViewPr snapToGrid="0">
      <p:cViewPr varScale="1">
        <p:scale>
          <a:sx n="88" d="100"/>
          <a:sy n="88" d="100"/>
        </p:scale>
        <p:origin x="216"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10/28/25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5254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6DB60-5CDC-4AB2-9985-3C02D3AD1038}" type="datetimeFigureOut">
              <a:rPr lang="en-US" smtClean="0"/>
              <a:t>10/28/25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55546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076DB60-5CDC-4AB2-9985-3C02D3AD1038}" type="datetimeFigureOut">
              <a:rPr lang="en-US" smtClean="0"/>
              <a:t>10/28/25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332104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076DB60-5CDC-4AB2-9985-3C02D3AD1038}" type="datetimeFigureOut">
              <a:rPr lang="en-US" smtClean="0"/>
              <a:t>10/28/25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404771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10/28/25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893502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10/28/25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725350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76DB60-5CDC-4AB2-9985-3C02D3AD1038}" type="datetimeFigureOut">
              <a:rPr lang="en-US" smtClean="0"/>
              <a:t>10/28/25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40255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10/28/25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41173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6DB60-5CDC-4AB2-9985-3C02D3AD1038}" type="datetimeFigureOut">
              <a:rPr lang="en-US" smtClean="0"/>
              <a:t>10/28/25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38903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76DB60-5CDC-4AB2-9985-3C02D3AD1038}" type="datetimeFigureOut">
              <a:rPr lang="en-US" smtClean="0"/>
              <a:t>10/28/25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09134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76DB60-5CDC-4AB2-9985-3C02D3AD1038}" type="datetimeFigureOut">
              <a:rPr lang="en-US" smtClean="0"/>
              <a:t>10/28/25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76265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76DB60-5CDC-4AB2-9985-3C02D3AD1038}" type="datetimeFigureOut">
              <a:rPr lang="en-US" smtClean="0"/>
              <a:t>10/28/25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44917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6DB60-5CDC-4AB2-9985-3C02D3AD1038}" type="datetimeFigureOut">
              <a:rPr lang="en-US" smtClean="0"/>
              <a:t>10/28/25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864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6DB60-5CDC-4AB2-9985-3C02D3AD1038}" type="datetimeFigureOut">
              <a:rPr lang="en-US" smtClean="0"/>
              <a:t>10/28/25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97900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076DB60-5CDC-4AB2-9985-3C02D3AD1038}" type="datetimeFigureOut">
              <a:rPr lang="en-US" smtClean="0"/>
              <a:t>10/28/25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44568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076DB60-5CDC-4AB2-9985-3C02D3AD1038}" type="datetimeFigureOut">
              <a:rPr lang="en-US" smtClean="0"/>
              <a:t>10/28/25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251FB7A-1524-4168-84A5-8764E23E4530}" type="slidenum">
              <a:rPr lang="en-US" smtClean="0"/>
              <a:t>‹#›</a:t>
            </a:fld>
            <a:endParaRPr lang="en-US"/>
          </a:p>
        </p:txBody>
      </p:sp>
    </p:spTree>
    <p:extLst>
      <p:ext uri="{BB962C8B-B14F-4D97-AF65-F5344CB8AC3E}">
        <p14:creationId xmlns:p14="http://schemas.microsoft.com/office/powerpoint/2010/main" val="164540170"/>
      </p:ext>
    </p:extLst>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C855AEC-B5D7-1E95-EA7A-BA6AC2AB336B}"/>
              </a:ext>
            </a:extLst>
          </p:cNvPr>
          <p:cNvSpPr>
            <a:spLocks noGrp="1"/>
          </p:cNvSpPr>
          <p:nvPr>
            <p:ph type="ctrTitle"/>
          </p:nvPr>
        </p:nvSpPr>
        <p:spPr>
          <a:xfrm>
            <a:off x="-241540" y="1282152"/>
            <a:ext cx="12542807" cy="2971051"/>
          </a:xfrm>
        </p:spPr>
        <p:txBody>
          <a:bodyPr>
            <a:noAutofit/>
          </a:bodyPr>
          <a:lstStyle/>
          <a:p>
            <a:pPr algn="ctr"/>
            <a:r>
              <a:rPr lang="en-US" sz="6600" dirty="0"/>
              <a:t>Adult Conversational </a:t>
            </a:r>
            <a:br>
              <a:rPr lang="en-US" sz="6600" dirty="0"/>
            </a:br>
            <a:r>
              <a:rPr lang="en-US" sz="6600" dirty="0"/>
              <a:t>Spanish: Intermediate Part 1</a:t>
            </a:r>
          </a:p>
        </p:txBody>
      </p:sp>
      <p:sp>
        <p:nvSpPr>
          <p:cNvPr id="10" name="Subtitle 2">
            <a:extLst>
              <a:ext uri="{FF2B5EF4-FFF2-40B4-BE49-F238E27FC236}">
                <a16:creationId xmlns:a16="http://schemas.microsoft.com/office/drawing/2014/main" id="{BC0BA004-DBAE-543D-BD79-0362C0F2FF3E}"/>
              </a:ext>
            </a:extLst>
          </p:cNvPr>
          <p:cNvSpPr>
            <a:spLocks noGrp="1"/>
          </p:cNvSpPr>
          <p:nvPr>
            <p:ph type="subTitle" idx="1"/>
          </p:nvPr>
        </p:nvSpPr>
        <p:spPr>
          <a:xfrm>
            <a:off x="810001" y="5280847"/>
            <a:ext cx="10572000" cy="748892"/>
          </a:xfrm>
        </p:spPr>
        <p:txBody>
          <a:bodyPr>
            <a:noAutofit/>
          </a:bodyPr>
          <a:lstStyle/>
          <a:p>
            <a:pPr algn="r"/>
            <a:r>
              <a:rPr lang="en-US" sz="4400" b="1" dirty="0"/>
              <a:t>Day 2</a:t>
            </a:r>
          </a:p>
        </p:txBody>
      </p:sp>
      <p:pic>
        <p:nvPicPr>
          <p:cNvPr id="11" name="Picture 2" descr="Mount Horeb Area School District - Futura Spanish Adventures">
            <a:extLst>
              <a:ext uri="{FF2B5EF4-FFF2-40B4-BE49-F238E27FC236}">
                <a16:creationId xmlns:a16="http://schemas.microsoft.com/office/drawing/2014/main" id="{9B72B092-F337-F157-767C-CDB9E73FB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97" y="321014"/>
            <a:ext cx="2910655" cy="115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04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B9AC-9B21-38E1-A2B1-C2EF37F6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B47F9-D368-1D41-622F-2A93E909F3BB}"/>
              </a:ext>
            </a:extLst>
          </p:cNvPr>
          <p:cNvSpPr>
            <a:spLocks noGrp="1"/>
          </p:cNvSpPr>
          <p:nvPr>
            <p:ph type="title"/>
          </p:nvPr>
        </p:nvSpPr>
        <p:spPr>
          <a:xfrm>
            <a:off x="918421" y="688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AB87391F-BFF3-3764-B32E-CBB1EFD33383}"/>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C425B46B-3C69-3F9A-22A1-AE1DA61A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3" descr="Arrow Right with solid fill">
            <a:extLst>
              <a:ext uri="{FF2B5EF4-FFF2-40B4-BE49-F238E27FC236}">
                <a16:creationId xmlns:a16="http://schemas.microsoft.com/office/drawing/2014/main" id="{3215FA1B-2084-F8A5-CE31-277E5B0BAF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50" y="10339451"/>
            <a:ext cx="338137" cy="339725"/>
          </a:xfrm>
          <a:prstGeom prst="rect">
            <a:avLst/>
          </a:prstGeom>
        </p:spPr>
      </p:pic>
      <p:pic>
        <p:nvPicPr>
          <p:cNvPr id="7" name="Graphic 3" descr="Arrow Right with solid fill">
            <a:extLst>
              <a:ext uri="{FF2B5EF4-FFF2-40B4-BE49-F238E27FC236}">
                <a16:creationId xmlns:a16="http://schemas.microsoft.com/office/drawing/2014/main" id="{37A86333-AE8C-F28E-3B80-B5242F66BA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3127" y="1169162"/>
            <a:ext cx="339725" cy="339725"/>
          </a:xfrm>
          <a:prstGeom prst="rect">
            <a:avLst/>
          </a:prstGeom>
        </p:spPr>
      </p:pic>
      <p:pic>
        <p:nvPicPr>
          <p:cNvPr id="8" name="Graphic 3" descr="Arrow Right with solid fill">
            <a:extLst>
              <a:ext uri="{FF2B5EF4-FFF2-40B4-BE49-F238E27FC236}">
                <a16:creationId xmlns:a16="http://schemas.microsoft.com/office/drawing/2014/main" id="{8F7D4FB2-2F83-5993-C86F-EEB08C6270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2716" y="5584444"/>
            <a:ext cx="339725" cy="339725"/>
          </a:xfrm>
          <a:prstGeom prst="rect">
            <a:avLst/>
          </a:prstGeom>
        </p:spPr>
      </p:pic>
      <p:pic>
        <p:nvPicPr>
          <p:cNvPr id="6" name="Picture 5">
            <a:extLst>
              <a:ext uri="{FF2B5EF4-FFF2-40B4-BE49-F238E27FC236}">
                <a16:creationId xmlns:a16="http://schemas.microsoft.com/office/drawing/2014/main" id="{2D03F086-B6CA-861C-9191-C10D5051EDB4}"/>
              </a:ext>
            </a:extLst>
          </p:cNvPr>
          <p:cNvPicPr>
            <a:picLocks noChangeAspect="1"/>
          </p:cNvPicPr>
          <p:nvPr/>
        </p:nvPicPr>
        <p:blipFill>
          <a:blip r:embed="rId5"/>
          <a:srcRect t="4042"/>
          <a:stretch>
            <a:fillRect/>
          </a:stretch>
        </p:blipFill>
        <p:spPr>
          <a:xfrm>
            <a:off x="6271349" y="327804"/>
            <a:ext cx="4163006" cy="6078919"/>
          </a:xfrm>
          <a:prstGeom prst="rect">
            <a:avLst/>
          </a:prstGeom>
        </p:spPr>
      </p:pic>
    </p:spTree>
    <p:extLst>
      <p:ext uri="{BB962C8B-B14F-4D97-AF65-F5344CB8AC3E}">
        <p14:creationId xmlns:p14="http://schemas.microsoft.com/office/powerpoint/2010/main" val="3206186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81F317-4143-03B8-B28C-93E70DB38582}"/>
              </a:ext>
            </a:extLst>
          </p:cNvPr>
          <p:cNvSpPr>
            <a:spLocks noGrp="1"/>
          </p:cNvSpPr>
          <p:nvPr>
            <p:ph type="body" idx="1"/>
          </p:nvPr>
        </p:nvSpPr>
        <p:spPr>
          <a:xfrm>
            <a:off x="3551315" y="617726"/>
            <a:ext cx="3063240" cy="576262"/>
          </a:xfrm>
        </p:spPr>
        <p:txBody>
          <a:bodyPr/>
          <a:lstStyle/>
          <a:p>
            <a:r>
              <a:rPr lang="en-US" sz="3200" b="1" dirty="0">
                <a:solidFill>
                  <a:schemeClr val="accent1">
                    <a:lumMod val="60000"/>
                    <a:lumOff val="40000"/>
                  </a:schemeClr>
                </a:solidFill>
              </a:rPr>
              <a:t>Present</a:t>
            </a:r>
          </a:p>
        </p:txBody>
      </p:sp>
      <p:sp>
        <p:nvSpPr>
          <p:cNvPr id="6" name="Text Placeholder 5">
            <a:extLst>
              <a:ext uri="{FF2B5EF4-FFF2-40B4-BE49-F238E27FC236}">
                <a16:creationId xmlns:a16="http://schemas.microsoft.com/office/drawing/2014/main" id="{14401452-33CA-E597-6CF5-EEACF2A311BE}"/>
              </a:ext>
            </a:extLst>
          </p:cNvPr>
          <p:cNvSpPr>
            <a:spLocks noGrp="1"/>
          </p:cNvSpPr>
          <p:nvPr>
            <p:ph type="body" sz="half" idx="15"/>
          </p:nvPr>
        </p:nvSpPr>
        <p:spPr>
          <a:xfrm>
            <a:off x="3688415" y="1753188"/>
            <a:ext cx="3277730" cy="3351623"/>
          </a:xfrm>
        </p:spPr>
        <p:txBody>
          <a:bodyPr>
            <a:noAutofit/>
          </a:bodyPr>
          <a:lstStyle/>
          <a:p>
            <a:r>
              <a:rPr lang="es-GT" sz="1800" b="1" dirty="0"/>
              <a:t>Él </a:t>
            </a:r>
            <a:r>
              <a:rPr lang="es-GT" sz="1800" b="1" dirty="0">
                <a:solidFill>
                  <a:schemeClr val="accent2"/>
                </a:solidFill>
              </a:rPr>
              <a:t>va</a:t>
            </a:r>
            <a:r>
              <a:rPr lang="es-GT" sz="1800" b="1" dirty="0"/>
              <a:t> </a:t>
            </a:r>
            <a:r>
              <a:rPr lang="en-US" sz="1800" b="1" dirty="0"/>
              <a:t>al campo.</a:t>
            </a:r>
          </a:p>
          <a:p>
            <a:r>
              <a:rPr lang="en-US" sz="1800" b="1" dirty="0"/>
              <a:t>Ella </a:t>
            </a:r>
            <a:r>
              <a:rPr lang="en-US" sz="1800" b="1" dirty="0" err="1">
                <a:solidFill>
                  <a:schemeClr val="accent2"/>
                </a:solidFill>
              </a:rPr>
              <a:t>va</a:t>
            </a:r>
            <a:r>
              <a:rPr lang="en-US" sz="1800" b="1" dirty="0"/>
              <a:t> a la Universidad.</a:t>
            </a:r>
          </a:p>
          <a:p>
            <a:r>
              <a:rPr lang="en-US" sz="1800" b="1" dirty="0" err="1"/>
              <a:t>Nosotros</a:t>
            </a:r>
            <a:r>
              <a:rPr lang="en-US" sz="1800" b="1" dirty="0"/>
              <a:t> </a:t>
            </a:r>
            <a:r>
              <a:rPr lang="en-US" sz="1800" b="1" dirty="0" err="1">
                <a:solidFill>
                  <a:schemeClr val="accent2"/>
                </a:solidFill>
              </a:rPr>
              <a:t>tenemos</a:t>
            </a:r>
            <a:r>
              <a:rPr lang="en-US" sz="1800" b="1" dirty="0"/>
              <a:t> un caballo.</a:t>
            </a:r>
          </a:p>
          <a:p>
            <a:r>
              <a:rPr lang="en-US" sz="1800" b="1" dirty="0" err="1"/>
              <a:t>Ellos</a:t>
            </a:r>
            <a:r>
              <a:rPr lang="en-US" sz="1800" b="1" dirty="0"/>
              <a:t> </a:t>
            </a:r>
            <a:r>
              <a:rPr lang="en-US" sz="1800" b="1" dirty="0" err="1">
                <a:solidFill>
                  <a:schemeClr val="accent2"/>
                </a:solidFill>
              </a:rPr>
              <a:t>tienen</a:t>
            </a:r>
            <a:r>
              <a:rPr lang="en-US" sz="1800" b="1" dirty="0"/>
              <a:t> </a:t>
            </a:r>
            <a:r>
              <a:rPr lang="en-US" sz="1800" b="1" dirty="0" err="1"/>
              <a:t>algunos</a:t>
            </a:r>
            <a:r>
              <a:rPr lang="en-US" sz="1800" b="1" dirty="0"/>
              <a:t> </a:t>
            </a:r>
            <a:r>
              <a:rPr lang="en-US" sz="1800" b="1" dirty="0" err="1"/>
              <a:t>animales</a:t>
            </a:r>
            <a:r>
              <a:rPr lang="en-US" sz="1800" b="1" dirty="0"/>
              <a:t>.</a:t>
            </a:r>
          </a:p>
          <a:p>
            <a:r>
              <a:rPr lang="en-US" sz="1800" b="1" dirty="0" err="1"/>
              <a:t>Usted</a:t>
            </a:r>
            <a:r>
              <a:rPr lang="en-US" sz="1800" b="1" dirty="0"/>
              <a:t> </a:t>
            </a:r>
            <a:r>
              <a:rPr lang="en-US" sz="1800" b="1" dirty="0">
                <a:solidFill>
                  <a:schemeClr val="accent2"/>
                </a:solidFill>
              </a:rPr>
              <a:t>es</a:t>
            </a:r>
            <a:r>
              <a:rPr lang="en-US" sz="1800" b="1" dirty="0"/>
              <a:t> </a:t>
            </a:r>
            <a:r>
              <a:rPr lang="en-US" sz="1800" b="1" dirty="0" err="1"/>
              <a:t>arquitecto</a:t>
            </a:r>
            <a:r>
              <a:rPr lang="en-US" sz="1800" b="1" dirty="0"/>
              <a:t>.</a:t>
            </a:r>
          </a:p>
          <a:p>
            <a:r>
              <a:rPr lang="en-US" sz="1800" b="1" dirty="0" err="1"/>
              <a:t>Ellos</a:t>
            </a:r>
            <a:r>
              <a:rPr lang="en-US" sz="1800" b="1" dirty="0"/>
              <a:t> </a:t>
            </a:r>
            <a:r>
              <a:rPr lang="en-US" sz="1800" b="1" dirty="0" err="1">
                <a:solidFill>
                  <a:schemeClr val="accent2"/>
                </a:solidFill>
              </a:rPr>
              <a:t>están</a:t>
            </a:r>
            <a:r>
              <a:rPr lang="en-US" sz="1800" b="1" dirty="0"/>
              <a:t> </a:t>
            </a:r>
            <a:r>
              <a:rPr lang="en-US" sz="1800" b="1" dirty="0" err="1"/>
              <a:t>en</a:t>
            </a:r>
            <a:r>
              <a:rPr lang="en-US" sz="1800" b="1" dirty="0"/>
              <a:t> la playa.</a:t>
            </a:r>
          </a:p>
          <a:p>
            <a:r>
              <a:rPr lang="en-US" sz="1800" b="1" dirty="0" err="1"/>
              <a:t>Yo</a:t>
            </a:r>
            <a:r>
              <a:rPr lang="en-US" sz="1800" b="1" dirty="0"/>
              <a:t> </a:t>
            </a:r>
            <a:r>
              <a:rPr lang="en-US" sz="1800" b="1" dirty="0" err="1">
                <a:solidFill>
                  <a:schemeClr val="accent2"/>
                </a:solidFill>
              </a:rPr>
              <a:t>tengo</a:t>
            </a:r>
            <a:r>
              <a:rPr lang="en-US" sz="1800" b="1" dirty="0"/>
              <a:t> un </a:t>
            </a:r>
            <a:r>
              <a:rPr lang="en-US" sz="1800" b="1" dirty="0" err="1"/>
              <a:t>carro</a:t>
            </a:r>
            <a:r>
              <a:rPr lang="en-US" sz="1800" b="1" dirty="0"/>
              <a:t>.</a:t>
            </a:r>
          </a:p>
        </p:txBody>
      </p:sp>
      <p:sp>
        <p:nvSpPr>
          <p:cNvPr id="7" name="Text Placeholder 6">
            <a:extLst>
              <a:ext uri="{FF2B5EF4-FFF2-40B4-BE49-F238E27FC236}">
                <a16:creationId xmlns:a16="http://schemas.microsoft.com/office/drawing/2014/main" id="{E2F87467-0642-EB5A-7CDE-7AA88B35420A}"/>
              </a:ext>
            </a:extLst>
          </p:cNvPr>
          <p:cNvSpPr>
            <a:spLocks noGrp="1"/>
          </p:cNvSpPr>
          <p:nvPr>
            <p:ph type="body" sz="quarter" idx="3"/>
          </p:nvPr>
        </p:nvSpPr>
        <p:spPr>
          <a:xfrm>
            <a:off x="6899227" y="617726"/>
            <a:ext cx="3070025" cy="576262"/>
          </a:xfrm>
        </p:spPr>
        <p:txBody>
          <a:bodyPr/>
          <a:lstStyle/>
          <a:p>
            <a:r>
              <a:rPr lang="en-US" sz="3200" b="1" dirty="0">
                <a:solidFill>
                  <a:schemeClr val="accent1">
                    <a:lumMod val="60000"/>
                    <a:lumOff val="40000"/>
                  </a:schemeClr>
                </a:solidFill>
              </a:rPr>
              <a:t>Future</a:t>
            </a:r>
          </a:p>
        </p:txBody>
      </p:sp>
      <p:sp>
        <p:nvSpPr>
          <p:cNvPr id="8" name="Text Placeholder 7">
            <a:extLst>
              <a:ext uri="{FF2B5EF4-FFF2-40B4-BE49-F238E27FC236}">
                <a16:creationId xmlns:a16="http://schemas.microsoft.com/office/drawing/2014/main" id="{C5945FED-4C1D-D70A-754B-641D54424A6F}"/>
              </a:ext>
            </a:extLst>
          </p:cNvPr>
          <p:cNvSpPr>
            <a:spLocks noGrp="1"/>
          </p:cNvSpPr>
          <p:nvPr>
            <p:ph type="body" sz="half" idx="16"/>
          </p:nvPr>
        </p:nvSpPr>
        <p:spPr>
          <a:xfrm>
            <a:off x="6795710" y="1794122"/>
            <a:ext cx="4897124" cy="3310689"/>
          </a:xfrm>
        </p:spPr>
        <p:txBody>
          <a:bodyPr>
            <a:noAutofit/>
          </a:bodyPr>
          <a:lstStyle/>
          <a:p>
            <a:r>
              <a:rPr lang="en-US" sz="1800" b="1" dirty="0" err="1"/>
              <a:t>Él</a:t>
            </a:r>
            <a:r>
              <a:rPr lang="en-US" sz="1800" b="1" dirty="0"/>
              <a:t> </a:t>
            </a:r>
            <a:r>
              <a:rPr lang="en-US" sz="1800" b="1" dirty="0" err="1">
                <a:solidFill>
                  <a:schemeClr val="accent4"/>
                </a:solidFill>
              </a:rPr>
              <a:t>va</a:t>
            </a:r>
            <a:r>
              <a:rPr lang="en-US" sz="1800" b="1" dirty="0">
                <a:solidFill>
                  <a:schemeClr val="accent4"/>
                </a:solidFill>
              </a:rPr>
              <a:t> a </a:t>
            </a:r>
            <a:r>
              <a:rPr lang="en-US" sz="1800" b="1" dirty="0" err="1">
                <a:solidFill>
                  <a:schemeClr val="accent4"/>
                </a:solidFill>
              </a:rPr>
              <a:t>ir</a:t>
            </a:r>
            <a:r>
              <a:rPr lang="en-US" sz="1800" b="1" dirty="0">
                <a:solidFill>
                  <a:schemeClr val="accent4"/>
                </a:solidFill>
              </a:rPr>
              <a:t> </a:t>
            </a:r>
            <a:r>
              <a:rPr lang="en-US" sz="1800" b="1" dirty="0"/>
              <a:t>al campo </a:t>
            </a:r>
            <a:r>
              <a:rPr lang="en-US" sz="1800" b="1" dirty="0" err="1"/>
              <a:t>mañana</a:t>
            </a:r>
            <a:r>
              <a:rPr lang="en-US" sz="1800" b="1" dirty="0"/>
              <a:t>.</a:t>
            </a:r>
          </a:p>
          <a:p>
            <a:r>
              <a:rPr lang="en-US" sz="1800" b="1" dirty="0"/>
              <a:t>Ella </a:t>
            </a:r>
            <a:r>
              <a:rPr lang="en-US" sz="1800" b="1" dirty="0" err="1">
                <a:solidFill>
                  <a:schemeClr val="accent4"/>
                </a:solidFill>
              </a:rPr>
              <a:t>va</a:t>
            </a:r>
            <a:r>
              <a:rPr lang="en-US" sz="1800" b="1" dirty="0">
                <a:solidFill>
                  <a:schemeClr val="accent4"/>
                </a:solidFill>
              </a:rPr>
              <a:t> a </a:t>
            </a:r>
            <a:r>
              <a:rPr lang="en-US" sz="1800" b="1" dirty="0" err="1">
                <a:solidFill>
                  <a:schemeClr val="accent4"/>
                </a:solidFill>
              </a:rPr>
              <a:t>ir</a:t>
            </a:r>
            <a:r>
              <a:rPr lang="en-US" sz="1800" b="1" dirty="0">
                <a:solidFill>
                  <a:schemeClr val="accent4"/>
                </a:solidFill>
              </a:rPr>
              <a:t> </a:t>
            </a:r>
            <a:r>
              <a:rPr lang="en-US" sz="1800" b="1" dirty="0"/>
              <a:t>a la Universidad </a:t>
            </a:r>
            <a:r>
              <a:rPr lang="en-US" sz="1800" b="1" dirty="0" err="1"/>
              <a:t>el</a:t>
            </a:r>
            <a:r>
              <a:rPr lang="en-US" sz="1800" b="1" dirty="0"/>
              <a:t> </a:t>
            </a:r>
            <a:r>
              <a:rPr lang="en-US" sz="1800" b="1" dirty="0" err="1"/>
              <a:t>próximo</a:t>
            </a:r>
            <a:r>
              <a:rPr lang="en-US" sz="1800" b="1" dirty="0"/>
              <a:t> </a:t>
            </a:r>
            <a:r>
              <a:rPr lang="en-US" sz="1800" b="1" dirty="0" err="1"/>
              <a:t>año</a:t>
            </a:r>
            <a:r>
              <a:rPr lang="en-US" sz="1800" b="1" dirty="0"/>
              <a:t>.</a:t>
            </a:r>
          </a:p>
          <a:p>
            <a:r>
              <a:rPr lang="en-US" sz="1800" b="1" dirty="0" err="1"/>
              <a:t>Nosotros</a:t>
            </a:r>
            <a:r>
              <a:rPr lang="en-US" sz="1800" b="1" dirty="0"/>
              <a:t> </a:t>
            </a:r>
            <a:r>
              <a:rPr lang="en-US" sz="1800" b="1" dirty="0" err="1">
                <a:solidFill>
                  <a:schemeClr val="accent4"/>
                </a:solidFill>
              </a:rPr>
              <a:t>vamos</a:t>
            </a:r>
            <a:r>
              <a:rPr lang="en-US" sz="1800" b="1" dirty="0">
                <a:solidFill>
                  <a:schemeClr val="accent4"/>
                </a:solidFill>
              </a:rPr>
              <a:t> a </a:t>
            </a:r>
            <a:r>
              <a:rPr lang="en-US" sz="1800" b="1" dirty="0" err="1">
                <a:solidFill>
                  <a:schemeClr val="accent4"/>
                </a:solidFill>
              </a:rPr>
              <a:t>tener</a:t>
            </a:r>
            <a:r>
              <a:rPr lang="en-US" sz="1800" b="1" dirty="0">
                <a:solidFill>
                  <a:schemeClr val="accent4"/>
                </a:solidFill>
              </a:rPr>
              <a:t> </a:t>
            </a:r>
            <a:r>
              <a:rPr lang="en-US" sz="1800" b="1" dirty="0"/>
              <a:t>un caballo </a:t>
            </a:r>
            <a:r>
              <a:rPr lang="en-US" sz="1800" b="1" dirty="0" err="1"/>
              <a:t>el</a:t>
            </a:r>
            <a:r>
              <a:rPr lang="en-US" sz="1800" b="1" dirty="0"/>
              <a:t> fin de </a:t>
            </a:r>
            <a:r>
              <a:rPr lang="en-US" sz="1800" b="1" dirty="0" err="1"/>
              <a:t>semana</a:t>
            </a:r>
            <a:r>
              <a:rPr lang="en-US" sz="1800" b="1" dirty="0"/>
              <a:t>.</a:t>
            </a:r>
          </a:p>
          <a:p>
            <a:r>
              <a:rPr lang="en-US" sz="1800" b="1" dirty="0" err="1"/>
              <a:t>Ellos</a:t>
            </a:r>
            <a:r>
              <a:rPr lang="en-US" sz="1800" b="1" dirty="0"/>
              <a:t> </a:t>
            </a:r>
            <a:r>
              <a:rPr lang="en-US" sz="1800" b="1" dirty="0">
                <a:solidFill>
                  <a:schemeClr val="accent4"/>
                </a:solidFill>
              </a:rPr>
              <a:t>van a </a:t>
            </a:r>
            <a:r>
              <a:rPr lang="en-US" sz="1800" b="1" dirty="0" err="1">
                <a:solidFill>
                  <a:schemeClr val="accent4"/>
                </a:solidFill>
              </a:rPr>
              <a:t>tener</a:t>
            </a:r>
            <a:r>
              <a:rPr lang="en-US" sz="1800" b="1" dirty="0">
                <a:solidFill>
                  <a:schemeClr val="accent4"/>
                </a:solidFill>
              </a:rPr>
              <a:t> </a:t>
            </a:r>
            <a:r>
              <a:rPr lang="en-US" sz="1800" b="1" dirty="0" err="1"/>
              <a:t>algunos</a:t>
            </a:r>
            <a:r>
              <a:rPr lang="en-US" sz="1800" b="1" dirty="0"/>
              <a:t> </a:t>
            </a:r>
            <a:r>
              <a:rPr lang="en-US" sz="1800" b="1" dirty="0" err="1"/>
              <a:t>animales</a:t>
            </a:r>
            <a:r>
              <a:rPr lang="en-US" sz="1800" b="1" dirty="0"/>
              <a:t> </a:t>
            </a:r>
            <a:r>
              <a:rPr lang="en-US" sz="1800" b="1" dirty="0" err="1"/>
              <a:t>el</a:t>
            </a:r>
            <a:r>
              <a:rPr lang="en-US" sz="1800" b="1" dirty="0"/>
              <a:t> </a:t>
            </a:r>
            <a:r>
              <a:rPr lang="en-US" sz="1800" b="1" dirty="0" err="1"/>
              <a:t>domingo</a:t>
            </a:r>
            <a:r>
              <a:rPr lang="en-US" sz="1800" b="1" dirty="0"/>
              <a:t>.</a:t>
            </a:r>
          </a:p>
          <a:p>
            <a:r>
              <a:rPr lang="en-US" sz="1800" b="1" dirty="0" err="1"/>
              <a:t>Usted</a:t>
            </a:r>
            <a:r>
              <a:rPr lang="en-US" sz="1800" b="1" dirty="0"/>
              <a:t> </a:t>
            </a:r>
            <a:r>
              <a:rPr lang="en-US" sz="1800" b="1" dirty="0" err="1">
                <a:solidFill>
                  <a:schemeClr val="accent4"/>
                </a:solidFill>
              </a:rPr>
              <a:t>va</a:t>
            </a:r>
            <a:r>
              <a:rPr lang="en-US" sz="1800" b="1" dirty="0">
                <a:solidFill>
                  <a:schemeClr val="accent4"/>
                </a:solidFill>
              </a:rPr>
              <a:t> a ser </a:t>
            </a:r>
            <a:r>
              <a:rPr lang="en-US" sz="1800" b="1" dirty="0" err="1"/>
              <a:t>arquitecto</a:t>
            </a:r>
            <a:r>
              <a:rPr lang="en-US" sz="1800" b="1" dirty="0"/>
              <a:t> </a:t>
            </a:r>
            <a:r>
              <a:rPr lang="en-US" sz="1800" b="1" dirty="0" err="1"/>
              <a:t>en</a:t>
            </a:r>
            <a:r>
              <a:rPr lang="en-US" sz="1800" b="1" dirty="0"/>
              <a:t> dos </a:t>
            </a:r>
            <a:r>
              <a:rPr lang="en-US" sz="1800" b="1" dirty="0" err="1"/>
              <a:t>años</a:t>
            </a:r>
            <a:r>
              <a:rPr lang="en-US" sz="1800" b="1" dirty="0"/>
              <a:t>.</a:t>
            </a:r>
          </a:p>
          <a:p>
            <a:r>
              <a:rPr lang="en-US" sz="1800" b="1" dirty="0" err="1"/>
              <a:t>Ellos</a:t>
            </a:r>
            <a:r>
              <a:rPr lang="en-US" sz="1800" b="1" dirty="0"/>
              <a:t> </a:t>
            </a:r>
            <a:r>
              <a:rPr lang="en-US" sz="1800" b="1" dirty="0">
                <a:solidFill>
                  <a:schemeClr val="accent4"/>
                </a:solidFill>
              </a:rPr>
              <a:t>van a </a:t>
            </a:r>
            <a:r>
              <a:rPr lang="en-US" sz="1800" b="1" dirty="0" err="1">
                <a:solidFill>
                  <a:schemeClr val="accent4"/>
                </a:solidFill>
              </a:rPr>
              <a:t>estar</a:t>
            </a:r>
            <a:r>
              <a:rPr lang="en-US" sz="1800" b="1" dirty="0">
                <a:solidFill>
                  <a:schemeClr val="accent4"/>
                </a:solidFill>
              </a:rPr>
              <a:t> </a:t>
            </a:r>
            <a:r>
              <a:rPr lang="en-US" sz="1800" b="1" dirty="0" err="1"/>
              <a:t>en</a:t>
            </a:r>
            <a:r>
              <a:rPr lang="en-US" sz="1800" b="1" dirty="0"/>
              <a:t> la playa </a:t>
            </a:r>
            <a:r>
              <a:rPr lang="en-US" sz="1800" b="1" dirty="0" err="1"/>
              <a:t>en</a:t>
            </a:r>
            <a:r>
              <a:rPr lang="en-US" sz="1800" b="1" dirty="0"/>
              <a:t> </a:t>
            </a:r>
            <a:r>
              <a:rPr lang="en-US" sz="1800" b="1" dirty="0" err="1"/>
              <a:t>marzo</a:t>
            </a:r>
            <a:r>
              <a:rPr lang="en-US" sz="1800" b="1" dirty="0"/>
              <a:t>.</a:t>
            </a:r>
          </a:p>
          <a:p>
            <a:r>
              <a:rPr lang="en-US" sz="1800" b="1" dirty="0" err="1"/>
              <a:t>Yo</a:t>
            </a:r>
            <a:r>
              <a:rPr lang="en-US" sz="1800" b="1" dirty="0"/>
              <a:t> </a:t>
            </a:r>
            <a:r>
              <a:rPr lang="en-US" sz="1800" b="1" dirty="0" err="1">
                <a:solidFill>
                  <a:schemeClr val="accent4"/>
                </a:solidFill>
              </a:rPr>
              <a:t>voy</a:t>
            </a:r>
            <a:r>
              <a:rPr lang="en-US" sz="1800" b="1" dirty="0">
                <a:solidFill>
                  <a:schemeClr val="accent4"/>
                </a:solidFill>
              </a:rPr>
              <a:t> a </a:t>
            </a:r>
            <a:r>
              <a:rPr lang="en-US" sz="1800" b="1" dirty="0" err="1">
                <a:solidFill>
                  <a:schemeClr val="accent4"/>
                </a:solidFill>
              </a:rPr>
              <a:t>tener</a:t>
            </a:r>
            <a:r>
              <a:rPr lang="en-US" sz="1800" b="1" dirty="0">
                <a:solidFill>
                  <a:schemeClr val="accent4"/>
                </a:solidFill>
              </a:rPr>
              <a:t> </a:t>
            </a:r>
            <a:r>
              <a:rPr lang="en-US" sz="1800" b="1" dirty="0"/>
              <a:t>un </a:t>
            </a:r>
            <a:r>
              <a:rPr lang="en-US" sz="1800" b="1" dirty="0" err="1"/>
              <a:t>carro</a:t>
            </a:r>
            <a:r>
              <a:rPr lang="en-US" sz="1800" b="1" dirty="0"/>
              <a:t> </a:t>
            </a:r>
            <a:r>
              <a:rPr lang="en-US" sz="1800" b="1" dirty="0" err="1"/>
              <a:t>el</a:t>
            </a:r>
            <a:r>
              <a:rPr lang="en-US" sz="1800" b="1" dirty="0"/>
              <a:t> </a:t>
            </a:r>
            <a:r>
              <a:rPr lang="en-US" sz="1800" b="1" dirty="0" err="1"/>
              <a:t>próximo</a:t>
            </a:r>
            <a:r>
              <a:rPr lang="en-US" sz="1800" b="1" dirty="0"/>
              <a:t> </a:t>
            </a:r>
            <a:r>
              <a:rPr lang="en-US" sz="1800" b="1" dirty="0" err="1"/>
              <a:t>mes</a:t>
            </a:r>
            <a:r>
              <a:rPr lang="en-US" sz="1800" b="1" dirty="0"/>
              <a:t>.</a:t>
            </a:r>
          </a:p>
        </p:txBody>
      </p:sp>
      <p:sp>
        <p:nvSpPr>
          <p:cNvPr id="4" name="Text Placeholder 3">
            <a:extLst>
              <a:ext uri="{FF2B5EF4-FFF2-40B4-BE49-F238E27FC236}">
                <a16:creationId xmlns:a16="http://schemas.microsoft.com/office/drawing/2014/main" id="{419081AA-B891-728F-A236-1CF1257DC122}"/>
              </a:ext>
            </a:extLst>
          </p:cNvPr>
          <p:cNvSpPr>
            <a:spLocks noGrp="1"/>
          </p:cNvSpPr>
          <p:nvPr>
            <p:ph type="body" sz="quarter" idx="13"/>
          </p:nvPr>
        </p:nvSpPr>
        <p:spPr>
          <a:xfrm>
            <a:off x="601012" y="2134152"/>
            <a:ext cx="2835213" cy="3351623"/>
          </a:xfrm>
        </p:spPr>
        <p:txBody>
          <a:bodyPr>
            <a:normAutofit/>
          </a:bodyPr>
          <a:lstStyle/>
          <a:p>
            <a:pPr algn="l"/>
            <a:r>
              <a:rPr lang="es-ES" sz="1900" b="0" i="0" dirty="0">
                <a:effectLst/>
              </a:rPr>
              <a:t>a</a:t>
            </a:r>
            <a:r>
              <a:rPr lang="es-ES" sz="1900" b="1" i="0" dirty="0">
                <a:effectLst/>
              </a:rPr>
              <a:t>) Él / campo</a:t>
            </a:r>
          </a:p>
          <a:p>
            <a:pPr algn="l"/>
            <a:r>
              <a:rPr lang="es-ES" sz="1900" b="1" i="0" dirty="0">
                <a:effectLst/>
              </a:rPr>
              <a:t>b) Ella / Universidad</a:t>
            </a:r>
          </a:p>
          <a:p>
            <a:pPr algn="l"/>
            <a:r>
              <a:rPr lang="es-ES" sz="1900" b="1" i="0" dirty="0">
                <a:effectLst/>
              </a:rPr>
              <a:t>c) Nosotros / caballo</a:t>
            </a:r>
          </a:p>
          <a:p>
            <a:pPr algn="l"/>
            <a:r>
              <a:rPr lang="es-ES" sz="1900" b="1" i="0" dirty="0">
                <a:effectLst/>
              </a:rPr>
              <a:t>d) Ellos / algunos animales</a:t>
            </a:r>
          </a:p>
          <a:p>
            <a:pPr algn="l"/>
            <a:r>
              <a:rPr lang="es-ES" sz="1900" b="1" i="0" dirty="0">
                <a:effectLst/>
              </a:rPr>
              <a:t>e) Usted / Arquitecto</a:t>
            </a:r>
          </a:p>
          <a:p>
            <a:pPr algn="l"/>
            <a:r>
              <a:rPr lang="es-ES" sz="1900" b="1" i="0" dirty="0">
                <a:effectLst/>
              </a:rPr>
              <a:t>f) Ellos / a la playa</a:t>
            </a:r>
          </a:p>
          <a:p>
            <a:pPr algn="l"/>
            <a:r>
              <a:rPr lang="es-ES" sz="1900" b="1" i="0" dirty="0">
                <a:effectLst/>
              </a:rPr>
              <a:t>g) Yo / un coche</a:t>
            </a:r>
          </a:p>
          <a:p>
            <a:endParaRPr lang="en-US" dirty="0"/>
          </a:p>
        </p:txBody>
      </p:sp>
    </p:spTree>
    <p:extLst>
      <p:ext uri="{BB962C8B-B14F-4D97-AF65-F5344CB8AC3E}">
        <p14:creationId xmlns:p14="http://schemas.microsoft.com/office/powerpoint/2010/main" val="9926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61C0-2949-0D2D-1810-20AA8B5F10C1}"/>
              </a:ext>
            </a:extLst>
          </p:cNvPr>
          <p:cNvSpPr>
            <a:spLocks noGrp="1"/>
          </p:cNvSpPr>
          <p:nvPr>
            <p:ph type="title"/>
          </p:nvPr>
        </p:nvSpPr>
        <p:spPr/>
        <p:txBody>
          <a:bodyPr>
            <a:normAutofit/>
          </a:bodyPr>
          <a:lstStyle/>
          <a:p>
            <a:r>
              <a:rPr lang="en-US" sz="5000" b="1" dirty="0"/>
              <a:t>Verb “ser” – to be</a:t>
            </a:r>
          </a:p>
        </p:txBody>
      </p:sp>
      <p:sp>
        <p:nvSpPr>
          <p:cNvPr id="3" name="Text Placeholder 2">
            <a:extLst>
              <a:ext uri="{FF2B5EF4-FFF2-40B4-BE49-F238E27FC236}">
                <a16:creationId xmlns:a16="http://schemas.microsoft.com/office/drawing/2014/main" id="{E4F16B34-93A2-5DDA-F56C-FD93EC260DFA}"/>
              </a:ext>
            </a:extLst>
          </p:cNvPr>
          <p:cNvSpPr>
            <a:spLocks noGrp="1"/>
          </p:cNvSpPr>
          <p:nvPr>
            <p:ph type="body" idx="1"/>
          </p:nvPr>
        </p:nvSpPr>
        <p:spPr/>
        <p:txBody>
          <a:bodyPr>
            <a:normAutofit lnSpcReduction="10000"/>
          </a:bodyPr>
          <a:lstStyle/>
          <a:p>
            <a:r>
              <a:rPr lang="en-US" sz="3200" dirty="0"/>
              <a:t>Present</a:t>
            </a:r>
          </a:p>
        </p:txBody>
      </p:sp>
      <p:sp>
        <p:nvSpPr>
          <p:cNvPr id="4" name="Content Placeholder 3">
            <a:extLst>
              <a:ext uri="{FF2B5EF4-FFF2-40B4-BE49-F238E27FC236}">
                <a16:creationId xmlns:a16="http://schemas.microsoft.com/office/drawing/2014/main" id="{ED22438F-0814-207C-0439-7E63B30C8926}"/>
              </a:ext>
            </a:extLst>
          </p:cNvPr>
          <p:cNvSpPr>
            <a:spLocks noGrp="1"/>
          </p:cNvSpPr>
          <p:nvPr>
            <p:ph sz="half" idx="2"/>
          </p:nvPr>
        </p:nvSpPr>
        <p:spPr/>
        <p:txBody>
          <a:bodyPr>
            <a:normAutofit/>
          </a:bodyPr>
          <a:lstStyle/>
          <a:p>
            <a:r>
              <a:rPr lang="es-ES" b="1" dirty="0"/>
              <a:t>Yo </a:t>
            </a:r>
            <a:r>
              <a:rPr lang="es-ES" b="1" dirty="0">
                <a:solidFill>
                  <a:schemeClr val="accent2"/>
                </a:solidFill>
              </a:rPr>
              <a:t>soy</a:t>
            </a:r>
            <a:r>
              <a:rPr lang="es-ES" b="1" dirty="0"/>
              <a:t> doctora. </a:t>
            </a:r>
          </a:p>
          <a:p>
            <a:endParaRPr lang="es-ES" b="1" dirty="0"/>
          </a:p>
          <a:p>
            <a:r>
              <a:rPr lang="es-ES" b="1" dirty="0"/>
              <a:t>Tú </a:t>
            </a:r>
            <a:r>
              <a:rPr lang="es-ES" b="1" dirty="0">
                <a:solidFill>
                  <a:schemeClr val="accent2"/>
                </a:solidFill>
              </a:rPr>
              <a:t>eres </a:t>
            </a:r>
            <a:r>
              <a:rPr lang="es-ES" b="1" dirty="0"/>
              <a:t>ingeniero.</a:t>
            </a:r>
          </a:p>
          <a:p>
            <a:endParaRPr lang="es-ES" b="1" dirty="0"/>
          </a:p>
          <a:p>
            <a:r>
              <a:rPr lang="es-ES" b="1" dirty="0"/>
              <a:t>Nosotros </a:t>
            </a:r>
            <a:r>
              <a:rPr lang="es-ES" b="1" dirty="0">
                <a:solidFill>
                  <a:schemeClr val="accent2"/>
                </a:solidFill>
              </a:rPr>
              <a:t>somos</a:t>
            </a:r>
            <a:r>
              <a:rPr lang="es-ES" b="1" dirty="0"/>
              <a:t> esposos.</a:t>
            </a:r>
          </a:p>
          <a:p>
            <a:endParaRPr lang="es-ES" b="1" dirty="0"/>
          </a:p>
          <a:p>
            <a:r>
              <a:rPr lang="es-ES" b="1" dirty="0"/>
              <a:t>Ellos </a:t>
            </a:r>
            <a:r>
              <a:rPr lang="es-ES" b="1" dirty="0">
                <a:solidFill>
                  <a:schemeClr val="accent2"/>
                </a:solidFill>
              </a:rPr>
              <a:t>son </a:t>
            </a:r>
            <a:r>
              <a:rPr lang="es-ES" b="1" dirty="0"/>
              <a:t>maestros.</a:t>
            </a:r>
          </a:p>
          <a:p>
            <a:endParaRPr lang="es-ES" b="1" dirty="0"/>
          </a:p>
          <a:p>
            <a:endParaRPr lang="en-US" dirty="0"/>
          </a:p>
        </p:txBody>
      </p:sp>
      <p:sp>
        <p:nvSpPr>
          <p:cNvPr id="5" name="Text Placeholder 4">
            <a:extLst>
              <a:ext uri="{FF2B5EF4-FFF2-40B4-BE49-F238E27FC236}">
                <a16:creationId xmlns:a16="http://schemas.microsoft.com/office/drawing/2014/main" id="{ACC2448A-6107-5A60-A66B-F6B9F8F0371F}"/>
              </a:ext>
            </a:extLst>
          </p:cNvPr>
          <p:cNvSpPr>
            <a:spLocks noGrp="1"/>
          </p:cNvSpPr>
          <p:nvPr>
            <p:ph type="body" sz="quarter" idx="3"/>
          </p:nvPr>
        </p:nvSpPr>
        <p:spPr>
          <a:xfrm>
            <a:off x="6187415" y="2140371"/>
            <a:ext cx="5194583" cy="576262"/>
          </a:xfrm>
        </p:spPr>
        <p:txBody>
          <a:bodyPr>
            <a:normAutofit lnSpcReduction="10000"/>
          </a:bodyPr>
          <a:lstStyle/>
          <a:p>
            <a:r>
              <a:rPr lang="en-US" sz="3200" dirty="0"/>
              <a:t>Future</a:t>
            </a:r>
          </a:p>
        </p:txBody>
      </p:sp>
      <p:sp>
        <p:nvSpPr>
          <p:cNvPr id="6" name="Content Placeholder 5">
            <a:extLst>
              <a:ext uri="{FF2B5EF4-FFF2-40B4-BE49-F238E27FC236}">
                <a16:creationId xmlns:a16="http://schemas.microsoft.com/office/drawing/2014/main" id="{B5905FF3-29D0-4126-5CE6-713DEF5E1294}"/>
              </a:ext>
            </a:extLst>
          </p:cNvPr>
          <p:cNvSpPr>
            <a:spLocks noGrp="1"/>
          </p:cNvSpPr>
          <p:nvPr>
            <p:ph sz="quarter" idx="4"/>
          </p:nvPr>
        </p:nvSpPr>
        <p:spPr/>
        <p:txBody>
          <a:bodyPr>
            <a:normAutofit/>
          </a:bodyPr>
          <a:lstStyle/>
          <a:p>
            <a:r>
              <a:rPr lang="es-ES" b="1" dirty="0"/>
              <a:t>Yo </a:t>
            </a:r>
            <a:r>
              <a:rPr lang="es-ES" b="1" dirty="0">
                <a:solidFill>
                  <a:schemeClr val="accent2"/>
                </a:solidFill>
              </a:rPr>
              <a:t>voy a ser </a:t>
            </a:r>
            <a:r>
              <a:rPr lang="es-ES" b="1" dirty="0"/>
              <a:t>doctora.</a:t>
            </a:r>
          </a:p>
          <a:p>
            <a:endParaRPr lang="es-ES" b="1" dirty="0"/>
          </a:p>
          <a:p>
            <a:r>
              <a:rPr lang="es-ES" b="1" dirty="0"/>
              <a:t>Tú </a:t>
            </a:r>
            <a:r>
              <a:rPr lang="es-ES" b="1" dirty="0">
                <a:solidFill>
                  <a:schemeClr val="accent2"/>
                </a:solidFill>
              </a:rPr>
              <a:t>vas a ser </a:t>
            </a:r>
            <a:r>
              <a:rPr lang="es-ES" b="1" dirty="0"/>
              <a:t>ingeniero en unos años.</a:t>
            </a:r>
          </a:p>
          <a:p>
            <a:endParaRPr lang="es-ES" b="1" dirty="0"/>
          </a:p>
          <a:p>
            <a:r>
              <a:rPr lang="es-ES" b="1" dirty="0"/>
              <a:t>Nosotros </a:t>
            </a:r>
            <a:r>
              <a:rPr lang="es-ES" b="1" dirty="0">
                <a:solidFill>
                  <a:schemeClr val="accent2"/>
                </a:solidFill>
              </a:rPr>
              <a:t>vamos a ser </a:t>
            </a:r>
            <a:r>
              <a:rPr lang="es-ES" b="1" dirty="0"/>
              <a:t>esposos el próximo mes.</a:t>
            </a:r>
          </a:p>
          <a:p>
            <a:endParaRPr lang="es-ES" b="1" dirty="0"/>
          </a:p>
          <a:p>
            <a:r>
              <a:rPr lang="en-US" b="1" dirty="0" err="1"/>
              <a:t>Ellos</a:t>
            </a:r>
            <a:r>
              <a:rPr lang="en-US" b="1" dirty="0"/>
              <a:t> </a:t>
            </a:r>
            <a:r>
              <a:rPr lang="en-US" b="1" dirty="0">
                <a:solidFill>
                  <a:schemeClr val="accent2"/>
                </a:solidFill>
              </a:rPr>
              <a:t>van a ser </a:t>
            </a:r>
            <a:r>
              <a:rPr lang="en-US" b="1" dirty="0"/>
              <a:t>maestros </a:t>
            </a:r>
            <a:r>
              <a:rPr lang="en-US" b="1" dirty="0" err="1"/>
              <a:t>en</a:t>
            </a:r>
            <a:r>
              <a:rPr lang="en-US" b="1" dirty="0"/>
              <a:t> </a:t>
            </a:r>
            <a:r>
              <a:rPr lang="en-US" b="1" dirty="0" err="1"/>
              <a:t>el</a:t>
            </a:r>
            <a:r>
              <a:rPr lang="en-US" b="1" dirty="0"/>
              <a:t> 2025.</a:t>
            </a:r>
          </a:p>
        </p:txBody>
      </p:sp>
      <p:pic>
        <p:nvPicPr>
          <p:cNvPr id="3074" name="Picture 2" descr="Verbos &quot;SER&quot; y &quot;ESTAR&quot; | Hablamos en español">
            <a:extLst>
              <a:ext uri="{FF2B5EF4-FFF2-40B4-BE49-F238E27FC236}">
                <a16:creationId xmlns:a16="http://schemas.microsoft.com/office/drawing/2014/main" id="{B6998B19-B81C-BD7A-5CA5-94EDD7E85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07750" y="46050"/>
            <a:ext cx="1961952" cy="196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C674B-64D2-476F-6BEB-98E59F511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F4CE3-B9CA-3306-4F7A-B977344A921C}"/>
              </a:ext>
            </a:extLst>
          </p:cNvPr>
          <p:cNvSpPr>
            <a:spLocks noGrp="1"/>
          </p:cNvSpPr>
          <p:nvPr>
            <p:ph type="title"/>
          </p:nvPr>
        </p:nvSpPr>
        <p:spPr/>
        <p:txBody>
          <a:bodyPr/>
          <a:lstStyle/>
          <a:p>
            <a:r>
              <a:rPr lang="en-US" dirty="0"/>
              <a:t>WHOLE CLASS CONVERSATION</a:t>
            </a:r>
            <a:br>
              <a:rPr lang="en-US" dirty="0"/>
            </a:br>
            <a:endParaRPr lang="en-US" dirty="0"/>
          </a:p>
        </p:txBody>
      </p:sp>
      <p:pic>
        <p:nvPicPr>
          <p:cNvPr id="1026" name="Picture 2" descr="whole-class discussion | MiddleWeb">
            <a:extLst>
              <a:ext uri="{FF2B5EF4-FFF2-40B4-BE49-F238E27FC236}">
                <a16:creationId xmlns:a16="http://schemas.microsoft.com/office/drawing/2014/main" id="{1620D9AE-5DAD-501A-5830-D6238F1BE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92" r="22539"/>
          <a:stretch>
            <a:fillRect/>
          </a:stretch>
        </p:blipFill>
        <p:spPr bwMode="auto">
          <a:xfrm>
            <a:off x="6240349" y="1393368"/>
            <a:ext cx="4594561" cy="40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2999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3FFFBC7-A4A7-F8A6-8345-5F3E42AEC01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6D57AA9-2AA6-6C17-9255-544A2F4BE97C}"/>
              </a:ext>
            </a:extLst>
          </p:cNvPr>
          <p:cNvSpPr txBox="1"/>
          <p:nvPr/>
        </p:nvSpPr>
        <p:spPr>
          <a:xfrm>
            <a:off x="1378856" y="526548"/>
            <a:ext cx="10813144" cy="6186309"/>
          </a:xfrm>
          <a:prstGeom prst="rect">
            <a:avLst/>
          </a:prstGeom>
          <a:noFill/>
        </p:spPr>
        <p:txBody>
          <a:bodyPr wrap="square" rtlCol="0">
            <a:spAutoFit/>
          </a:bodyPr>
          <a:lstStyle/>
          <a:p>
            <a:endParaRPr lang="en-US" sz="3600" b="1" dirty="0">
              <a:solidFill>
                <a:schemeClr val="bg1"/>
              </a:solidFill>
            </a:endParaRPr>
          </a:p>
          <a:p>
            <a:pPr marL="914400" indent="-914400">
              <a:buAutoNum type="alphaLcPeriod"/>
            </a:pPr>
            <a:r>
              <a:rPr lang="en-US" sz="3600" b="1" dirty="0">
                <a:solidFill>
                  <a:schemeClr val="bg1"/>
                </a:solidFill>
              </a:rPr>
              <a:t>¿</a:t>
            </a:r>
            <a:r>
              <a:rPr lang="en-US" sz="3600" b="1" dirty="0" err="1">
                <a:solidFill>
                  <a:schemeClr val="bg1"/>
                </a:solidFill>
              </a:rPr>
              <a:t>Qué</a:t>
            </a:r>
            <a:r>
              <a:rPr lang="en-US" sz="3600" b="1" dirty="0">
                <a:solidFill>
                  <a:schemeClr val="bg1"/>
                </a:solidFill>
              </a:rPr>
              <a:t> </a:t>
            </a:r>
            <a:r>
              <a:rPr lang="en-US" sz="3600" b="1" dirty="0" err="1">
                <a:solidFill>
                  <a:schemeClr val="bg1"/>
                </a:solidFill>
              </a:rPr>
              <a:t>va</a:t>
            </a:r>
            <a:r>
              <a:rPr lang="en-US" sz="3600" b="1" dirty="0">
                <a:solidFill>
                  <a:schemeClr val="bg1"/>
                </a:solidFill>
              </a:rPr>
              <a:t> a ser </a:t>
            </a:r>
            <a:r>
              <a:rPr lang="en-US" sz="3600" b="1" dirty="0" err="1">
                <a:solidFill>
                  <a:schemeClr val="bg1"/>
                </a:solidFill>
              </a:rPr>
              <a:t>él</a:t>
            </a:r>
            <a:r>
              <a:rPr lang="en-US" sz="3600" b="1" dirty="0">
                <a:solidFill>
                  <a:schemeClr val="bg1"/>
                </a:solidFill>
              </a:rPr>
              <a:t> </a:t>
            </a:r>
            <a:r>
              <a:rPr lang="en-US" sz="3600" b="1" dirty="0" err="1">
                <a:solidFill>
                  <a:schemeClr val="bg1"/>
                </a:solidFill>
              </a:rPr>
              <a:t>en</a:t>
            </a:r>
            <a:r>
              <a:rPr lang="en-US" sz="3600" b="1" dirty="0">
                <a:solidFill>
                  <a:schemeClr val="bg1"/>
                </a:solidFill>
              </a:rPr>
              <a:t> </a:t>
            </a:r>
            <a:r>
              <a:rPr lang="en-US" sz="3600" b="1" dirty="0" err="1">
                <a:solidFill>
                  <a:schemeClr val="bg1"/>
                </a:solidFill>
              </a:rPr>
              <a:t>cinco</a:t>
            </a:r>
            <a:r>
              <a:rPr lang="en-US" sz="3600" b="1" dirty="0">
                <a:solidFill>
                  <a:schemeClr val="bg1"/>
                </a:solidFill>
              </a:rPr>
              <a:t> </a:t>
            </a:r>
            <a:r>
              <a:rPr lang="en-US" sz="3600" b="1" dirty="0" err="1">
                <a:solidFill>
                  <a:schemeClr val="bg1"/>
                </a:solidFill>
              </a:rPr>
              <a:t>años</a:t>
            </a:r>
            <a:r>
              <a:rPr lang="en-US" sz="3600" b="1" dirty="0">
                <a:solidFill>
                  <a:schemeClr val="bg1"/>
                </a:solidFill>
              </a:rPr>
              <a:t>?</a:t>
            </a:r>
          </a:p>
          <a:p>
            <a:pPr marL="914400" indent="-914400">
              <a:buAutoNum type="alphaLcPeriod"/>
            </a:pPr>
            <a:r>
              <a:rPr lang="en-US" sz="3600" b="1" dirty="0" err="1">
                <a:solidFill>
                  <a:schemeClr val="bg1"/>
                </a:solidFill>
              </a:rPr>
              <a:t>Él</a:t>
            </a:r>
            <a:r>
              <a:rPr lang="en-US" sz="3600" b="1" dirty="0">
                <a:solidFill>
                  <a:schemeClr val="bg1"/>
                </a:solidFill>
              </a:rPr>
              <a:t> </a:t>
            </a:r>
            <a:r>
              <a:rPr lang="en-US" sz="3600" b="1" dirty="0" err="1">
                <a:solidFill>
                  <a:schemeClr val="accent6"/>
                </a:solidFill>
              </a:rPr>
              <a:t>va</a:t>
            </a:r>
            <a:r>
              <a:rPr lang="en-US" sz="3600" b="1" dirty="0">
                <a:solidFill>
                  <a:schemeClr val="accent6"/>
                </a:solidFill>
              </a:rPr>
              <a:t> a ser </a:t>
            </a:r>
            <a:r>
              <a:rPr lang="en-US" sz="3600" b="1" dirty="0">
                <a:solidFill>
                  <a:schemeClr val="bg1"/>
                </a:solidFill>
              </a:rPr>
              <a:t>un doctor.</a:t>
            </a:r>
          </a:p>
          <a:p>
            <a:pPr marL="914400" indent="-914400">
              <a:buAutoNum type="alphaLcPeriod"/>
            </a:pPr>
            <a:endParaRPr lang="en-US" sz="3600" b="1" dirty="0">
              <a:solidFill>
                <a:schemeClr val="bg1"/>
              </a:solidFill>
            </a:endParaRPr>
          </a:p>
          <a:p>
            <a:pPr marL="857250" indent="-857250">
              <a:buAutoNum type="romanUcPeriod"/>
            </a:pPr>
            <a:r>
              <a:rPr lang="en-US" sz="3600" b="1" dirty="0">
                <a:solidFill>
                  <a:schemeClr val="bg1"/>
                </a:solidFill>
              </a:rPr>
              <a:t>¿</a:t>
            </a:r>
            <a:r>
              <a:rPr lang="en-US" sz="3600" b="1" dirty="0" err="1">
                <a:solidFill>
                  <a:schemeClr val="bg1"/>
                </a:solidFill>
              </a:rPr>
              <a:t>Qué</a:t>
            </a:r>
            <a:r>
              <a:rPr lang="en-US" sz="3600" b="1" dirty="0">
                <a:solidFill>
                  <a:schemeClr val="bg1"/>
                </a:solidFill>
              </a:rPr>
              <a:t> vas a ser </a:t>
            </a:r>
            <a:r>
              <a:rPr lang="en-US" sz="3600" b="1" dirty="0" err="1">
                <a:solidFill>
                  <a:schemeClr val="bg1"/>
                </a:solidFill>
              </a:rPr>
              <a:t>el</a:t>
            </a:r>
            <a:r>
              <a:rPr lang="en-US" sz="3600" b="1" dirty="0">
                <a:solidFill>
                  <a:schemeClr val="bg1"/>
                </a:solidFill>
              </a:rPr>
              <a:t> </a:t>
            </a:r>
            <a:r>
              <a:rPr lang="en-US" sz="3600" b="1" dirty="0" err="1">
                <a:solidFill>
                  <a:schemeClr val="bg1"/>
                </a:solidFill>
              </a:rPr>
              <a:t>próximo</a:t>
            </a:r>
            <a:r>
              <a:rPr lang="en-US" sz="3600" b="1" dirty="0">
                <a:solidFill>
                  <a:schemeClr val="bg1"/>
                </a:solidFill>
              </a:rPr>
              <a:t> </a:t>
            </a:r>
            <a:r>
              <a:rPr lang="en-US" sz="3600" b="1" dirty="0" err="1">
                <a:solidFill>
                  <a:schemeClr val="bg1"/>
                </a:solidFill>
              </a:rPr>
              <a:t>mes</a:t>
            </a:r>
            <a:r>
              <a:rPr lang="en-US" sz="3600" b="1" dirty="0">
                <a:solidFill>
                  <a:schemeClr val="bg1"/>
                </a:solidFill>
              </a:rPr>
              <a:t>?</a:t>
            </a:r>
          </a:p>
          <a:p>
            <a:pPr marL="857250" indent="-857250">
              <a:buAutoNum type="romanUcPeriod"/>
            </a:pPr>
            <a:r>
              <a:rPr lang="en-US" sz="3600" b="1" dirty="0" err="1">
                <a:solidFill>
                  <a:schemeClr val="bg1"/>
                </a:solidFill>
              </a:rPr>
              <a:t>Yo</a:t>
            </a:r>
            <a:r>
              <a:rPr lang="en-US" sz="3600" b="1" dirty="0">
                <a:solidFill>
                  <a:schemeClr val="bg1"/>
                </a:solidFill>
              </a:rPr>
              <a:t> </a:t>
            </a:r>
            <a:r>
              <a:rPr lang="en-US" sz="3600" b="1" dirty="0" err="1">
                <a:solidFill>
                  <a:schemeClr val="accent6"/>
                </a:solidFill>
              </a:rPr>
              <a:t>voy</a:t>
            </a:r>
            <a:r>
              <a:rPr lang="en-US" sz="3600" b="1" dirty="0">
                <a:solidFill>
                  <a:schemeClr val="accent6"/>
                </a:solidFill>
              </a:rPr>
              <a:t> a ser un conductor </a:t>
            </a:r>
            <a:r>
              <a:rPr lang="en-US" sz="3600" b="1" dirty="0" err="1">
                <a:solidFill>
                  <a:schemeClr val="bg1"/>
                </a:solidFill>
              </a:rPr>
              <a:t>español</a:t>
            </a:r>
            <a:r>
              <a:rPr lang="en-US" sz="3600" b="1" dirty="0">
                <a:solidFill>
                  <a:schemeClr val="bg1"/>
                </a:solidFill>
              </a:rPr>
              <a:t>.</a:t>
            </a:r>
          </a:p>
          <a:p>
            <a:pPr marL="857250" indent="-857250">
              <a:buAutoNum type="romanUcPeriod"/>
            </a:pPr>
            <a:endParaRPr lang="en-US" sz="3600" b="1" dirty="0">
              <a:solidFill>
                <a:schemeClr val="bg1"/>
              </a:solidFill>
            </a:endParaRPr>
          </a:p>
          <a:p>
            <a:r>
              <a:rPr lang="en-US" sz="3600" b="1" dirty="0">
                <a:solidFill>
                  <a:schemeClr val="bg1"/>
                </a:solidFill>
              </a:rPr>
              <a:t>1. ¿</a:t>
            </a:r>
            <a:r>
              <a:rPr lang="en-US" sz="3600" b="1" dirty="0" err="1">
                <a:solidFill>
                  <a:schemeClr val="bg1"/>
                </a:solidFill>
              </a:rPr>
              <a:t>Que</a:t>
            </a:r>
            <a:r>
              <a:rPr lang="en-US" sz="3600" b="1" dirty="0">
                <a:solidFill>
                  <a:schemeClr val="bg1"/>
                </a:solidFill>
              </a:rPr>
              <a:t> van a ser </a:t>
            </a:r>
            <a:r>
              <a:rPr lang="en-US" sz="3600" b="1" dirty="0" err="1">
                <a:solidFill>
                  <a:schemeClr val="bg1"/>
                </a:solidFill>
              </a:rPr>
              <a:t>ellos</a:t>
            </a:r>
            <a:r>
              <a:rPr lang="en-US" sz="3600" b="1" dirty="0">
                <a:solidFill>
                  <a:schemeClr val="bg1"/>
                </a:solidFill>
              </a:rPr>
              <a:t> la </a:t>
            </a:r>
            <a:r>
              <a:rPr lang="en-US" sz="3600" b="1" dirty="0" err="1">
                <a:solidFill>
                  <a:schemeClr val="bg1"/>
                </a:solidFill>
              </a:rPr>
              <a:t>siguiente</a:t>
            </a:r>
            <a:r>
              <a:rPr lang="en-US" sz="3600" b="1" dirty="0">
                <a:solidFill>
                  <a:schemeClr val="bg1"/>
                </a:solidFill>
              </a:rPr>
              <a:t> </a:t>
            </a:r>
            <a:r>
              <a:rPr lang="en-US" sz="3600" b="1" dirty="0" err="1">
                <a:solidFill>
                  <a:schemeClr val="bg1"/>
                </a:solidFill>
              </a:rPr>
              <a:t>semana</a:t>
            </a:r>
            <a:r>
              <a:rPr lang="en-US" sz="3600" b="1" dirty="0">
                <a:solidFill>
                  <a:schemeClr val="bg1"/>
                </a:solidFill>
              </a:rPr>
              <a:t>?</a:t>
            </a:r>
          </a:p>
          <a:p>
            <a:r>
              <a:rPr lang="en-US" sz="3600" b="1" dirty="0">
                <a:solidFill>
                  <a:schemeClr val="bg1"/>
                </a:solidFill>
              </a:rPr>
              <a:t>2. </a:t>
            </a:r>
            <a:r>
              <a:rPr lang="en-US" sz="3600" b="1" dirty="0" err="1">
                <a:solidFill>
                  <a:schemeClr val="bg1"/>
                </a:solidFill>
              </a:rPr>
              <a:t>Ellos</a:t>
            </a:r>
            <a:r>
              <a:rPr lang="en-US" sz="3600" b="1" dirty="0">
                <a:solidFill>
                  <a:schemeClr val="bg1"/>
                </a:solidFill>
              </a:rPr>
              <a:t> </a:t>
            </a:r>
            <a:r>
              <a:rPr lang="en-US" sz="3600" b="1" dirty="0">
                <a:solidFill>
                  <a:schemeClr val="accent6"/>
                </a:solidFill>
              </a:rPr>
              <a:t>van a ser </a:t>
            </a:r>
            <a:r>
              <a:rPr lang="en-US" sz="3600" b="1" dirty="0">
                <a:solidFill>
                  <a:schemeClr val="bg1"/>
                </a:solidFill>
              </a:rPr>
              <a:t>abogados.</a:t>
            </a:r>
          </a:p>
          <a:p>
            <a:endParaRPr lang="en-US" sz="3600" b="1" dirty="0">
              <a:solidFill>
                <a:schemeClr val="bg1"/>
              </a:solidFill>
            </a:endParaRPr>
          </a:p>
          <a:p>
            <a:pPr marL="914400" indent="-914400">
              <a:buAutoNum type="alphaLcPeriod"/>
            </a:pPr>
            <a:endParaRPr lang="en-US" sz="3600" b="1" dirty="0">
              <a:solidFill>
                <a:schemeClr val="bg1"/>
              </a:solidFill>
            </a:endParaRPr>
          </a:p>
        </p:txBody>
      </p:sp>
    </p:spTree>
    <p:extLst>
      <p:ext uri="{BB962C8B-B14F-4D97-AF65-F5344CB8AC3E}">
        <p14:creationId xmlns:p14="http://schemas.microsoft.com/office/powerpoint/2010/main" val="4274879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61C0-2949-0D2D-1810-20AA8B5F10C1}"/>
              </a:ext>
            </a:extLst>
          </p:cNvPr>
          <p:cNvSpPr>
            <a:spLocks noGrp="1"/>
          </p:cNvSpPr>
          <p:nvPr>
            <p:ph type="title"/>
          </p:nvPr>
        </p:nvSpPr>
        <p:spPr/>
        <p:txBody>
          <a:bodyPr>
            <a:normAutofit/>
          </a:bodyPr>
          <a:lstStyle/>
          <a:p>
            <a:r>
              <a:rPr lang="en-US" sz="5000" b="1" dirty="0"/>
              <a:t>Verb “</a:t>
            </a:r>
            <a:r>
              <a:rPr lang="en-US" sz="5000" b="1" dirty="0" err="1"/>
              <a:t>estar</a:t>
            </a:r>
            <a:r>
              <a:rPr lang="en-US" sz="5000" b="1" dirty="0"/>
              <a:t>” – to be</a:t>
            </a:r>
          </a:p>
        </p:txBody>
      </p:sp>
      <p:sp>
        <p:nvSpPr>
          <p:cNvPr id="3" name="Text Placeholder 2">
            <a:extLst>
              <a:ext uri="{FF2B5EF4-FFF2-40B4-BE49-F238E27FC236}">
                <a16:creationId xmlns:a16="http://schemas.microsoft.com/office/drawing/2014/main" id="{E4F16B34-93A2-5DDA-F56C-FD93EC260DFA}"/>
              </a:ext>
            </a:extLst>
          </p:cNvPr>
          <p:cNvSpPr>
            <a:spLocks noGrp="1"/>
          </p:cNvSpPr>
          <p:nvPr>
            <p:ph type="body" idx="1"/>
          </p:nvPr>
        </p:nvSpPr>
        <p:spPr/>
        <p:txBody>
          <a:bodyPr>
            <a:normAutofit lnSpcReduction="10000"/>
          </a:bodyPr>
          <a:lstStyle/>
          <a:p>
            <a:r>
              <a:rPr lang="en-US" sz="3200" dirty="0"/>
              <a:t>Present</a:t>
            </a:r>
          </a:p>
        </p:txBody>
      </p:sp>
      <p:sp>
        <p:nvSpPr>
          <p:cNvPr id="4" name="Content Placeholder 3">
            <a:extLst>
              <a:ext uri="{FF2B5EF4-FFF2-40B4-BE49-F238E27FC236}">
                <a16:creationId xmlns:a16="http://schemas.microsoft.com/office/drawing/2014/main" id="{ED22438F-0814-207C-0439-7E63B30C8926}"/>
              </a:ext>
            </a:extLst>
          </p:cNvPr>
          <p:cNvSpPr>
            <a:spLocks noGrp="1"/>
          </p:cNvSpPr>
          <p:nvPr>
            <p:ph sz="half" idx="2"/>
          </p:nvPr>
        </p:nvSpPr>
        <p:spPr>
          <a:xfrm>
            <a:off x="814729" y="2846027"/>
            <a:ext cx="5189856" cy="3109913"/>
          </a:xfrm>
        </p:spPr>
        <p:txBody>
          <a:bodyPr>
            <a:normAutofit lnSpcReduction="10000"/>
          </a:bodyPr>
          <a:lstStyle/>
          <a:p>
            <a:r>
              <a:rPr lang="es-ES" b="1" dirty="0"/>
              <a:t>Yo </a:t>
            </a:r>
            <a:r>
              <a:rPr lang="es-ES" b="1" dirty="0">
                <a:solidFill>
                  <a:schemeClr val="accent2"/>
                </a:solidFill>
              </a:rPr>
              <a:t>estoy</a:t>
            </a:r>
            <a:r>
              <a:rPr lang="es-ES" b="1" dirty="0"/>
              <a:t> en Wisconsin.</a:t>
            </a:r>
          </a:p>
          <a:p>
            <a:pPr marL="0" indent="0">
              <a:buNone/>
            </a:pPr>
            <a:endParaRPr lang="es-ES" b="1" dirty="0"/>
          </a:p>
          <a:p>
            <a:r>
              <a:rPr lang="es-ES" b="1" dirty="0"/>
              <a:t>Tú </a:t>
            </a:r>
            <a:r>
              <a:rPr lang="es-ES" b="1" dirty="0">
                <a:solidFill>
                  <a:schemeClr val="accent2"/>
                </a:solidFill>
              </a:rPr>
              <a:t>estás</a:t>
            </a:r>
            <a:r>
              <a:rPr lang="es-ES" b="1" dirty="0"/>
              <a:t> en la casa.</a:t>
            </a:r>
          </a:p>
          <a:p>
            <a:endParaRPr lang="es-ES" b="1" dirty="0"/>
          </a:p>
          <a:p>
            <a:r>
              <a:rPr lang="es-ES" b="1" dirty="0"/>
              <a:t>Nosotros </a:t>
            </a:r>
            <a:r>
              <a:rPr lang="es-ES" b="1" dirty="0">
                <a:solidFill>
                  <a:schemeClr val="accent2"/>
                </a:solidFill>
              </a:rPr>
              <a:t>estamos</a:t>
            </a:r>
            <a:r>
              <a:rPr lang="es-ES" b="1" dirty="0"/>
              <a:t> en el restaurante.</a:t>
            </a:r>
          </a:p>
          <a:p>
            <a:endParaRPr lang="es-ES" b="1" dirty="0"/>
          </a:p>
          <a:p>
            <a:r>
              <a:rPr lang="es-ES" b="1" dirty="0"/>
              <a:t>Ellos </a:t>
            </a:r>
            <a:r>
              <a:rPr lang="es-ES" b="1" dirty="0">
                <a:solidFill>
                  <a:schemeClr val="accent2"/>
                </a:solidFill>
              </a:rPr>
              <a:t>están</a:t>
            </a:r>
            <a:r>
              <a:rPr lang="es-ES" b="1" dirty="0"/>
              <a:t> en la oficina.</a:t>
            </a:r>
          </a:p>
          <a:p>
            <a:endParaRPr lang="es-ES" b="1" dirty="0"/>
          </a:p>
          <a:p>
            <a:endParaRPr lang="en-US" dirty="0"/>
          </a:p>
        </p:txBody>
      </p:sp>
      <p:sp>
        <p:nvSpPr>
          <p:cNvPr id="5" name="Text Placeholder 4">
            <a:extLst>
              <a:ext uri="{FF2B5EF4-FFF2-40B4-BE49-F238E27FC236}">
                <a16:creationId xmlns:a16="http://schemas.microsoft.com/office/drawing/2014/main" id="{ACC2448A-6107-5A60-A66B-F6B9F8F0371F}"/>
              </a:ext>
            </a:extLst>
          </p:cNvPr>
          <p:cNvSpPr>
            <a:spLocks noGrp="1"/>
          </p:cNvSpPr>
          <p:nvPr>
            <p:ph type="body" sz="quarter" idx="3"/>
          </p:nvPr>
        </p:nvSpPr>
        <p:spPr>
          <a:xfrm>
            <a:off x="6187415" y="2105868"/>
            <a:ext cx="5194583" cy="576262"/>
          </a:xfrm>
        </p:spPr>
        <p:txBody>
          <a:bodyPr>
            <a:normAutofit lnSpcReduction="10000"/>
          </a:bodyPr>
          <a:lstStyle/>
          <a:p>
            <a:r>
              <a:rPr lang="en-US" sz="3200" dirty="0"/>
              <a:t>Future</a:t>
            </a:r>
          </a:p>
        </p:txBody>
      </p:sp>
      <p:sp>
        <p:nvSpPr>
          <p:cNvPr id="6" name="Content Placeholder 5">
            <a:extLst>
              <a:ext uri="{FF2B5EF4-FFF2-40B4-BE49-F238E27FC236}">
                <a16:creationId xmlns:a16="http://schemas.microsoft.com/office/drawing/2014/main" id="{B5905FF3-29D0-4126-5CE6-713DEF5E1294}"/>
              </a:ext>
            </a:extLst>
          </p:cNvPr>
          <p:cNvSpPr>
            <a:spLocks noGrp="1"/>
          </p:cNvSpPr>
          <p:nvPr>
            <p:ph sz="quarter" idx="4"/>
          </p:nvPr>
        </p:nvSpPr>
        <p:spPr>
          <a:xfrm>
            <a:off x="6187415" y="2682129"/>
            <a:ext cx="5194583" cy="3109913"/>
          </a:xfrm>
        </p:spPr>
        <p:txBody>
          <a:bodyPr>
            <a:normAutofit lnSpcReduction="10000"/>
          </a:bodyPr>
          <a:lstStyle/>
          <a:p>
            <a:r>
              <a:rPr lang="es-ES" b="1" dirty="0"/>
              <a:t>Yo voy a estar en Wisconsin la próxima semana.</a:t>
            </a:r>
          </a:p>
          <a:p>
            <a:endParaRPr lang="es-ES" b="1" dirty="0"/>
          </a:p>
          <a:p>
            <a:r>
              <a:rPr lang="es-ES" b="1" dirty="0"/>
              <a:t>Tú </a:t>
            </a:r>
            <a:r>
              <a:rPr lang="es-ES" b="1" dirty="0">
                <a:solidFill>
                  <a:schemeClr val="accent2"/>
                </a:solidFill>
              </a:rPr>
              <a:t>vas a estar </a:t>
            </a:r>
            <a:r>
              <a:rPr lang="es-ES" b="1" dirty="0"/>
              <a:t>en la casa en media hora.</a:t>
            </a:r>
          </a:p>
          <a:p>
            <a:endParaRPr lang="es-ES" b="1" dirty="0"/>
          </a:p>
          <a:p>
            <a:r>
              <a:rPr lang="es-ES" b="1" dirty="0"/>
              <a:t>Nosotros </a:t>
            </a:r>
            <a:r>
              <a:rPr lang="es-ES" b="1" dirty="0">
                <a:solidFill>
                  <a:schemeClr val="accent2"/>
                </a:solidFill>
              </a:rPr>
              <a:t>vamos a estar </a:t>
            </a:r>
            <a:r>
              <a:rPr lang="es-ES" b="1" dirty="0"/>
              <a:t>en el restaurante en cinco minutos.</a:t>
            </a:r>
          </a:p>
          <a:p>
            <a:endParaRPr lang="es-ES" b="1" dirty="0"/>
          </a:p>
          <a:p>
            <a:r>
              <a:rPr lang="en-US" b="1" dirty="0" err="1"/>
              <a:t>Ellos</a:t>
            </a:r>
            <a:r>
              <a:rPr lang="en-US" b="1" dirty="0"/>
              <a:t> </a:t>
            </a:r>
            <a:r>
              <a:rPr lang="en-US" b="1" dirty="0">
                <a:solidFill>
                  <a:schemeClr val="accent2"/>
                </a:solidFill>
              </a:rPr>
              <a:t>van a </a:t>
            </a:r>
            <a:r>
              <a:rPr lang="en-US" b="1" dirty="0" err="1">
                <a:solidFill>
                  <a:schemeClr val="accent2"/>
                </a:solidFill>
              </a:rPr>
              <a:t>estar</a:t>
            </a:r>
            <a:r>
              <a:rPr lang="en-US" b="1" dirty="0">
                <a:solidFill>
                  <a:schemeClr val="accent2"/>
                </a:solidFill>
              </a:rPr>
              <a:t> </a:t>
            </a:r>
            <a:r>
              <a:rPr lang="en-US" b="1" dirty="0" err="1"/>
              <a:t>en</a:t>
            </a:r>
            <a:r>
              <a:rPr lang="en-US" b="1" dirty="0"/>
              <a:t> la </a:t>
            </a:r>
            <a:r>
              <a:rPr lang="en-US" b="1" dirty="0" err="1"/>
              <a:t>oficina</a:t>
            </a:r>
            <a:r>
              <a:rPr lang="en-US" b="1" dirty="0"/>
              <a:t> </a:t>
            </a:r>
            <a:r>
              <a:rPr lang="en-US" b="1" dirty="0" err="1"/>
              <a:t>mañana</a:t>
            </a:r>
            <a:r>
              <a:rPr lang="en-US" b="1" dirty="0"/>
              <a:t>.</a:t>
            </a:r>
          </a:p>
        </p:txBody>
      </p:sp>
      <p:pic>
        <p:nvPicPr>
          <p:cNvPr id="4098" name="Picture 2" descr="Ser&quot; or &quot;Estar&quot;: The two kinds of &quot;to be&quot; in Spanish">
            <a:extLst>
              <a:ext uri="{FF2B5EF4-FFF2-40B4-BE49-F238E27FC236}">
                <a16:creationId xmlns:a16="http://schemas.microsoft.com/office/drawing/2014/main" id="{09171E6C-F148-A260-2CF2-9354260827E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67" b="83167" l="10000" r="90000">
                        <a14:foregroundMark x1="54500" y1="8167" x2="57000" y2="6167"/>
                        <a14:foregroundMark x1="37167" y1="20000" x2="40000" y2="15500"/>
                        <a14:foregroundMark x1="18500" y1="7167" x2="19500" y2="4833"/>
                        <a14:foregroundMark x1="39500" y1="77833" x2="38167" y2="74000"/>
                        <a14:foregroundMark x1="42000" y1="82000" x2="43667" y2="82000"/>
                        <a14:foregroundMark x1="79500" y1="78500" x2="79667" y2="72833"/>
                        <a14:foregroundMark x1="55833" y1="83167" x2="44667" y2="81000"/>
                        <a14:foregroundMark x1="35667" y1="82667" x2="40500" y2="82000"/>
                        <a14:foregroundMark x1="39500" y1="82000" x2="44167" y2="82500"/>
                      </a14:backgroundRemoval>
                    </a14:imgEffect>
                  </a14:imgLayer>
                </a14:imgProps>
              </a:ext>
              <a:ext uri="{28A0092B-C50C-407E-A947-70E740481C1C}">
                <a14:useLocalDpi xmlns:a14="http://schemas.microsoft.com/office/drawing/2010/main" val="0"/>
              </a:ext>
            </a:extLst>
          </a:blip>
          <a:srcRect b="14083"/>
          <a:stretch>
            <a:fillRect/>
          </a:stretch>
        </p:blipFill>
        <p:spPr bwMode="auto">
          <a:xfrm flipH="1">
            <a:off x="8849984" y="108930"/>
            <a:ext cx="1985485" cy="170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74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ABFA4-9373-5793-A589-7DD52613E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88E52-65EF-1DAE-49D3-6119EE5433C2}"/>
              </a:ext>
            </a:extLst>
          </p:cNvPr>
          <p:cNvSpPr>
            <a:spLocks noGrp="1"/>
          </p:cNvSpPr>
          <p:nvPr>
            <p:ph type="title"/>
          </p:nvPr>
        </p:nvSpPr>
        <p:spPr/>
        <p:txBody>
          <a:bodyPr/>
          <a:lstStyle/>
          <a:p>
            <a:r>
              <a:rPr lang="en-US" dirty="0"/>
              <a:t>WHOLE CLASS CONVERSATION</a:t>
            </a:r>
            <a:br>
              <a:rPr lang="en-US" dirty="0"/>
            </a:br>
            <a:endParaRPr lang="en-US" dirty="0"/>
          </a:p>
        </p:txBody>
      </p:sp>
      <p:pic>
        <p:nvPicPr>
          <p:cNvPr id="1026" name="Picture 2" descr="whole-class discussion | MiddleWeb">
            <a:extLst>
              <a:ext uri="{FF2B5EF4-FFF2-40B4-BE49-F238E27FC236}">
                <a16:creationId xmlns:a16="http://schemas.microsoft.com/office/drawing/2014/main" id="{0492325F-8DB4-CA02-8448-01B52E4F9F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92" r="22539"/>
          <a:stretch>
            <a:fillRect/>
          </a:stretch>
        </p:blipFill>
        <p:spPr bwMode="auto">
          <a:xfrm>
            <a:off x="6240349" y="1393368"/>
            <a:ext cx="4594561" cy="40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8227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a:extLst>
            <a:ext uri="{FF2B5EF4-FFF2-40B4-BE49-F238E27FC236}">
              <a16:creationId xmlns:a16="http://schemas.microsoft.com/office/drawing/2014/main" id="{1C708635-AF3D-D50F-DE64-CD60C8FB038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2D1ECA6-452C-2FE9-6E76-44D47A485139}"/>
              </a:ext>
            </a:extLst>
          </p:cNvPr>
          <p:cNvSpPr txBox="1"/>
          <p:nvPr/>
        </p:nvSpPr>
        <p:spPr>
          <a:xfrm>
            <a:off x="1277257" y="468491"/>
            <a:ext cx="10421257" cy="6186309"/>
          </a:xfrm>
          <a:prstGeom prst="rect">
            <a:avLst/>
          </a:prstGeom>
          <a:noFill/>
        </p:spPr>
        <p:txBody>
          <a:bodyPr wrap="square" rtlCol="0">
            <a:spAutoFit/>
          </a:bodyPr>
          <a:lstStyle/>
          <a:p>
            <a:endParaRPr lang="en-US" sz="3600" b="1" dirty="0">
              <a:solidFill>
                <a:schemeClr val="bg1"/>
              </a:solidFill>
            </a:endParaRPr>
          </a:p>
          <a:p>
            <a:pPr marL="914400" indent="-914400">
              <a:buAutoNum type="alphaLcPeriod"/>
            </a:pPr>
            <a:r>
              <a:rPr lang="en-US" sz="3600" b="1" dirty="0">
                <a:solidFill>
                  <a:schemeClr val="bg1"/>
                </a:solidFill>
              </a:rPr>
              <a:t>¿En </a:t>
            </a:r>
            <a:r>
              <a:rPr lang="en-US" sz="3600" b="1" dirty="0" err="1">
                <a:solidFill>
                  <a:schemeClr val="bg1"/>
                </a:solidFill>
              </a:rPr>
              <a:t>dónde</a:t>
            </a:r>
            <a:r>
              <a:rPr lang="en-US" sz="3600" b="1" dirty="0">
                <a:solidFill>
                  <a:schemeClr val="bg1"/>
                </a:solidFill>
              </a:rPr>
              <a:t> vas a </a:t>
            </a:r>
            <a:r>
              <a:rPr lang="en-US" sz="3600" b="1" dirty="0" err="1">
                <a:solidFill>
                  <a:schemeClr val="bg1"/>
                </a:solidFill>
              </a:rPr>
              <a:t>estar</a:t>
            </a:r>
            <a:r>
              <a:rPr lang="en-US" sz="3600" b="1" dirty="0">
                <a:solidFill>
                  <a:schemeClr val="bg1"/>
                </a:solidFill>
              </a:rPr>
              <a:t> </a:t>
            </a:r>
            <a:r>
              <a:rPr lang="en-US" sz="3600" b="1" dirty="0" err="1">
                <a:solidFill>
                  <a:schemeClr val="bg1"/>
                </a:solidFill>
              </a:rPr>
              <a:t>en</a:t>
            </a:r>
            <a:r>
              <a:rPr lang="en-US" sz="3600" b="1" dirty="0">
                <a:solidFill>
                  <a:schemeClr val="bg1"/>
                </a:solidFill>
              </a:rPr>
              <a:t> dos horas?</a:t>
            </a:r>
          </a:p>
          <a:p>
            <a:pPr marL="914400" indent="-914400">
              <a:buAutoNum type="alphaLcPeriod"/>
            </a:pPr>
            <a:r>
              <a:rPr lang="en-US" sz="3600" b="1" dirty="0" err="1">
                <a:solidFill>
                  <a:schemeClr val="bg1"/>
                </a:solidFill>
              </a:rPr>
              <a:t>Yo</a:t>
            </a:r>
            <a:r>
              <a:rPr lang="en-US" sz="3600" b="1" dirty="0">
                <a:solidFill>
                  <a:schemeClr val="bg1"/>
                </a:solidFill>
              </a:rPr>
              <a:t> </a:t>
            </a:r>
            <a:r>
              <a:rPr lang="en-US" sz="3600" b="1" dirty="0" err="1">
                <a:solidFill>
                  <a:schemeClr val="accent6"/>
                </a:solidFill>
              </a:rPr>
              <a:t>voy</a:t>
            </a:r>
            <a:r>
              <a:rPr lang="en-US" sz="3600" b="1" dirty="0">
                <a:solidFill>
                  <a:schemeClr val="accent6"/>
                </a:solidFill>
              </a:rPr>
              <a:t> a </a:t>
            </a:r>
            <a:r>
              <a:rPr lang="en-US" sz="3600" b="1" dirty="0" err="1">
                <a:solidFill>
                  <a:schemeClr val="accent6"/>
                </a:solidFill>
              </a:rPr>
              <a:t>estar</a:t>
            </a:r>
            <a:r>
              <a:rPr lang="en-US" sz="3600" b="1" dirty="0">
                <a:solidFill>
                  <a:schemeClr val="bg1"/>
                </a:solidFill>
              </a:rPr>
              <a:t> </a:t>
            </a:r>
            <a:r>
              <a:rPr lang="en-US" sz="3600" b="1" dirty="0" err="1">
                <a:solidFill>
                  <a:schemeClr val="bg1"/>
                </a:solidFill>
              </a:rPr>
              <a:t>en</a:t>
            </a:r>
            <a:r>
              <a:rPr lang="en-US" sz="3600" b="1" dirty="0">
                <a:solidFill>
                  <a:schemeClr val="bg1"/>
                </a:solidFill>
              </a:rPr>
              <a:t> mi casa.</a:t>
            </a:r>
          </a:p>
          <a:p>
            <a:pPr marL="914400" indent="-914400">
              <a:buAutoNum type="alphaLcPeriod"/>
            </a:pPr>
            <a:endParaRPr lang="en-US" sz="3600" b="1" dirty="0">
              <a:solidFill>
                <a:schemeClr val="bg1"/>
              </a:solidFill>
            </a:endParaRPr>
          </a:p>
          <a:p>
            <a:pPr marL="857250" indent="-857250">
              <a:buAutoNum type="romanUcPeriod"/>
            </a:pPr>
            <a:r>
              <a:rPr lang="en-US" sz="3600" b="1" dirty="0">
                <a:solidFill>
                  <a:schemeClr val="bg1"/>
                </a:solidFill>
              </a:rPr>
              <a:t>¿Con </a:t>
            </a:r>
            <a:r>
              <a:rPr lang="en-US" sz="3600" b="1" dirty="0" err="1">
                <a:solidFill>
                  <a:schemeClr val="bg1"/>
                </a:solidFill>
              </a:rPr>
              <a:t>quién</a:t>
            </a:r>
            <a:r>
              <a:rPr lang="en-US" sz="3600" b="1" dirty="0">
                <a:solidFill>
                  <a:schemeClr val="bg1"/>
                </a:solidFill>
              </a:rPr>
              <a:t> </a:t>
            </a:r>
            <a:r>
              <a:rPr lang="en-US" sz="3600" b="1" dirty="0" err="1">
                <a:solidFill>
                  <a:schemeClr val="bg1"/>
                </a:solidFill>
              </a:rPr>
              <a:t>estarán</a:t>
            </a:r>
            <a:r>
              <a:rPr lang="en-US" sz="3600" b="1" dirty="0">
                <a:solidFill>
                  <a:schemeClr val="bg1"/>
                </a:solidFill>
              </a:rPr>
              <a:t> </a:t>
            </a:r>
            <a:r>
              <a:rPr lang="en-US" sz="3600" b="1" dirty="0" err="1">
                <a:solidFill>
                  <a:schemeClr val="bg1"/>
                </a:solidFill>
              </a:rPr>
              <a:t>ellas</a:t>
            </a:r>
            <a:r>
              <a:rPr lang="en-US" sz="3600" b="1" dirty="0">
                <a:solidFill>
                  <a:schemeClr val="bg1"/>
                </a:solidFill>
              </a:rPr>
              <a:t> </a:t>
            </a:r>
            <a:r>
              <a:rPr lang="en-US" sz="3600" b="1" dirty="0" err="1">
                <a:solidFill>
                  <a:schemeClr val="bg1"/>
                </a:solidFill>
              </a:rPr>
              <a:t>mañana</a:t>
            </a:r>
            <a:r>
              <a:rPr lang="en-US" sz="3600" b="1" dirty="0">
                <a:solidFill>
                  <a:schemeClr val="bg1"/>
                </a:solidFill>
              </a:rPr>
              <a:t>?</a:t>
            </a:r>
          </a:p>
          <a:p>
            <a:pPr marL="857250" indent="-857250">
              <a:buAutoNum type="romanUcPeriod"/>
            </a:pPr>
            <a:r>
              <a:rPr lang="en-US" sz="3600" b="1" dirty="0">
                <a:solidFill>
                  <a:schemeClr val="bg1"/>
                </a:solidFill>
              </a:rPr>
              <a:t>Ellas </a:t>
            </a:r>
            <a:r>
              <a:rPr lang="en-US" sz="3600" b="1" dirty="0">
                <a:solidFill>
                  <a:schemeClr val="accent6"/>
                </a:solidFill>
              </a:rPr>
              <a:t>van a </a:t>
            </a:r>
            <a:r>
              <a:rPr lang="en-US" sz="3600" b="1" dirty="0" err="1">
                <a:solidFill>
                  <a:schemeClr val="accent6"/>
                </a:solidFill>
              </a:rPr>
              <a:t>estar</a:t>
            </a:r>
            <a:r>
              <a:rPr lang="en-US" sz="3600" b="1" dirty="0">
                <a:solidFill>
                  <a:schemeClr val="accent6"/>
                </a:solidFill>
              </a:rPr>
              <a:t> </a:t>
            </a:r>
            <a:r>
              <a:rPr lang="en-US" sz="3600" b="1" dirty="0">
                <a:solidFill>
                  <a:schemeClr val="bg1"/>
                </a:solidFill>
              </a:rPr>
              <a:t>con </a:t>
            </a:r>
            <a:r>
              <a:rPr lang="en-US" sz="3600" b="1" dirty="0" err="1">
                <a:solidFill>
                  <a:schemeClr val="bg1"/>
                </a:solidFill>
              </a:rPr>
              <a:t>los</a:t>
            </a:r>
            <a:r>
              <a:rPr lang="en-US" sz="3600" b="1" dirty="0">
                <a:solidFill>
                  <a:schemeClr val="bg1"/>
                </a:solidFill>
              </a:rPr>
              <a:t> abuelos.</a:t>
            </a:r>
          </a:p>
          <a:p>
            <a:pPr marL="857250" indent="-857250">
              <a:buAutoNum type="romanUcPeriod"/>
            </a:pPr>
            <a:endParaRPr lang="en-US" sz="3600" b="1" dirty="0">
              <a:solidFill>
                <a:schemeClr val="bg1"/>
              </a:solidFill>
            </a:endParaRPr>
          </a:p>
          <a:p>
            <a:r>
              <a:rPr lang="en-US" sz="3600" b="1" dirty="0">
                <a:solidFill>
                  <a:schemeClr val="bg1"/>
                </a:solidFill>
              </a:rPr>
              <a:t>1. ¿En </a:t>
            </a:r>
            <a:r>
              <a:rPr lang="en-US" sz="3600" b="1" dirty="0" err="1">
                <a:solidFill>
                  <a:schemeClr val="bg1"/>
                </a:solidFill>
              </a:rPr>
              <a:t>dónde</a:t>
            </a:r>
            <a:r>
              <a:rPr lang="en-US" sz="3600" b="1" dirty="0">
                <a:solidFill>
                  <a:schemeClr val="bg1"/>
                </a:solidFill>
              </a:rPr>
              <a:t> </a:t>
            </a:r>
            <a:r>
              <a:rPr lang="en-US" sz="3600" b="1" dirty="0" err="1">
                <a:solidFill>
                  <a:schemeClr val="bg1"/>
                </a:solidFill>
              </a:rPr>
              <a:t>vais</a:t>
            </a:r>
            <a:r>
              <a:rPr lang="en-US" sz="3600" b="1" dirty="0">
                <a:solidFill>
                  <a:schemeClr val="bg1"/>
                </a:solidFill>
              </a:rPr>
              <a:t> a </a:t>
            </a:r>
            <a:r>
              <a:rPr lang="en-US" sz="3600" b="1" dirty="0" err="1">
                <a:solidFill>
                  <a:schemeClr val="bg1"/>
                </a:solidFill>
              </a:rPr>
              <a:t>estar</a:t>
            </a:r>
            <a:r>
              <a:rPr lang="en-US" sz="3600" b="1" dirty="0">
                <a:solidFill>
                  <a:schemeClr val="bg1"/>
                </a:solidFill>
              </a:rPr>
              <a:t> </a:t>
            </a:r>
            <a:r>
              <a:rPr lang="en-US" sz="3600" b="1" dirty="0" err="1">
                <a:solidFill>
                  <a:schemeClr val="bg1"/>
                </a:solidFill>
              </a:rPr>
              <a:t>el</a:t>
            </a:r>
            <a:r>
              <a:rPr lang="en-US" sz="3600" b="1" dirty="0">
                <a:solidFill>
                  <a:schemeClr val="bg1"/>
                </a:solidFill>
              </a:rPr>
              <a:t> </a:t>
            </a:r>
            <a:r>
              <a:rPr lang="en-US" sz="3600" b="1" dirty="0" err="1">
                <a:solidFill>
                  <a:schemeClr val="bg1"/>
                </a:solidFill>
              </a:rPr>
              <a:t>próximo</a:t>
            </a:r>
            <a:r>
              <a:rPr lang="en-US" sz="3600" b="1" dirty="0">
                <a:solidFill>
                  <a:schemeClr val="bg1"/>
                </a:solidFill>
              </a:rPr>
              <a:t> </a:t>
            </a:r>
            <a:r>
              <a:rPr lang="en-US" sz="3600" b="1" dirty="0" err="1">
                <a:solidFill>
                  <a:schemeClr val="bg1"/>
                </a:solidFill>
              </a:rPr>
              <a:t>mes</a:t>
            </a:r>
            <a:r>
              <a:rPr lang="en-US" sz="3600" b="1" dirty="0">
                <a:solidFill>
                  <a:schemeClr val="bg1"/>
                </a:solidFill>
              </a:rPr>
              <a:t>?</a:t>
            </a:r>
          </a:p>
          <a:p>
            <a:r>
              <a:rPr lang="en-US" sz="3600" b="1" dirty="0">
                <a:solidFill>
                  <a:schemeClr val="bg1"/>
                </a:solidFill>
              </a:rPr>
              <a:t>2. </a:t>
            </a:r>
            <a:r>
              <a:rPr lang="en-US" sz="3600" b="1" dirty="0" err="1">
                <a:solidFill>
                  <a:schemeClr val="bg1"/>
                </a:solidFill>
              </a:rPr>
              <a:t>Vosotros</a:t>
            </a:r>
            <a:r>
              <a:rPr lang="en-US" sz="3600" b="1" dirty="0">
                <a:solidFill>
                  <a:schemeClr val="bg1"/>
                </a:solidFill>
              </a:rPr>
              <a:t> </a:t>
            </a:r>
            <a:r>
              <a:rPr lang="en-US" sz="3600" b="1" dirty="0" err="1">
                <a:solidFill>
                  <a:schemeClr val="accent6"/>
                </a:solidFill>
              </a:rPr>
              <a:t>vais</a:t>
            </a:r>
            <a:r>
              <a:rPr lang="en-US" sz="3600" b="1" dirty="0">
                <a:solidFill>
                  <a:schemeClr val="accent6"/>
                </a:solidFill>
              </a:rPr>
              <a:t> a </a:t>
            </a:r>
            <a:r>
              <a:rPr lang="en-US" sz="3600" b="1" dirty="0" err="1">
                <a:solidFill>
                  <a:schemeClr val="accent6"/>
                </a:solidFill>
              </a:rPr>
              <a:t>estar</a:t>
            </a:r>
            <a:r>
              <a:rPr lang="en-US" sz="3600" b="1" dirty="0">
                <a:solidFill>
                  <a:schemeClr val="accent6"/>
                </a:solidFill>
              </a:rPr>
              <a:t> </a:t>
            </a:r>
            <a:r>
              <a:rPr lang="en-US" sz="3600" b="1" dirty="0" err="1">
                <a:solidFill>
                  <a:schemeClr val="bg1"/>
                </a:solidFill>
              </a:rPr>
              <a:t>en</a:t>
            </a:r>
            <a:r>
              <a:rPr lang="en-US" sz="3600" b="1" dirty="0">
                <a:solidFill>
                  <a:schemeClr val="bg1"/>
                </a:solidFill>
              </a:rPr>
              <a:t> Colombia.</a:t>
            </a:r>
          </a:p>
          <a:p>
            <a:endParaRPr lang="en-US" sz="3600" b="1" dirty="0">
              <a:solidFill>
                <a:schemeClr val="bg1"/>
              </a:solidFill>
            </a:endParaRPr>
          </a:p>
          <a:p>
            <a:pPr marL="914400" indent="-914400">
              <a:buAutoNum type="alphaLcPeriod"/>
            </a:pPr>
            <a:endParaRPr lang="en-US" sz="3600" b="1" dirty="0">
              <a:solidFill>
                <a:schemeClr val="bg1"/>
              </a:solidFill>
            </a:endParaRPr>
          </a:p>
        </p:txBody>
      </p:sp>
    </p:spTree>
    <p:extLst>
      <p:ext uri="{BB962C8B-B14F-4D97-AF65-F5344CB8AC3E}">
        <p14:creationId xmlns:p14="http://schemas.microsoft.com/office/powerpoint/2010/main" val="7378839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61C0-2949-0D2D-1810-20AA8B5F10C1}"/>
              </a:ext>
            </a:extLst>
          </p:cNvPr>
          <p:cNvSpPr>
            <a:spLocks noGrp="1"/>
          </p:cNvSpPr>
          <p:nvPr>
            <p:ph type="title"/>
          </p:nvPr>
        </p:nvSpPr>
        <p:spPr/>
        <p:txBody>
          <a:bodyPr>
            <a:normAutofit/>
          </a:bodyPr>
          <a:lstStyle/>
          <a:p>
            <a:r>
              <a:rPr lang="en-US" sz="5000" b="1" dirty="0"/>
              <a:t>Verb “</a:t>
            </a:r>
            <a:r>
              <a:rPr lang="en-US" sz="5000" b="1" dirty="0" err="1"/>
              <a:t>tener</a:t>
            </a:r>
            <a:r>
              <a:rPr lang="en-US" sz="5000" b="1" dirty="0"/>
              <a:t>” – to have</a:t>
            </a:r>
          </a:p>
        </p:txBody>
      </p:sp>
      <p:sp>
        <p:nvSpPr>
          <p:cNvPr id="3" name="Text Placeholder 2">
            <a:extLst>
              <a:ext uri="{FF2B5EF4-FFF2-40B4-BE49-F238E27FC236}">
                <a16:creationId xmlns:a16="http://schemas.microsoft.com/office/drawing/2014/main" id="{E4F16B34-93A2-5DDA-F56C-FD93EC260DFA}"/>
              </a:ext>
            </a:extLst>
          </p:cNvPr>
          <p:cNvSpPr>
            <a:spLocks noGrp="1"/>
          </p:cNvSpPr>
          <p:nvPr>
            <p:ph type="body" idx="1"/>
          </p:nvPr>
        </p:nvSpPr>
        <p:spPr/>
        <p:txBody>
          <a:bodyPr>
            <a:normAutofit lnSpcReduction="10000"/>
          </a:bodyPr>
          <a:lstStyle/>
          <a:p>
            <a:r>
              <a:rPr lang="en-US" sz="3200" dirty="0"/>
              <a:t>Present</a:t>
            </a:r>
          </a:p>
        </p:txBody>
      </p:sp>
      <p:sp>
        <p:nvSpPr>
          <p:cNvPr id="4" name="Content Placeholder 3">
            <a:extLst>
              <a:ext uri="{FF2B5EF4-FFF2-40B4-BE49-F238E27FC236}">
                <a16:creationId xmlns:a16="http://schemas.microsoft.com/office/drawing/2014/main" id="{ED22438F-0814-207C-0439-7E63B30C8926}"/>
              </a:ext>
            </a:extLst>
          </p:cNvPr>
          <p:cNvSpPr>
            <a:spLocks noGrp="1"/>
          </p:cNvSpPr>
          <p:nvPr>
            <p:ph sz="half" idx="2"/>
          </p:nvPr>
        </p:nvSpPr>
        <p:spPr/>
        <p:txBody>
          <a:bodyPr>
            <a:normAutofit/>
          </a:bodyPr>
          <a:lstStyle/>
          <a:p>
            <a:r>
              <a:rPr lang="es-ES" b="1" dirty="0"/>
              <a:t>Yo </a:t>
            </a:r>
            <a:r>
              <a:rPr lang="es-ES" b="1" dirty="0">
                <a:solidFill>
                  <a:schemeClr val="accent2"/>
                </a:solidFill>
              </a:rPr>
              <a:t>tengo</a:t>
            </a:r>
            <a:r>
              <a:rPr lang="es-ES" b="1" dirty="0"/>
              <a:t> un coche.</a:t>
            </a:r>
          </a:p>
          <a:p>
            <a:endParaRPr lang="es-ES" b="1" dirty="0"/>
          </a:p>
          <a:p>
            <a:r>
              <a:rPr lang="es-ES" b="1" dirty="0"/>
              <a:t>Tú </a:t>
            </a:r>
            <a:r>
              <a:rPr lang="es-ES" b="1" dirty="0">
                <a:solidFill>
                  <a:schemeClr val="accent2"/>
                </a:solidFill>
              </a:rPr>
              <a:t>tienes</a:t>
            </a:r>
            <a:r>
              <a:rPr lang="es-ES" b="1" dirty="0"/>
              <a:t> una casa.</a:t>
            </a:r>
          </a:p>
          <a:p>
            <a:endParaRPr lang="es-ES" b="1" dirty="0"/>
          </a:p>
          <a:p>
            <a:r>
              <a:rPr lang="es-ES" b="1" dirty="0"/>
              <a:t>Nosotros </a:t>
            </a:r>
            <a:r>
              <a:rPr lang="es-ES" b="1" dirty="0">
                <a:solidFill>
                  <a:schemeClr val="accent2"/>
                </a:solidFill>
              </a:rPr>
              <a:t>tenemos</a:t>
            </a:r>
            <a:r>
              <a:rPr lang="es-ES" b="1" dirty="0"/>
              <a:t> un perro.</a:t>
            </a:r>
          </a:p>
          <a:p>
            <a:endParaRPr lang="es-ES" b="1" dirty="0"/>
          </a:p>
          <a:p>
            <a:r>
              <a:rPr lang="es-ES" b="1" dirty="0"/>
              <a:t>Ellos </a:t>
            </a:r>
            <a:r>
              <a:rPr lang="es-ES" b="1" dirty="0">
                <a:solidFill>
                  <a:schemeClr val="accent2"/>
                </a:solidFill>
              </a:rPr>
              <a:t>tienen</a:t>
            </a:r>
            <a:r>
              <a:rPr lang="es-ES" b="1" dirty="0"/>
              <a:t> una computadora.</a:t>
            </a:r>
          </a:p>
          <a:p>
            <a:endParaRPr lang="es-ES" b="1" dirty="0"/>
          </a:p>
          <a:p>
            <a:endParaRPr lang="en-US" dirty="0"/>
          </a:p>
        </p:txBody>
      </p:sp>
      <p:sp>
        <p:nvSpPr>
          <p:cNvPr id="5" name="Text Placeholder 4">
            <a:extLst>
              <a:ext uri="{FF2B5EF4-FFF2-40B4-BE49-F238E27FC236}">
                <a16:creationId xmlns:a16="http://schemas.microsoft.com/office/drawing/2014/main" id="{ACC2448A-6107-5A60-A66B-F6B9F8F0371F}"/>
              </a:ext>
            </a:extLst>
          </p:cNvPr>
          <p:cNvSpPr>
            <a:spLocks noGrp="1"/>
          </p:cNvSpPr>
          <p:nvPr>
            <p:ph type="body" sz="quarter" idx="3"/>
          </p:nvPr>
        </p:nvSpPr>
        <p:spPr/>
        <p:txBody>
          <a:bodyPr>
            <a:normAutofit lnSpcReduction="10000"/>
          </a:bodyPr>
          <a:lstStyle/>
          <a:p>
            <a:r>
              <a:rPr lang="en-US" sz="3200" dirty="0"/>
              <a:t>Future</a:t>
            </a:r>
          </a:p>
        </p:txBody>
      </p:sp>
      <p:sp>
        <p:nvSpPr>
          <p:cNvPr id="6" name="Content Placeholder 5">
            <a:extLst>
              <a:ext uri="{FF2B5EF4-FFF2-40B4-BE49-F238E27FC236}">
                <a16:creationId xmlns:a16="http://schemas.microsoft.com/office/drawing/2014/main" id="{B5905FF3-29D0-4126-5CE6-713DEF5E1294}"/>
              </a:ext>
            </a:extLst>
          </p:cNvPr>
          <p:cNvSpPr>
            <a:spLocks noGrp="1"/>
          </p:cNvSpPr>
          <p:nvPr>
            <p:ph sz="quarter" idx="4"/>
          </p:nvPr>
        </p:nvSpPr>
        <p:spPr/>
        <p:txBody>
          <a:bodyPr>
            <a:normAutofit/>
          </a:bodyPr>
          <a:lstStyle/>
          <a:p>
            <a:r>
              <a:rPr lang="es-ES" b="1" dirty="0"/>
              <a:t>Yo </a:t>
            </a:r>
            <a:r>
              <a:rPr lang="es-ES" b="1" dirty="0">
                <a:solidFill>
                  <a:schemeClr val="accent2"/>
                </a:solidFill>
              </a:rPr>
              <a:t>voy a tener </a:t>
            </a:r>
            <a:r>
              <a:rPr lang="es-ES" b="1" dirty="0"/>
              <a:t>un coche.</a:t>
            </a:r>
          </a:p>
          <a:p>
            <a:endParaRPr lang="es-ES" b="1" dirty="0"/>
          </a:p>
          <a:p>
            <a:r>
              <a:rPr lang="es-ES" b="1" dirty="0"/>
              <a:t>Tú </a:t>
            </a:r>
            <a:r>
              <a:rPr lang="es-ES" b="1" dirty="0">
                <a:solidFill>
                  <a:schemeClr val="accent2"/>
                </a:solidFill>
              </a:rPr>
              <a:t>vas a tener </a:t>
            </a:r>
            <a:r>
              <a:rPr lang="es-ES" b="1" dirty="0"/>
              <a:t>una casa.</a:t>
            </a:r>
          </a:p>
          <a:p>
            <a:endParaRPr lang="es-ES" b="1" dirty="0"/>
          </a:p>
          <a:p>
            <a:r>
              <a:rPr lang="es-ES" b="1" dirty="0"/>
              <a:t>Nosotros </a:t>
            </a:r>
            <a:r>
              <a:rPr lang="es-ES" b="1" dirty="0">
                <a:solidFill>
                  <a:schemeClr val="accent2"/>
                </a:solidFill>
              </a:rPr>
              <a:t>vamos a tener </a:t>
            </a:r>
            <a:r>
              <a:rPr lang="es-ES" b="1" dirty="0"/>
              <a:t>un perro en el verano.</a:t>
            </a:r>
          </a:p>
          <a:p>
            <a:r>
              <a:rPr lang="en-US" b="1" dirty="0" err="1"/>
              <a:t>Ellos</a:t>
            </a:r>
            <a:r>
              <a:rPr lang="en-US" b="1" dirty="0"/>
              <a:t> </a:t>
            </a:r>
            <a:r>
              <a:rPr lang="en-US" b="1" dirty="0">
                <a:solidFill>
                  <a:schemeClr val="accent2"/>
                </a:solidFill>
              </a:rPr>
              <a:t>van a </a:t>
            </a:r>
            <a:r>
              <a:rPr lang="en-US" b="1" dirty="0" err="1">
                <a:solidFill>
                  <a:schemeClr val="accent2"/>
                </a:solidFill>
              </a:rPr>
              <a:t>tener</a:t>
            </a:r>
            <a:r>
              <a:rPr lang="en-US" b="1" dirty="0">
                <a:solidFill>
                  <a:schemeClr val="accent2"/>
                </a:solidFill>
              </a:rPr>
              <a:t> </a:t>
            </a:r>
            <a:r>
              <a:rPr lang="en-US" b="1" dirty="0" err="1"/>
              <a:t>una</a:t>
            </a:r>
            <a:r>
              <a:rPr lang="en-US" b="1" dirty="0"/>
              <a:t> </a:t>
            </a:r>
            <a:r>
              <a:rPr lang="en-US" b="1" dirty="0" err="1"/>
              <a:t>computadora</a:t>
            </a:r>
            <a:r>
              <a:rPr lang="en-US" b="1" dirty="0"/>
              <a:t>.</a:t>
            </a:r>
          </a:p>
        </p:txBody>
      </p:sp>
      <p:pic>
        <p:nvPicPr>
          <p:cNvPr id="5122" name="Picture 2" descr="Banco de imágenes y signos.Verbos">
            <a:extLst>
              <a:ext uri="{FF2B5EF4-FFF2-40B4-BE49-F238E27FC236}">
                <a16:creationId xmlns:a16="http://schemas.microsoft.com/office/drawing/2014/main" id="{7B2D2624-FCC3-117C-5B65-F746AC1EB1F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2520" y1="37688" x2="39764" y2="35678"/>
                        <a14:foregroundMark x1="46063" y1="33668" x2="44882" y2="31658"/>
                      </a14:backgroundRemoval>
                    </a14:imgEffect>
                  </a14:imgLayer>
                </a14:imgProps>
              </a:ext>
              <a:ext uri="{28A0092B-C50C-407E-A947-70E740481C1C}">
                <a14:useLocalDpi xmlns:a14="http://schemas.microsoft.com/office/drawing/2010/main" val="0"/>
              </a:ext>
            </a:extLst>
          </a:blip>
          <a:srcRect/>
          <a:stretch>
            <a:fillRect/>
          </a:stretch>
        </p:blipFill>
        <p:spPr bwMode="auto">
          <a:xfrm>
            <a:off x="8630189" y="49211"/>
            <a:ext cx="241935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5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FC3E-EEB8-6275-1AB3-79EDE0718974}"/>
              </a:ext>
            </a:extLst>
          </p:cNvPr>
          <p:cNvSpPr>
            <a:spLocks noGrp="1"/>
          </p:cNvSpPr>
          <p:nvPr>
            <p:ph type="title"/>
          </p:nvPr>
        </p:nvSpPr>
        <p:spPr/>
        <p:txBody>
          <a:bodyPr/>
          <a:lstStyle/>
          <a:p>
            <a:r>
              <a:rPr lang="en-US" dirty="0"/>
              <a:t>WHOLE CLASS CONVERSATION</a:t>
            </a:r>
            <a:br>
              <a:rPr lang="en-US" dirty="0"/>
            </a:br>
            <a:endParaRPr lang="en-US" dirty="0"/>
          </a:p>
        </p:txBody>
      </p:sp>
      <p:pic>
        <p:nvPicPr>
          <p:cNvPr id="1026" name="Picture 2" descr="whole-class discussion | MiddleWeb">
            <a:extLst>
              <a:ext uri="{FF2B5EF4-FFF2-40B4-BE49-F238E27FC236}">
                <a16:creationId xmlns:a16="http://schemas.microsoft.com/office/drawing/2014/main" id="{5F2782C4-D87C-F2FE-2FFE-D10089A91E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92" r="22539"/>
          <a:stretch>
            <a:fillRect/>
          </a:stretch>
        </p:blipFill>
        <p:spPr bwMode="auto">
          <a:xfrm>
            <a:off x="6240349" y="1393368"/>
            <a:ext cx="4594561" cy="40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1604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400986" y="721518"/>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¿Por qué decidiste aprender español? </a:t>
            </a:r>
            <a:r>
              <a:rPr lang="en-US" dirty="0"/>
              <a:t>Why did you decide to study Spanish? </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87D702-265A-226F-5E48-395D6006E76C}"/>
              </a:ext>
            </a:extLst>
          </p:cNvPr>
          <p:cNvSpPr txBox="1"/>
          <p:nvPr/>
        </p:nvSpPr>
        <p:spPr>
          <a:xfrm>
            <a:off x="1451430" y="512035"/>
            <a:ext cx="11321143" cy="6186309"/>
          </a:xfrm>
          <a:prstGeom prst="rect">
            <a:avLst/>
          </a:prstGeom>
          <a:noFill/>
        </p:spPr>
        <p:txBody>
          <a:bodyPr wrap="square" rtlCol="0">
            <a:spAutoFit/>
          </a:bodyPr>
          <a:lstStyle/>
          <a:p>
            <a:endParaRPr lang="en-US" sz="3600" b="1" dirty="0">
              <a:solidFill>
                <a:schemeClr val="bg1"/>
              </a:solidFill>
            </a:endParaRPr>
          </a:p>
          <a:p>
            <a:pPr marL="914400" indent="-914400">
              <a:buAutoNum type="alphaLcPeriod"/>
            </a:pPr>
            <a:r>
              <a:rPr lang="en-US" sz="3600" b="1" dirty="0">
                <a:solidFill>
                  <a:schemeClr val="bg1"/>
                </a:solidFill>
              </a:rPr>
              <a:t>¿</a:t>
            </a:r>
            <a:r>
              <a:rPr lang="en-US" sz="3600" b="1" dirty="0" err="1">
                <a:solidFill>
                  <a:schemeClr val="bg1"/>
                </a:solidFill>
              </a:rPr>
              <a:t>Qué</a:t>
            </a:r>
            <a:r>
              <a:rPr lang="en-US" sz="3600" b="1" dirty="0">
                <a:solidFill>
                  <a:schemeClr val="bg1"/>
                </a:solidFill>
              </a:rPr>
              <a:t> vas a </a:t>
            </a:r>
            <a:r>
              <a:rPr lang="en-US" sz="3600" b="1" dirty="0" err="1">
                <a:solidFill>
                  <a:schemeClr val="bg1"/>
                </a:solidFill>
              </a:rPr>
              <a:t>tener</a:t>
            </a:r>
            <a:r>
              <a:rPr lang="en-US" sz="3600" b="1" dirty="0">
                <a:solidFill>
                  <a:schemeClr val="bg1"/>
                </a:solidFill>
              </a:rPr>
              <a:t> </a:t>
            </a:r>
            <a:r>
              <a:rPr lang="en-US" sz="3600" b="1" dirty="0" err="1">
                <a:solidFill>
                  <a:schemeClr val="bg1"/>
                </a:solidFill>
              </a:rPr>
              <a:t>mañana</a:t>
            </a:r>
            <a:r>
              <a:rPr lang="en-US" sz="3600" b="1" dirty="0">
                <a:solidFill>
                  <a:schemeClr val="bg1"/>
                </a:solidFill>
              </a:rPr>
              <a:t>?</a:t>
            </a:r>
          </a:p>
          <a:p>
            <a:pPr marL="914400" indent="-914400">
              <a:buAutoNum type="alphaLcPeriod"/>
            </a:pPr>
            <a:r>
              <a:rPr lang="en-US" sz="3600" b="1" dirty="0" err="1">
                <a:solidFill>
                  <a:schemeClr val="bg1"/>
                </a:solidFill>
              </a:rPr>
              <a:t>Yo</a:t>
            </a:r>
            <a:r>
              <a:rPr lang="en-US" sz="3600" b="1" dirty="0">
                <a:solidFill>
                  <a:schemeClr val="bg1"/>
                </a:solidFill>
              </a:rPr>
              <a:t> </a:t>
            </a:r>
            <a:r>
              <a:rPr lang="en-US" sz="3600" b="1" dirty="0" err="1">
                <a:solidFill>
                  <a:schemeClr val="accent6"/>
                </a:solidFill>
              </a:rPr>
              <a:t>voy</a:t>
            </a:r>
            <a:r>
              <a:rPr lang="en-US" sz="3600" b="1" dirty="0">
                <a:solidFill>
                  <a:schemeClr val="accent6"/>
                </a:solidFill>
              </a:rPr>
              <a:t> a </a:t>
            </a:r>
            <a:r>
              <a:rPr lang="en-US" sz="3600" b="1" dirty="0" err="1">
                <a:solidFill>
                  <a:schemeClr val="accent6"/>
                </a:solidFill>
              </a:rPr>
              <a:t>tener</a:t>
            </a:r>
            <a:r>
              <a:rPr lang="en-US" sz="3600" b="1" dirty="0">
                <a:solidFill>
                  <a:schemeClr val="accent6"/>
                </a:solidFill>
              </a:rPr>
              <a:t> </a:t>
            </a:r>
            <a:r>
              <a:rPr lang="en-US" sz="3600" b="1" dirty="0">
                <a:solidFill>
                  <a:schemeClr val="bg1"/>
                </a:solidFill>
              </a:rPr>
              <a:t>un </a:t>
            </a:r>
            <a:r>
              <a:rPr lang="en-US" sz="3600" b="1" dirty="0" err="1">
                <a:solidFill>
                  <a:schemeClr val="bg1"/>
                </a:solidFill>
              </a:rPr>
              <a:t>carro</a:t>
            </a:r>
            <a:r>
              <a:rPr lang="en-US" sz="3600" b="1" dirty="0">
                <a:solidFill>
                  <a:schemeClr val="bg1"/>
                </a:solidFill>
              </a:rPr>
              <a:t> nuevo.</a:t>
            </a:r>
          </a:p>
          <a:p>
            <a:pPr marL="914400" indent="-914400">
              <a:buAutoNum type="alphaLcPeriod"/>
            </a:pPr>
            <a:endParaRPr lang="en-US" sz="3600" b="1" dirty="0">
              <a:solidFill>
                <a:schemeClr val="bg1"/>
              </a:solidFill>
            </a:endParaRPr>
          </a:p>
          <a:p>
            <a:pPr marL="857250" indent="-857250">
              <a:buAutoNum type="romanUcPeriod"/>
            </a:pPr>
            <a:r>
              <a:rPr lang="en-US" sz="3600" b="1" dirty="0">
                <a:solidFill>
                  <a:schemeClr val="bg1"/>
                </a:solidFill>
              </a:rPr>
              <a:t>¿</a:t>
            </a:r>
            <a:r>
              <a:rPr lang="en-US" sz="3600" b="1" dirty="0" err="1">
                <a:solidFill>
                  <a:schemeClr val="bg1"/>
                </a:solidFill>
              </a:rPr>
              <a:t>Qué</a:t>
            </a:r>
            <a:r>
              <a:rPr lang="en-US" sz="3600" b="1" dirty="0">
                <a:solidFill>
                  <a:schemeClr val="bg1"/>
                </a:solidFill>
              </a:rPr>
              <a:t> van a </a:t>
            </a:r>
            <a:r>
              <a:rPr lang="en-US" sz="3600" b="1" dirty="0" err="1">
                <a:solidFill>
                  <a:schemeClr val="bg1"/>
                </a:solidFill>
              </a:rPr>
              <a:t>tener</a:t>
            </a:r>
            <a:r>
              <a:rPr lang="en-US" sz="3600" b="1" dirty="0">
                <a:solidFill>
                  <a:schemeClr val="bg1"/>
                </a:solidFill>
              </a:rPr>
              <a:t> </a:t>
            </a:r>
            <a:r>
              <a:rPr lang="en-US" sz="3600" b="1" dirty="0" err="1">
                <a:solidFill>
                  <a:schemeClr val="bg1"/>
                </a:solidFill>
              </a:rPr>
              <a:t>ellos</a:t>
            </a:r>
            <a:r>
              <a:rPr lang="en-US" sz="3600" b="1" dirty="0">
                <a:solidFill>
                  <a:schemeClr val="bg1"/>
                </a:solidFill>
              </a:rPr>
              <a:t> </a:t>
            </a:r>
            <a:r>
              <a:rPr lang="en-US" sz="3600" b="1" dirty="0" err="1">
                <a:solidFill>
                  <a:schemeClr val="bg1"/>
                </a:solidFill>
              </a:rPr>
              <a:t>en</a:t>
            </a:r>
            <a:r>
              <a:rPr lang="en-US" sz="3600" b="1" dirty="0">
                <a:solidFill>
                  <a:schemeClr val="bg1"/>
                </a:solidFill>
              </a:rPr>
              <a:t> </a:t>
            </a:r>
            <a:r>
              <a:rPr lang="en-US" sz="3600" b="1" dirty="0" err="1">
                <a:solidFill>
                  <a:schemeClr val="bg1"/>
                </a:solidFill>
              </a:rPr>
              <a:t>nueve</a:t>
            </a:r>
            <a:r>
              <a:rPr lang="en-US" sz="3600" b="1" dirty="0">
                <a:solidFill>
                  <a:schemeClr val="bg1"/>
                </a:solidFill>
              </a:rPr>
              <a:t> meses?</a:t>
            </a:r>
          </a:p>
          <a:p>
            <a:pPr marL="857250" indent="-857250">
              <a:buAutoNum type="romanUcPeriod"/>
            </a:pPr>
            <a:r>
              <a:rPr lang="en-US" sz="3600" b="1" dirty="0" err="1">
                <a:solidFill>
                  <a:schemeClr val="bg1"/>
                </a:solidFill>
              </a:rPr>
              <a:t>Ellos</a:t>
            </a:r>
            <a:r>
              <a:rPr lang="en-US" sz="3600" b="1" dirty="0">
                <a:solidFill>
                  <a:schemeClr val="bg1"/>
                </a:solidFill>
              </a:rPr>
              <a:t> </a:t>
            </a:r>
            <a:r>
              <a:rPr lang="en-US" sz="3600" b="1" dirty="0">
                <a:solidFill>
                  <a:schemeClr val="accent6"/>
                </a:solidFill>
              </a:rPr>
              <a:t>van a </a:t>
            </a:r>
            <a:r>
              <a:rPr lang="en-US" sz="3600" b="1" dirty="0" err="1">
                <a:solidFill>
                  <a:schemeClr val="accent6"/>
                </a:solidFill>
              </a:rPr>
              <a:t>tener</a:t>
            </a:r>
            <a:r>
              <a:rPr lang="en-US" sz="3600" b="1" dirty="0">
                <a:solidFill>
                  <a:schemeClr val="accent6"/>
                </a:solidFill>
              </a:rPr>
              <a:t> un </a:t>
            </a:r>
            <a:r>
              <a:rPr lang="en-US" sz="3600" b="1" dirty="0" err="1">
                <a:solidFill>
                  <a:schemeClr val="accent6"/>
                </a:solidFill>
              </a:rPr>
              <a:t>bebé</a:t>
            </a:r>
            <a:r>
              <a:rPr lang="en-US" sz="3600" b="1" dirty="0">
                <a:solidFill>
                  <a:schemeClr val="accent6"/>
                </a:solidFill>
              </a:rPr>
              <a:t> </a:t>
            </a:r>
            <a:r>
              <a:rPr lang="en-US" sz="3600" b="1" dirty="0" err="1">
                <a:solidFill>
                  <a:schemeClr val="bg1"/>
                </a:solidFill>
              </a:rPr>
              <a:t>español</a:t>
            </a:r>
            <a:r>
              <a:rPr lang="en-US" sz="3600" b="1" dirty="0">
                <a:solidFill>
                  <a:schemeClr val="bg1"/>
                </a:solidFill>
              </a:rPr>
              <a:t>.</a:t>
            </a:r>
          </a:p>
          <a:p>
            <a:pPr marL="857250" indent="-857250">
              <a:buAutoNum type="romanUcPeriod"/>
            </a:pPr>
            <a:endParaRPr lang="en-US" sz="3600" b="1" dirty="0">
              <a:solidFill>
                <a:schemeClr val="bg1"/>
              </a:solidFill>
            </a:endParaRPr>
          </a:p>
          <a:p>
            <a:r>
              <a:rPr lang="en-US" sz="3600" b="1" dirty="0">
                <a:solidFill>
                  <a:schemeClr val="bg1"/>
                </a:solidFill>
              </a:rPr>
              <a:t>1. ¿</a:t>
            </a:r>
            <a:r>
              <a:rPr lang="en-US" sz="3600" b="1" dirty="0" err="1">
                <a:solidFill>
                  <a:schemeClr val="bg1"/>
                </a:solidFill>
              </a:rPr>
              <a:t>Qué</a:t>
            </a:r>
            <a:r>
              <a:rPr lang="en-US" sz="3600" b="1" dirty="0">
                <a:solidFill>
                  <a:schemeClr val="bg1"/>
                </a:solidFill>
              </a:rPr>
              <a:t> </a:t>
            </a:r>
            <a:r>
              <a:rPr lang="en-US" sz="3600" b="1" dirty="0" err="1">
                <a:solidFill>
                  <a:schemeClr val="bg1"/>
                </a:solidFill>
              </a:rPr>
              <a:t>va</a:t>
            </a:r>
            <a:r>
              <a:rPr lang="en-US" sz="3600" b="1" dirty="0">
                <a:solidFill>
                  <a:schemeClr val="bg1"/>
                </a:solidFill>
              </a:rPr>
              <a:t> a </a:t>
            </a:r>
            <a:r>
              <a:rPr lang="en-US" sz="3600" b="1" dirty="0" err="1">
                <a:solidFill>
                  <a:schemeClr val="bg1"/>
                </a:solidFill>
              </a:rPr>
              <a:t>tener</a:t>
            </a:r>
            <a:r>
              <a:rPr lang="en-US" sz="3600" b="1" dirty="0">
                <a:solidFill>
                  <a:schemeClr val="bg1"/>
                </a:solidFill>
              </a:rPr>
              <a:t> </a:t>
            </a:r>
            <a:r>
              <a:rPr lang="en-US" sz="3600" b="1" dirty="0" err="1">
                <a:solidFill>
                  <a:schemeClr val="bg1"/>
                </a:solidFill>
              </a:rPr>
              <a:t>usted</a:t>
            </a:r>
            <a:r>
              <a:rPr lang="en-US" sz="3600" b="1" dirty="0">
                <a:solidFill>
                  <a:schemeClr val="bg1"/>
                </a:solidFill>
              </a:rPr>
              <a:t> </a:t>
            </a:r>
            <a:r>
              <a:rPr lang="en-US" sz="3600" b="1" dirty="0" err="1">
                <a:solidFill>
                  <a:schemeClr val="bg1"/>
                </a:solidFill>
              </a:rPr>
              <a:t>el</a:t>
            </a:r>
            <a:r>
              <a:rPr lang="en-US" sz="3600" b="1" dirty="0">
                <a:solidFill>
                  <a:schemeClr val="bg1"/>
                </a:solidFill>
              </a:rPr>
              <a:t> </a:t>
            </a:r>
            <a:r>
              <a:rPr lang="en-US" sz="3600" b="1" dirty="0" err="1">
                <a:solidFill>
                  <a:schemeClr val="bg1"/>
                </a:solidFill>
              </a:rPr>
              <a:t>próximo</a:t>
            </a:r>
            <a:r>
              <a:rPr lang="en-US" sz="3600" b="1" dirty="0">
                <a:solidFill>
                  <a:schemeClr val="bg1"/>
                </a:solidFill>
              </a:rPr>
              <a:t> </a:t>
            </a:r>
            <a:r>
              <a:rPr lang="en-US" sz="3600" b="1" dirty="0" err="1">
                <a:solidFill>
                  <a:schemeClr val="bg1"/>
                </a:solidFill>
              </a:rPr>
              <a:t>mes</a:t>
            </a:r>
            <a:r>
              <a:rPr lang="en-US" sz="3600" b="1" dirty="0">
                <a:solidFill>
                  <a:schemeClr val="bg1"/>
                </a:solidFill>
              </a:rPr>
              <a:t>?</a:t>
            </a:r>
          </a:p>
          <a:p>
            <a:r>
              <a:rPr lang="en-US" sz="3600" b="1" dirty="0">
                <a:solidFill>
                  <a:schemeClr val="bg1"/>
                </a:solidFill>
              </a:rPr>
              <a:t>2. </a:t>
            </a:r>
            <a:r>
              <a:rPr lang="en-US" sz="3600" b="1" dirty="0" err="1">
                <a:solidFill>
                  <a:schemeClr val="bg1"/>
                </a:solidFill>
              </a:rPr>
              <a:t>Usted</a:t>
            </a:r>
            <a:r>
              <a:rPr lang="en-US" sz="3600" b="1" dirty="0">
                <a:solidFill>
                  <a:schemeClr val="bg1"/>
                </a:solidFill>
              </a:rPr>
              <a:t> </a:t>
            </a:r>
            <a:r>
              <a:rPr lang="en-US" sz="3600" b="1" dirty="0" err="1">
                <a:solidFill>
                  <a:schemeClr val="accent6"/>
                </a:solidFill>
              </a:rPr>
              <a:t>va</a:t>
            </a:r>
            <a:r>
              <a:rPr lang="en-US" sz="3600" b="1" dirty="0">
                <a:solidFill>
                  <a:schemeClr val="accent6"/>
                </a:solidFill>
              </a:rPr>
              <a:t> a </a:t>
            </a:r>
            <a:r>
              <a:rPr lang="en-US" sz="3600" b="1" dirty="0" err="1">
                <a:solidFill>
                  <a:schemeClr val="accent6"/>
                </a:solidFill>
              </a:rPr>
              <a:t>tener</a:t>
            </a:r>
            <a:r>
              <a:rPr lang="en-US" sz="3600" b="1" dirty="0">
                <a:solidFill>
                  <a:schemeClr val="accent6"/>
                </a:solidFill>
              </a:rPr>
              <a:t> </a:t>
            </a:r>
            <a:r>
              <a:rPr lang="en-US" sz="3600" b="1" dirty="0">
                <a:solidFill>
                  <a:schemeClr val="bg1"/>
                </a:solidFill>
              </a:rPr>
              <a:t>un </a:t>
            </a:r>
            <a:r>
              <a:rPr lang="en-US" sz="3600" b="1" dirty="0" err="1">
                <a:solidFill>
                  <a:schemeClr val="bg1"/>
                </a:solidFill>
              </a:rPr>
              <a:t>trabajo</a:t>
            </a:r>
            <a:r>
              <a:rPr lang="en-US" sz="3600" b="1" dirty="0">
                <a:solidFill>
                  <a:schemeClr val="bg1"/>
                </a:solidFill>
              </a:rPr>
              <a:t>.</a:t>
            </a:r>
          </a:p>
          <a:p>
            <a:endParaRPr lang="en-US" sz="3600" b="1" dirty="0">
              <a:solidFill>
                <a:schemeClr val="bg1"/>
              </a:solidFill>
            </a:endParaRPr>
          </a:p>
          <a:p>
            <a:pPr marL="914400" indent="-914400">
              <a:buAutoNum type="alphaLcPeriod"/>
            </a:pPr>
            <a:endParaRPr lang="en-US" sz="3600" b="1" dirty="0">
              <a:solidFill>
                <a:schemeClr val="bg1"/>
              </a:solidFill>
            </a:endParaRPr>
          </a:p>
        </p:txBody>
      </p:sp>
    </p:spTree>
    <p:extLst>
      <p:ext uri="{BB962C8B-B14F-4D97-AF65-F5344CB8AC3E}">
        <p14:creationId xmlns:p14="http://schemas.microsoft.com/office/powerpoint/2010/main" val="28920442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BAE0A-57B9-CBC8-DAD5-775EC932E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18F1C-26D1-CCEF-1DE8-78AB12716E8F}"/>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DE8B957F-0C85-B70C-0DBE-D58B1F10C6EB}"/>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585A217B-A14E-62A9-B021-9EADC61B6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001205"/>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D692CF-F662-9D97-705B-BD9B14FB8777}"/>
              </a:ext>
            </a:extLst>
          </p:cNvPr>
          <p:cNvPicPr>
            <a:picLocks noChangeAspect="1"/>
          </p:cNvPicPr>
          <p:nvPr/>
        </p:nvPicPr>
        <p:blipFill>
          <a:blip r:embed="rId2"/>
          <a:srcRect l="3114" r="802"/>
          <a:stretch>
            <a:fillRect/>
          </a:stretch>
        </p:blipFill>
        <p:spPr>
          <a:xfrm>
            <a:off x="293300" y="1215214"/>
            <a:ext cx="11714673" cy="4427572"/>
          </a:xfrm>
          <a:prstGeom prst="rect">
            <a:avLst/>
          </a:prstGeom>
        </p:spPr>
      </p:pic>
    </p:spTree>
    <p:extLst>
      <p:ext uri="{BB962C8B-B14F-4D97-AF65-F5344CB8AC3E}">
        <p14:creationId xmlns:p14="http://schemas.microsoft.com/office/powerpoint/2010/main" val="102332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000" b="1" dirty="0"/>
              <a:t>More practice…</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r>
              <a:rPr lang="en-US" sz="3200" dirty="0" err="1"/>
              <a:t>Pregunta</a:t>
            </a:r>
            <a:endParaRPr lang="en-US" sz="3200" dirty="0"/>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p:txBody>
          <a:bodyPr/>
          <a:lstStyle/>
          <a:p>
            <a:r>
              <a:rPr lang="es-ES" b="1" dirty="0"/>
              <a:t>¿A dónde vas mañana?</a:t>
            </a:r>
          </a:p>
          <a:p>
            <a:r>
              <a:rPr lang="es-ES" b="1" dirty="0"/>
              <a:t>¿Qué vas a estudiar?</a:t>
            </a:r>
          </a:p>
          <a:p>
            <a:r>
              <a:rPr lang="es-ES" b="1" dirty="0"/>
              <a:t>¿Qué vas a hacer hoy?</a:t>
            </a:r>
          </a:p>
          <a:p>
            <a:r>
              <a:rPr lang="es-ES" b="1" dirty="0"/>
              <a:t>¿Qué planes tienes para el próximo año?</a:t>
            </a:r>
          </a:p>
          <a:p>
            <a:r>
              <a:rPr lang="es-ES" b="1" dirty="0"/>
              <a:t>¿Qué tienes que hacer para el fin de semana?</a:t>
            </a:r>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p:txBody>
          <a:bodyPr>
            <a:normAutofit lnSpcReduction="10000"/>
          </a:bodyPr>
          <a:lstStyle/>
          <a:p>
            <a:r>
              <a:rPr lang="en-US" sz="3200" dirty="0"/>
              <a:t>Respuesta</a:t>
            </a:r>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p:txBody>
          <a:bodyPr/>
          <a:lstStyle/>
          <a:p>
            <a:r>
              <a:rPr lang="en-US" b="1" dirty="0" err="1"/>
              <a:t>Yo</a:t>
            </a:r>
            <a:r>
              <a:rPr lang="en-US" b="1" dirty="0"/>
              <a:t> </a:t>
            </a:r>
            <a:r>
              <a:rPr lang="en-US" b="1" dirty="0" err="1"/>
              <a:t>voy</a:t>
            </a:r>
            <a:r>
              <a:rPr lang="en-US" b="1" dirty="0"/>
              <a:t> a la </a:t>
            </a:r>
            <a:r>
              <a:rPr lang="en-US" b="1" dirty="0" err="1"/>
              <a:t>escuela</a:t>
            </a:r>
            <a:r>
              <a:rPr lang="en-US" b="1" dirty="0"/>
              <a:t> </a:t>
            </a:r>
            <a:r>
              <a:rPr lang="en-US" b="1" dirty="0" err="1"/>
              <a:t>mañana</a:t>
            </a:r>
            <a:r>
              <a:rPr lang="en-US" b="1" dirty="0"/>
              <a:t>.</a:t>
            </a:r>
          </a:p>
          <a:p>
            <a:r>
              <a:rPr lang="en-US" b="1" dirty="0" err="1"/>
              <a:t>Yo</a:t>
            </a:r>
            <a:r>
              <a:rPr lang="en-US" b="1" dirty="0"/>
              <a:t> </a:t>
            </a:r>
            <a:r>
              <a:rPr lang="en-US" b="1" dirty="0" err="1"/>
              <a:t>voy</a:t>
            </a:r>
            <a:r>
              <a:rPr lang="en-US" b="1" dirty="0"/>
              <a:t> a </a:t>
            </a:r>
            <a:r>
              <a:rPr lang="en-US" b="1" dirty="0" err="1"/>
              <a:t>estudiar</a:t>
            </a:r>
            <a:r>
              <a:rPr lang="en-US" b="1" dirty="0"/>
              <a:t> </a:t>
            </a:r>
            <a:r>
              <a:rPr lang="en-US" b="1" dirty="0" err="1"/>
              <a:t>ciencias</a:t>
            </a:r>
            <a:r>
              <a:rPr lang="en-US" b="1" dirty="0"/>
              <a:t>.</a:t>
            </a:r>
          </a:p>
          <a:p>
            <a:r>
              <a:rPr lang="en-US" b="1" dirty="0"/>
              <a:t>Hoy </a:t>
            </a:r>
            <a:r>
              <a:rPr lang="en-US" b="1" dirty="0" err="1"/>
              <a:t>voy</a:t>
            </a:r>
            <a:r>
              <a:rPr lang="en-US" b="1" dirty="0"/>
              <a:t> a </a:t>
            </a:r>
            <a:r>
              <a:rPr lang="en-US" b="1" dirty="0" err="1"/>
              <a:t>cenar</a:t>
            </a:r>
            <a:r>
              <a:rPr lang="en-US" b="1" dirty="0"/>
              <a:t> ensalada.</a:t>
            </a:r>
          </a:p>
          <a:p>
            <a:r>
              <a:rPr lang="en-US" b="1" dirty="0"/>
              <a:t>El </a:t>
            </a:r>
            <a:r>
              <a:rPr lang="en-US" b="1" dirty="0" err="1"/>
              <a:t>próximo</a:t>
            </a:r>
            <a:r>
              <a:rPr lang="en-US" b="1" dirty="0"/>
              <a:t> </a:t>
            </a:r>
            <a:r>
              <a:rPr lang="en-US" b="1" dirty="0" err="1"/>
              <a:t>año</a:t>
            </a:r>
            <a:r>
              <a:rPr lang="en-US" b="1" dirty="0"/>
              <a:t> </a:t>
            </a:r>
            <a:r>
              <a:rPr lang="en-US" b="1" dirty="0" err="1"/>
              <a:t>voy</a:t>
            </a:r>
            <a:r>
              <a:rPr lang="en-US" b="1" dirty="0"/>
              <a:t> a </a:t>
            </a:r>
            <a:r>
              <a:rPr lang="en-US" b="1" dirty="0" err="1"/>
              <a:t>viajar</a:t>
            </a:r>
            <a:r>
              <a:rPr lang="en-US" b="1" dirty="0"/>
              <a:t> </a:t>
            </a:r>
            <a:r>
              <a:rPr lang="en-US" b="1" dirty="0" err="1"/>
              <a:t>mucho</a:t>
            </a:r>
            <a:r>
              <a:rPr lang="en-US" b="1" dirty="0"/>
              <a:t>.</a:t>
            </a:r>
          </a:p>
          <a:p>
            <a:r>
              <a:rPr lang="en-US" b="1" dirty="0" err="1"/>
              <a:t>Voy</a:t>
            </a:r>
            <a:r>
              <a:rPr lang="en-US" b="1" dirty="0"/>
              <a:t> a </a:t>
            </a:r>
            <a:r>
              <a:rPr lang="en-US" b="1" dirty="0" err="1"/>
              <a:t>ir</a:t>
            </a:r>
            <a:r>
              <a:rPr lang="en-US" b="1" dirty="0"/>
              <a:t> al </a:t>
            </a:r>
            <a:r>
              <a:rPr lang="en-US" b="1" dirty="0" err="1"/>
              <a:t>juego</a:t>
            </a:r>
            <a:r>
              <a:rPr lang="en-US" b="1" dirty="0"/>
              <a:t> de </a:t>
            </a:r>
            <a:r>
              <a:rPr lang="en-US" b="1" dirty="0" err="1"/>
              <a:t>fútbol</a:t>
            </a:r>
            <a:r>
              <a:rPr lang="en-US" b="1" dirty="0"/>
              <a:t> americano.</a:t>
            </a:r>
          </a:p>
        </p:txBody>
      </p:sp>
    </p:spTree>
    <p:extLst>
      <p:ext uri="{BB962C8B-B14F-4D97-AF65-F5344CB8AC3E}">
        <p14:creationId xmlns:p14="http://schemas.microsoft.com/office/powerpoint/2010/main" val="7173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4111-AC65-4DBB-6E2F-735078746825}"/>
              </a:ext>
            </a:extLst>
          </p:cNvPr>
          <p:cNvSpPr>
            <a:spLocks noGrp="1"/>
          </p:cNvSpPr>
          <p:nvPr>
            <p:ph type="title"/>
          </p:nvPr>
        </p:nvSpPr>
        <p:spPr>
          <a:xfrm>
            <a:off x="-1389735" y="835300"/>
            <a:ext cx="10571998" cy="970450"/>
          </a:xfrm>
        </p:spPr>
        <p:txBody>
          <a:bodyPr>
            <a:normAutofit fontScale="90000"/>
          </a:bodyPr>
          <a:lstStyle/>
          <a:p>
            <a:pPr algn="ctr"/>
            <a:r>
              <a:rPr lang="en-US" sz="4400" b="1" dirty="0"/>
              <a:t>¿QUÉ ES UN ADVERBIO? </a:t>
            </a:r>
            <a:br>
              <a:rPr lang="en-US" sz="4400" b="1" dirty="0"/>
            </a:br>
            <a:r>
              <a:rPr lang="en-US" sz="4400" b="1" dirty="0"/>
              <a:t>What is an adverb?</a:t>
            </a:r>
          </a:p>
        </p:txBody>
      </p:sp>
      <p:sp>
        <p:nvSpPr>
          <p:cNvPr id="3" name="Content Placeholder 2">
            <a:extLst>
              <a:ext uri="{FF2B5EF4-FFF2-40B4-BE49-F238E27FC236}">
                <a16:creationId xmlns:a16="http://schemas.microsoft.com/office/drawing/2014/main" id="{C6A19713-BFE3-7A35-F671-EDFF81135912}"/>
              </a:ext>
            </a:extLst>
          </p:cNvPr>
          <p:cNvSpPr>
            <a:spLocks noGrp="1"/>
          </p:cNvSpPr>
          <p:nvPr>
            <p:ph idx="1"/>
          </p:nvPr>
        </p:nvSpPr>
        <p:spPr>
          <a:xfrm>
            <a:off x="732446" y="2575970"/>
            <a:ext cx="10921839" cy="3636511"/>
          </a:xfrm>
        </p:spPr>
        <p:txBody>
          <a:bodyPr/>
          <a:lstStyle/>
          <a:p>
            <a:r>
              <a:rPr lang="en-US" b="1" i="0" dirty="0">
                <a:effectLst/>
                <a:latin typeface="Arial" panose="020B0604020202020204" pitchFamily="34" charset="0"/>
                <a:cs typeface="Arial" panose="020B0604020202020204" pitchFamily="34" charset="0"/>
              </a:rPr>
              <a:t>By definition, adverbs are invariable words that modify verbs, adjectives and other adverbs.</a:t>
            </a:r>
          </a:p>
          <a:p>
            <a:pPr marL="0" indent="0">
              <a:buNone/>
            </a:pPr>
            <a:r>
              <a:rPr lang="en-US" b="1" i="0" dirty="0">
                <a:effectLst/>
                <a:latin typeface="Arial" panose="020B0604020202020204" pitchFamily="34" charset="0"/>
                <a:cs typeface="Arial" panose="020B0604020202020204" pitchFamily="34" charset="0"/>
              </a:rPr>
              <a:t> </a:t>
            </a:r>
          </a:p>
          <a:p>
            <a:r>
              <a:rPr lang="en-US" b="1" i="0" dirty="0">
                <a:effectLst/>
                <a:latin typeface="Arial" panose="020B0604020202020204" pitchFamily="34" charset="0"/>
                <a:cs typeface="Arial" panose="020B0604020202020204" pitchFamily="34" charset="0"/>
              </a:rPr>
              <a:t>This is very important to remember since adverbs never modify nouns </a:t>
            </a:r>
            <a:r>
              <a:rPr lang="en-US" b="1" i="0" dirty="0">
                <a:solidFill>
                  <a:schemeClr val="accent1">
                    <a:lumMod val="60000"/>
                    <a:lumOff val="40000"/>
                  </a:schemeClr>
                </a:solidFill>
                <a:effectLst/>
                <a:latin typeface="Arial" panose="020B0604020202020204" pitchFamily="34" charset="0"/>
                <a:cs typeface="Arial" panose="020B0604020202020204" pitchFamily="34" charset="0"/>
              </a:rPr>
              <a:t>(you cannot say </a:t>
            </a:r>
            <a:r>
              <a:rPr lang="en-US" b="1" i="0" dirty="0" err="1">
                <a:solidFill>
                  <a:schemeClr val="accent1">
                    <a:lumMod val="60000"/>
                    <a:lumOff val="40000"/>
                  </a:schemeClr>
                </a:solidFill>
                <a:effectLst/>
                <a:latin typeface="Arial" panose="020B0604020202020204" pitchFamily="34" charset="0"/>
                <a:cs typeface="Arial" panose="020B0604020202020204" pitchFamily="34" charset="0"/>
              </a:rPr>
              <a:t>rápidamente</a:t>
            </a:r>
            <a:r>
              <a:rPr lang="en-US" b="1" i="0" dirty="0">
                <a:solidFill>
                  <a:schemeClr val="accent1">
                    <a:lumMod val="60000"/>
                    <a:lumOff val="40000"/>
                  </a:schemeClr>
                </a:solidFill>
                <a:effectLst/>
                <a:latin typeface="Arial" panose="020B0604020202020204" pitchFamily="34" charset="0"/>
                <a:cs typeface="Arial" panose="020B0604020202020204" pitchFamily="34" charset="0"/>
              </a:rPr>
              <a:t> </a:t>
            </a:r>
            <a:r>
              <a:rPr lang="en-US" b="1" i="0" dirty="0" err="1">
                <a:solidFill>
                  <a:schemeClr val="accent1">
                    <a:lumMod val="60000"/>
                    <a:lumOff val="40000"/>
                  </a:schemeClr>
                </a:solidFill>
                <a:effectLst/>
                <a:latin typeface="Arial" panose="020B0604020202020204" pitchFamily="34" charset="0"/>
                <a:cs typeface="Arial" panose="020B0604020202020204" pitchFamily="34" charset="0"/>
              </a:rPr>
              <a:t>libro</a:t>
            </a:r>
            <a:r>
              <a:rPr lang="en-US" b="1" i="0" dirty="0">
                <a:solidFill>
                  <a:schemeClr val="accent1">
                    <a:lumMod val="60000"/>
                    <a:lumOff val="40000"/>
                  </a:schemeClr>
                </a:solidFill>
                <a:effectLst/>
                <a:latin typeface="Arial" panose="020B0604020202020204" pitchFamily="34" charset="0"/>
                <a:cs typeface="Arial" panose="020B0604020202020204" pitchFamily="34" charset="0"/>
              </a:rPr>
              <a:t> — quickly book, but you can say </a:t>
            </a:r>
            <a:r>
              <a:rPr lang="en-US" b="1" i="0" dirty="0" err="1">
                <a:solidFill>
                  <a:schemeClr val="accent1">
                    <a:lumMod val="60000"/>
                    <a:lumOff val="40000"/>
                  </a:schemeClr>
                </a:solidFill>
                <a:effectLst/>
                <a:latin typeface="Arial" panose="020B0604020202020204" pitchFamily="34" charset="0"/>
                <a:cs typeface="Arial" panose="020B0604020202020204" pitchFamily="34" charset="0"/>
              </a:rPr>
              <a:t>levantarse</a:t>
            </a:r>
            <a:r>
              <a:rPr lang="en-US" b="1" i="0" dirty="0">
                <a:solidFill>
                  <a:schemeClr val="accent1">
                    <a:lumMod val="60000"/>
                    <a:lumOff val="40000"/>
                  </a:schemeClr>
                </a:solidFill>
                <a:effectLst/>
                <a:latin typeface="Arial" panose="020B0604020202020204" pitchFamily="34" charset="0"/>
                <a:cs typeface="Arial" panose="020B0604020202020204" pitchFamily="34" charset="0"/>
              </a:rPr>
              <a:t> </a:t>
            </a:r>
            <a:r>
              <a:rPr lang="en-US" b="1" i="0" dirty="0" err="1">
                <a:solidFill>
                  <a:schemeClr val="accent1">
                    <a:lumMod val="60000"/>
                    <a:lumOff val="40000"/>
                  </a:schemeClr>
                </a:solidFill>
                <a:effectLst/>
                <a:latin typeface="Arial" panose="020B0604020202020204" pitchFamily="34" charset="0"/>
                <a:cs typeface="Arial" panose="020B0604020202020204" pitchFamily="34" charset="0"/>
              </a:rPr>
              <a:t>rápidamente</a:t>
            </a:r>
            <a:r>
              <a:rPr lang="en-US" b="1" i="0" dirty="0">
                <a:solidFill>
                  <a:schemeClr val="accent1">
                    <a:lumMod val="60000"/>
                    <a:lumOff val="40000"/>
                  </a:schemeClr>
                </a:solidFill>
                <a:effectLst/>
                <a:latin typeface="Arial" panose="020B0604020202020204" pitchFamily="34" charset="0"/>
                <a:cs typeface="Arial" panose="020B0604020202020204" pitchFamily="34" charset="0"/>
              </a:rPr>
              <a:t> — to get up quickly).</a:t>
            </a:r>
          </a:p>
          <a:p>
            <a:endParaRPr lang="en-US" b="1" i="0" dirty="0">
              <a:solidFill>
                <a:schemeClr val="accent1">
                  <a:lumMod val="60000"/>
                  <a:lumOff val="40000"/>
                </a:schemeClr>
              </a:solidFill>
              <a:effectLst/>
              <a:latin typeface="Arial" panose="020B0604020202020204" pitchFamily="34" charset="0"/>
              <a:cs typeface="Arial" panose="020B0604020202020204" pitchFamily="34" charset="0"/>
            </a:endParaRPr>
          </a:p>
          <a:p>
            <a:pPr algn="l"/>
            <a:r>
              <a:rPr lang="en-US" b="1" i="0" dirty="0">
                <a:effectLst/>
                <a:latin typeface="Arial" panose="020B0604020202020204" pitchFamily="34" charset="0"/>
                <a:cs typeface="Arial" panose="020B0604020202020204" pitchFamily="34" charset="0"/>
              </a:rPr>
              <a:t>There are different groups of adverbs and each of them answers different specific questions.</a:t>
            </a:r>
          </a:p>
          <a:p>
            <a:endParaRPr lang="en-US" dirty="0"/>
          </a:p>
        </p:txBody>
      </p:sp>
      <p:pic>
        <p:nvPicPr>
          <p:cNvPr id="6146" name="Picture 2" descr="LOS ADVERBIOS. De tiempo, lugar, modo, duda… – Español para Extranjeros">
            <a:extLst>
              <a:ext uri="{FF2B5EF4-FFF2-40B4-BE49-F238E27FC236}">
                <a16:creationId xmlns:a16="http://schemas.microsoft.com/office/drawing/2014/main" id="{1576A8A3-F43A-BFF5-DD82-9C533B82D0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88" t="61384" r="25682" b="3522"/>
          <a:stretch>
            <a:fillRect/>
          </a:stretch>
        </p:blipFill>
        <p:spPr bwMode="auto">
          <a:xfrm>
            <a:off x="8142778" y="202900"/>
            <a:ext cx="2234799" cy="160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88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B89F-0AAF-B87F-F8DC-657D473F116F}"/>
              </a:ext>
            </a:extLst>
          </p:cNvPr>
          <p:cNvSpPr>
            <a:spLocks noGrp="1"/>
          </p:cNvSpPr>
          <p:nvPr>
            <p:ph type="title"/>
          </p:nvPr>
        </p:nvSpPr>
        <p:spPr>
          <a:xfrm>
            <a:off x="1258570" y="447188"/>
            <a:ext cx="10571998" cy="970450"/>
          </a:xfrm>
        </p:spPr>
        <p:txBody>
          <a:bodyPr>
            <a:normAutofit/>
          </a:bodyPr>
          <a:lstStyle/>
          <a:p>
            <a:r>
              <a:rPr lang="en-US" sz="4400" b="1" dirty="0"/>
              <a:t>TYPES OF ADVERBS</a:t>
            </a:r>
          </a:p>
        </p:txBody>
      </p:sp>
      <p:graphicFrame>
        <p:nvGraphicFramePr>
          <p:cNvPr id="7" name="Content Placeholder 6">
            <a:extLst>
              <a:ext uri="{FF2B5EF4-FFF2-40B4-BE49-F238E27FC236}">
                <a16:creationId xmlns:a16="http://schemas.microsoft.com/office/drawing/2014/main" id="{6C836F76-71CF-7922-8451-03AAF10F6AAB}"/>
              </a:ext>
            </a:extLst>
          </p:cNvPr>
          <p:cNvGraphicFramePr>
            <a:graphicFrameLocks noGrp="1"/>
          </p:cNvGraphicFramePr>
          <p:nvPr>
            <p:ph sz="half" idx="2"/>
            <p:extLst>
              <p:ext uri="{D42A27DB-BD31-4B8C-83A1-F6EECF244321}">
                <p14:modId xmlns:p14="http://schemas.microsoft.com/office/powerpoint/2010/main" val="3977333046"/>
              </p:ext>
            </p:extLst>
          </p:nvPr>
        </p:nvGraphicFramePr>
        <p:xfrm>
          <a:off x="1022007" y="2153805"/>
          <a:ext cx="4754880" cy="4114800"/>
        </p:xfrm>
        <a:graphic>
          <a:graphicData uri="http://schemas.openxmlformats.org/drawingml/2006/table">
            <a:tbl>
              <a:tblPr firstRow="1" firstCol="1" bandRow="1">
                <a:tableStyleId>{5C22544A-7EE6-4342-B048-85BDC9FD1C3A}</a:tableStyleId>
              </a:tblPr>
              <a:tblGrid>
                <a:gridCol w="1721193">
                  <a:extLst>
                    <a:ext uri="{9D8B030D-6E8A-4147-A177-3AD203B41FA5}">
                      <a16:colId xmlns:a16="http://schemas.microsoft.com/office/drawing/2014/main" val="1770326721"/>
                    </a:ext>
                  </a:extLst>
                </a:gridCol>
                <a:gridCol w="3033687">
                  <a:extLst>
                    <a:ext uri="{9D8B030D-6E8A-4147-A177-3AD203B41FA5}">
                      <a16:colId xmlns:a16="http://schemas.microsoft.com/office/drawing/2014/main" val="3786419010"/>
                    </a:ext>
                  </a:extLst>
                </a:gridCol>
              </a:tblGrid>
              <a:tr h="411480">
                <a:tc gridSpan="2">
                  <a:txBody>
                    <a:bodyPr/>
                    <a:lstStyle/>
                    <a:p>
                      <a:pPr marL="0" marR="0" algn="ctr">
                        <a:lnSpc>
                          <a:spcPct val="150000"/>
                        </a:lnSpc>
                        <a:spcBef>
                          <a:spcPts val="0"/>
                        </a:spcBef>
                        <a:spcAft>
                          <a:spcPts val="0"/>
                        </a:spcAft>
                        <a:tabLst>
                          <a:tab pos="3991610" algn="l"/>
                          <a:tab pos="6400800" algn="r"/>
                        </a:tabLst>
                      </a:pPr>
                      <a:r>
                        <a:rPr lang="es-MX" sz="2000" dirty="0">
                          <a:effectLst/>
                        </a:rPr>
                        <a:t>TIEMPO –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hMerge="1">
                  <a:txBody>
                    <a:bodyPr/>
                    <a:lstStyle/>
                    <a:p>
                      <a:endParaRPr lang="en-US"/>
                    </a:p>
                  </a:txBody>
                  <a:tcPr/>
                </a:tc>
                <a:extLst>
                  <a:ext uri="{0D108BD9-81ED-4DB2-BD59-A6C34878D82A}">
                    <a16:rowId xmlns:a16="http://schemas.microsoft.com/office/drawing/2014/main" val="398330913"/>
                  </a:ext>
                </a:extLst>
              </a:tr>
              <a:tr h="411480">
                <a:tc>
                  <a:txBody>
                    <a:bodyPr/>
                    <a:lstStyle/>
                    <a:p>
                      <a:pPr marL="0" marR="0" algn="l">
                        <a:lnSpc>
                          <a:spcPct val="150000"/>
                        </a:lnSpc>
                        <a:spcBef>
                          <a:spcPts val="0"/>
                        </a:spcBef>
                        <a:spcAft>
                          <a:spcPts val="0"/>
                        </a:spcAft>
                        <a:tabLst>
                          <a:tab pos="3991610" algn="l"/>
                          <a:tab pos="6400800" algn="r"/>
                        </a:tabLst>
                      </a:pPr>
                      <a:r>
                        <a:rPr lang="es-MX" sz="2000" dirty="0">
                          <a:effectLst/>
                        </a:rPr>
                        <a:t>ahora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now</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3726551437"/>
                  </a:ext>
                </a:extLst>
              </a:tr>
              <a:tr h="411480">
                <a:tc>
                  <a:txBody>
                    <a:bodyPr/>
                    <a:lstStyle/>
                    <a:p>
                      <a:pPr marL="0" marR="0" algn="l">
                        <a:lnSpc>
                          <a:spcPct val="150000"/>
                        </a:lnSpc>
                        <a:spcBef>
                          <a:spcPts val="0"/>
                        </a:spcBef>
                        <a:spcAft>
                          <a:spcPts val="0"/>
                        </a:spcAft>
                        <a:tabLst>
                          <a:tab pos="3991610" algn="l"/>
                          <a:tab pos="6400800" algn="r"/>
                        </a:tabLst>
                      </a:pPr>
                      <a:r>
                        <a:rPr lang="es-MX" sz="2000" dirty="0">
                          <a:effectLst/>
                        </a:rPr>
                        <a:t>anteayer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day before yesterday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4120144960"/>
                  </a:ext>
                </a:extLst>
              </a:tr>
              <a:tr h="411480">
                <a:tc>
                  <a:txBody>
                    <a:bodyPr/>
                    <a:lstStyle/>
                    <a:p>
                      <a:pPr marL="0" marR="0" algn="l">
                        <a:lnSpc>
                          <a:spcPct val="150000"/>
                        </a:lnSpc>
                        <a:spcBef>
                          <a:spcPts val="0"/>
                        </a:spcBef>
                        <a:spcAft>
                          <a:spcPts val="0"/>
                        </a:spcAft>
                        <a:tabLst>
                          <a:tab pos="3991610" algn="l"/>
                          <a:tab pos="6400800" algn="r"/>
                        </a:tabLst>
                      </a:pPr>
                      <a:r>
                        <a:rPr lang="es-MX" sz="2000">
                          <a:effectLst/>
                        </a:rPr>
                        <a:t>ayer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yesterday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2578272825"/>
                  </a:ext>
                </a:extLst>
              </a:tr>
              <a:tr h="411480">
                <a:tc>
                  <a:txBody>
                    <a:bodyPr/>
                    <a:lstStyle/>
                    <a:p>
                      <a:pPr marL="0" marR="0" algn="l">
                        <a:lnSpc>
                          <a:spcPct val="150000"/>
                        </a:lnSpc>
                        <a:spcBef>
                          <a:spcPts val="0"/>
                        </a:spcBef>
                        <a:spcAft>
                          <a:spcPts val="0"/>
                        </a:spcAft>
                        <a:tabLst>
                          <a:tab pos="3991610" algn="l"/>
                          <a:tab pos="6400800" algn="r"/>
                        </a:tabLst>
                      </a:pPr>
                      <a:r>
                        <a:rPr lang="es-MX" sz="2000">
                          <a:effectLst/>
                        </a:rPr>
                        <a:t>hoy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today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3830587682"/>
                  </a:ext>
                </a:extLst>
              </a:tr>
              <a:tr h="411480">
                <a:tc>
                  <a:txBody>
                    <a:bodyPr/>
                    <a:lstStyle/>
                    <a:p>
                      <a:pPr marL="0" marR="0" algn="l">
                        <a:lnSpc>
                          <a:spcPct val="150000"/>
                        </a:lnSpc>
                        <a:spcBef>
                          <a:spcPts val="0"/>
                        </a:spcBef>
                        <a:spcAft>
                          <a:spcPts val="0"/>
                        </a:spcAft>
                        <a:tabLst>
                          <a:tab pos="3991610" algn="l"/>
                          <a:tab pos="6400800" algn="r"/>
                        </a:tabLst>
                      </a:pPr>
                      <a:r>
                        <a:rPr lang="es-MX" sz="2000">
                          <a:effectLst/>
                        </a:rPr>
                        <a:t>mañana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tomorrow</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1843453922"/>
                  </a:ext>
                </a:extLst>
              </a:tr>
              <a:tr h="411480">
                <a:tc>
                  <a:txBody>
                    <a:bodyPr/>
                    <a:lstStyle/>
                    <a:p>
                      <a:pPr marL="0" marR="0" algn="l">
                        <a:lnSpc>
                          <a:spcPct val="150000"/>
                        </a:lnSpc>
                        <a:spcBef>
                          <a:spcPts val="0"/>
                        </a:spcBef>
                        <a:spcAft>
                          <a:spcPts val="0"/>
                        </a:spcAft>
                        <a:tabLst>
                          <a:tab pos="3991610" algn="l"/>
                          <a:tab pos="6400800" algn="r"/>
                        </a:tabLst>
                      </a:pPr>
                      <a:r>
                        <a:rPr lang="es-MX" sz="2000">
                          <a:effectLst/>
                        </a:rPr>
                        <a:t>luego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later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1861141560"/>
                  </a:ext>
                </a:extLst>
              </a:tr>
              <a:tr h="411480">
                <a:tc>
                  <a:txBody>
                    <a:bodyPr/>
                    <a:lstStyle/>
                    <a:p>
                      <a:pPr marL="0" marR="0" algn="l">
                        <a:lnSpc>
                          <a:spcPct val="150000"/>
                        </a:lnSpc>
                        <a:spcBef>
                          <a:spcPts val="0"/>
                        </a:spcBef>
                        <a:spcAft>
                          <a:spcPts val="0"/>
                        </a:spcAft>
                        <a:tabLst>
                          <a:tab pos="3991610" algn="l"/>
                          <a:tab pos="6400800" algn="r"/>
                        </a:tabLst>
                      </a:pPr>
                      <a:r>
                        <a:rPr lang="es-MX" sz="2000">
                          <a:effectLst/>
                        </a:rPr>
                        <a:t>después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after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1330833107"/>
                  </a:ext>
                </a:extLst>
              </a:tr>
              <a:tr h="411480">
                <a:tc>
                  <a:txBody>
                    <a:bodyPr/>
                    <a:lstStyle/>
                    <a:p>
                      <a:pPr marL="0" marR="0" algn="l">
                        <a:lnSpc>
                          <a:spcPct val="150000"/>
                        </a:lnSpc>
                        <a:spcBef>
                          <a:spcPts val="0"/>
                        </a:spcBef>
                        <a:spcAft>
                          <a:spcPts val="0"/>
                        </a:spcAft>
                        <a:tabLst>
                          <a:tab pos="3991610" algn="l"/>
                          <a:tab pos="6400800" algn="r"/>
                        </a:tabLst>
                      </a:pPr>
                      <a:r>
                        <a:rPr lang="es-MX" sz="2000">
                          <a:effectLst/>
                        </a:rPr>
                        <a:t>antes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before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3587938322"/>
                  </a:ext>
                </a:extLst>
              </a:tr>
              <a:tr h="411480">
                <a:tc>
                  <a:txBody>
                    <a:bodyPr/>
                    <a:lstStyle/>
                    <a:p>
                      <a:pPr marL="0" marR="0" algn="l">
                        <a:lnSpc>
                          <a:spcPct val="150000"/>
                        </a:lnSpc>
                        <a:spcBef>
                          <a:spcPts val="0"/>
                        </a:spcBef>
                        <a:spcAft>
                          <a:spcPts val="0"/>
                        </a:spcAft>
                        <a:tabLst>
                          <a:tab pos="3991610" algn="l"/>
                          <a:tab pos="6400800" algn="r"/>
                        </a:tabLst>
                      </a:pPr>
                      <a:r>
                        <a:rPr lang="es-MX" sz="2000" dirty="0">
                          <a:effectLst/>
                        </a:rPr>
                        <a:t>temprano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early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820873900"/>
                  </a:ext>
                </a:extLst>
              </a:tr>
            </a:tbl>
          </a:graphicData>
        </a:graphic>
      </p:graphicFrame>
      <p:graphicFrame>
        <p:nvGraphicFramePr>
          <p:cNvPr id="8" name="Content Placeholder 6">
            <a:extLst>
              <a:ext uri="{FF2B5EF4-FFF2-40B4-BE49-F238E27FC236}">
                <a16:creationId xmlns:a16="http://schemas.microsoft.com/office/drawing/2014/main" id="{5259954F-440E-0D18-3087-F272ABCFF83D}"/>
              </a:ext>
            </a:extLst>
          </p:cNvPr>
          <p:cNvGraphicFramePr>
            <a:graphicFrameLocks/>
          </p:cNvGraphicFramePr>
          <p:nvPr>
            <p:extLst>
              <p:ext uri="{D42A27DB-BD31-4B8C-83A1-F6EECF244321}">
                <p14:modId xmlns:p14="http://schemas.microsoft.com/office/powerpoint/2010/main" val="3497644587"/>
              </p:ext>
            </p:extLst>
          </p:nvPr>
        </p:nvGraphicFramePr>
        <p:xfrm>
          <a:off x="6415115" y="2153805"/>
          <a:ext cx="4754880" cy="4114800"/>
        </p:xfrm>
        <a:graphic>
          <a:graphicData uri="http://schemas.openxmlformats.org/drawingml/2006/table">
            <a:tbl>
              <a:tblPr firstRow="1" firstCol="1" bandRow="1">
                <a:tableStyleId>{5C22544A-7EE6-4342-B048-85BDC9FD1C3A}</a:tableStyleId>
              </a:tblPr>
              <a:tblGrid>
                <a:gridCol w="2153314">
                  <a:extLst>
                    <a:ext uri="{9D8B030D-6E8A-4147-A177-3AD203B41FA5}">
                      <a16:colId xmlns:a16="http://schemas.microsoft.com/office/drawing/2014/main" val="1770326721"/>
                    </a:ext>
                  </a:extLst>
                </a:gridCol>
                <a:gridCol w="2601566">
                  <a:extLst>
                    <a:ext uri="{9D8B030D-6E8A-4147-A177-3AD203B41FA5}">
                      <a16:colId xmlns:a16="http://schemas.microsoft.com/office/drawing/2014/main" val="3786419010"/>
                    </a:ext>
                  </a:extLst>
                </a:gridCol>
              </a:tblGrid>
              <a:tr h="457200">
                <a:tc gridSpan="2">
                  <a:txBody>
                    <a:bodyPr/>
                    <a:lstStyle/>
                    <a:p>
                      <a:pPr marL="0" marR="0" algn="ctr">
                        <a:lnSpc>
                          <a:spcPct val="150000"/>
                        </a:lnSpc>
                        <a:spcBef>
                          <a:spcPts val="0"/>
                        </a:spcBef>
                        <a:spcAft>
                          <a:spcPts val="0"/>
                        </a:spcAft>
                        <a:tabLst>
                          <a:tab pos="3991610" algn="l"/>
                          <a:tab pos="6400800" algn="r"/>
                        </a:tabLst>
                      </a:pPr>
                      <a:r>
                        <a:rPr lang="es-MX" sz="2000" dirty="0">
                          <a:effectLst/>
                        </a:rPr>
                        <a:t>TIEMPO –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hMerge="1">
                  <a:txBody>
                    <a:bodyPr/>
                    <a:lstStyle/>
                    <a:p>
                      <a:endParaRPr lang="en-US"/>
                    </a:p>
                  </a:txBody>
                  <a:tcPr/>
                </a:tc>
                <a:extLst>
                  <a:ext uri="{0D108BD9-81ED-4DB2-BD59-A6C34878D82A}">
                    <a16:rowId xmlns:a16="http://schemas.microsoft.com/office/drawing/2014/main" val="398330913"/>
                  </a:ext>
                </a:extLst>
              </a:tr>
              <a:tr h="457200">
                <a:tc>
                  <a:txBody>
                    <a:bodyPr/>
                    <a:lstStyle/>
                    <a:p>
                      <a:pPr marL="0" marR="0" algn="l">
                        <a:lnSpc>
                          <a:spcPct val="150000"/>
                        </a:lnSpc>
                        <a:spcBef>
                          <a:spcPts val="0"/>
                        </a:spcBef>
                        <a:spcAft>
                          <a:spcPts val="0"/>
                        </a:spcAft>
                        <a:tabLst>
                          <a:tab pos="3991610" algn="l"/>
                          <a:tab pos="6400800" algn="r"/>
                        </a:tabLst>
                      </a:pPr>
                      <a:r>
                        <a:rPr lang="es-MX" sz="2000" dirty="0">
                          <a:effectLst/>
                        </a:rPr>
                        <a:t>pronto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soon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3630642553"/>
                  </a:ext>
                </a:extLst>
              </a:tr>
              <a:tr h="457200">
                <a:tc>
                  <a:txBody>
                    <a:bodyPr/>
                    <a:lstStyle/>
                    <a:p>
                      <a:pPr marL="0" marR="0" algn="l">
                        <a:lnSpc>
                          <a:spcPct val="150000"/>
                        </a:lnSpc>
                        <a:spcBef>
                          <a:spcPts val="0"/>
                        </a:spcBef>
                        <a:spcAft>
                          <a:spcPts val="0"/>
                        </a:spcAft>
                        <a:tabLst>
                          <a:tab pos="3991610" algn="l"/>
                          <a:tab pos="6400800" algn="r"/>
                        </a:tabLst>
                      </a:pPr>
                      <a:r>
                        <a:rPr lang="es-MX" sz="2000" dirty="0">
                          <a:effectLst/>
                        </a:rPr>
                        <a:t>tarde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late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3974922474"/>
                  </a:ext>
                </a:extLst>
              </a:tr>
              <a:tr h="457200">
                <a:tc>
                  <a:txBody>
                    <a:bodyPr/>
                    <a:lstStyle/>
                    <a:p>
                      <a:pPr marL="0" marR="0" algn="l">
                        <a:lnSpc>
                          <a:spcPct val="150000"/>
                        </a:lnSpc>
                        <a:spcBef>
                          <a:spcPts val="0"/>
                        </a:spcBef>
                        <a:spcAft>
                          <a:spcPts val="0"/>
                        </a:spcAft>
                        <a:tabLst>
                          <a:tab pos="3991610" algn="l"/>
                          <a:tab pos="6400800" algn="r"/>
                        </a:tabLst>
                      </a:pPr>
                      <a:r>
                        <a:rPr lang="es-MX" sz="2000" dirty="0">
                          <a:effectLst/>
                        </a:rPr>
                        <a:t>todavía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yet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525812853"/>
                  </a:ext>
                </a:extLst>
              </a:tr>
              <a:tr h="457200">
                <a:tc>
                  <a:txBody>
                    <a:bodyPr/>
                    <a:lstStyle/>
                    <a:p>
                      <a:pPr marL="0" marR="0" algn="l">
                        <a:lnSpc>
                          <a:spcPct val="150000"/>
                        </a:lnSpc>
                        <a:spcBef>
                          <a:spcPts val="0"/>
                        </a:spcBef>
                        <a:spcAft>
                          <a:spcPts val="0"/>
                        </a:spcAft>
                        <a:tabLst>
                          <a:tab pos="3991610" algn="l"/>
                          <a:tab pos="6400800" algn="r"/>
                        </a:tabLst>
                      </a:pPr>
                      <a:r>
                        <a:rPr lang="es-MX" sz="2000">
                          <a:effectLst/>
                        </a:rPr>
                        <a:t>aun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still</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4057454145"/>
                  </a:ext>
                </a:extLst>
              </a:tr>
              <a:tr h="457200">
                <a:tc>
                  <a:txBody>
                    <a:bodyPr/>
                    <a:lstStyle/>
                    <a:p>
                      <a:pPr marL="0" marR="0" algn="l">
                        <a:lnSpc>
                          <a:spcPct val="150000"/>
                        </a:lnSpc>
                        <a:spcBef>
                          <a:spcPts val="0"/>
                        </a:spcBef>
                        <a:spcAft>
                          <a:spcPts val="0"/>
                        </a:spcAft>
                        <a:tabLst>
                          <a:tab pos="3991610" algn="l"/>
                          <a:tab pos="6400800" algn="r"/>
                        </a:tabLst>
                      </a:pPr>
                      <a:r>
                        <a:rPr lang="es-MX" sz="2000">
                          <a:effectLst/>
                        </a:rPr>
                        <a:t>mientras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while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2748132841"/>
                  </a:ext>
                </a:extLst>
              </a:tr>
              <a:tr h="457200">
                <a:tc>
                  <a:txBody>
                    <a:bodyPr/>
                    <a:lstStyle/>
                    <a:p>
                      <a:pPr marL="0" marR="0" algn="l">
                        <a:lnSpc>
                          <a:spcPct val="150000"/>
                        </a:lnSpc>
                        <a:spcBef>
                          <a:spcPts val="0"/>
                        </a:spcBef>
                        <a:spcAft>
                          <a:spcPts val="0"/>
                        </a:spcAft>
                        <a:tabLst>
                          <a:tab pos="3991610" algn="l"/>
                          <a:tab pos="6400800" algn="r"/>
                        </a:tabLst>
                      </a:pPr>
                      <a:r>
                        <a:rPr lang="es-MX" sz="2000">
                          <a:effectLst/>
                        </a:rPr>
                        <a:t>ya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already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510247157"/>
                  </a:ext>
                </a:extLst>
              </a:tr>
              <a:tr h="457200">
                <a:tc>
                  <a:txBody>
                    <a:bodyPr/>
                    <a:lstStyle/>
                    <a:p>
                      <a:pPr marL="0" marR="0" algn="l">
                        <a:lnSpc>
                          <a:spcPct val="150000"/>
                        </a:lnSpc>
                        <a:spcBef>
                          <a:spcPts val="0"/>
                        </a:spcBef>
                        <a:spcAft>
                          <a:spcPts val="0"/>
                        </a:spcAft>
                        <a:tabLst>
                          <a:tab pos="3991610" algn="l"/>
                          <a:tab pos="6400800" algn="r"/>
                        </a:tabLst>
                      </a:pPr>
                      <a:r>
                        <a:rPr lang="es-MX" sz="2000">
                          <a:effectLst/>
                        </a:rPr>
                        <a:t>siempre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always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3742568042"/>
                  </a:ext>
                </a:extLst>
              </a:tr>
              <a:tr h="457200">
                <a:tc>
                  <a:txBody>
                    <a:bodyPr/>
                    <a:lstStyle/>
                    <a:p>
                      <a:pPr marL="0" marR="0" algn="l">
                        <a:lnSpc>
                          <a:spcPct val="150000"/>
                        </a:lnSpc>
                        <a:spcBef>
                          <a:spcPts val="0"/>
                        </a:spcBef>
                        <a:spcAft>
                          <a:spcPts val="0"/>
                        </a:spcAft>
                        <a:tabLst>
                          <a:tab pos="3991610" algn="l"/>
                          <a:tab pos="6400800" algn="r"/>
                        </a:tabLst>
                      </a:pPr>
                      <a:r>
                        <a:rPr lang="es-MX" sz="2000">
                          <a:effectLst/>
                        </a:rPr>
                        <a:t>nunca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never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1890815707"/>
                  </a:ext>
                </a:extLst>
              </a:tr>
            </a:tbl>
          </a:graphicData>
        </a:graphic>
      </p:graphicFrame>
      <p:pic>
        <p:nvPicPr>
          <p:cNvPr id="7170" name="Picture 2" descr="39,200+ Clock Clipart Stock Illustrations, Royalty-Free Vector Graphics &amp;  Clip Art - iStock | Book clipart">
            <a:extLst>
              <a:ext uri="{FF2B5EF4-FFF2-40B4-BE49-F238E27FC236}">
                <a16:creationId xmlns:a16="http://schemas.microsoft.com/office/drawing/2014/main" id="{D9003613-E53E-1A1B-D14C-E33AD489BDB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288188" y="221052"/>
            <a:ext cx="1702639" cy="170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710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174D-1391-3F28-756D-963DBE683FAF}"/>
              </a:ext>
            </a:extLst>
          </p:cNvPr>
          <p:cNvSpPr>
            <a:spLocks noGrp="1"/>
          </p:cNvSpPr>
          <p:nvPr>
            <p:ph type="title"/>
          </p:nvPr>
        </p:nvSpPr>
        <p:spPr>
          <a:xfrm>
            <a:off x="1120550" y="447188"/>
            <a:ext cx="10571998" cy="970450"/>
          </a:xfrm>
        </p:spPr>
        <p:txBody>
          <a:bodyPr/>
          <a:lstStyle/>
          <a:p>
            <a:r>
              <a:rPr lang="en-US" sz="4400" b="1" dirty="0"/>
              <a:t>TYPES OF ADVERBS</a:t>
            </a:r>
            <a:endParaRPr lang="en-US" sz="4400" dirty="0"/>
          </a:p>
        </p:txBody>
      </p:sp>
      <p:graphicFrame>
        <p:nvGraphicFramePr>
          <p:cNvPr id="3" name="Table 2">
            <a:extLst>
              <a:ext uri="{FF2B5EF4-FFF2-40B4-BE49-F238E27FC236}">
                <a16:creationId xmlns:a16="http://schemas.microsoft.com/office/drawing/2014/main" id="{AE7E23DC-2DC9-B44E-7462-B9784E9A31F4}"/>
              </a:ext>
            </a:extLst>
          </p:cNvPr>
          <p:cNvGraphicFramePr>
            <a:graphicFrameLocks noGrp="1"/>
          </p:cNvGraphicFramePr>
          <p:nvPr>
            <p:extLst>
              <p:ext uri="{D42A27DB-BD31-4B8C-83A1-F6EECF244321}">
                <p14:modId xmlns:p14="http://schemas.microsoft.com/office/powerpoint/2010/main" val="3266194448"/>
              </p:ext>
            </p:extLst>
          </p:nvPr>
        </p:nvGraphicFramePr>
        <p:xfrm>
          <a:off x="1027893" y="2278131"/>
          <a:ext cx="4754880" cy="4114803"/>
        </p:xfrm>
        <a:graphic>
          <a:graphicData uri="http://schemas.openxmlformats.org/drawingml/2006/table">
            <a:tbl>
              <a:tblPr firstRow="1" firstCol="1" bandRow="1">
                <a:tableStyleId>{5C22544A-7EE6-4342-B048-85BDC9FD1C3A}</a:tableStyleId>
              </a:tblPr>
              <a:tblGrid>
                <a:gridCol w="1864328">
                  <a:extLst>
                    <a:ext uri="{9D8B030D-6E8A-4147-A177-3AD203B41FA5}">
                      <a16:colId xmlns:a16="http://schemas.microsoft.com/office/drawing/2014/main" val="1381108696"/>
                    </a:ext>
                  </a:extLst>
                </a:gridCol>
                <a:gridCol w="2890552">
                  <a:extLst>
                    <a:ext uri="{9D8B030D-6E8A-4147-A177-3AD203B41FA5}">
                      <a16:colId xmlns:a16="http://schemas.microsoft.com/office/drawing/2014/main" val="2601711745"/>
                    </a:ext>
                  </a:extLst>
                </a:gridCol>
              </a:tblGrid>
              <a:tr h="587829">
                <a:tc gridSpan="2">
                  <a:txBody>
                    <a:bodyPr/>
                    <a:lstStyle/>
                    <a:p>
                      <a:pPr marL="42545" marR="0" algn="ctr">
                        <a:lnSpc>
                          <a:spcPct val="150000"/>
                        </a:lnSpc>
                        <a:spcBef>
                          <a:spcPts val="0"/>
                        </a:spcBef>
                        <a:spcAft>
                          <a:spcPts val="0"/>
                        </a:spcAft>
                        <a:tabLst>
                          <a:tab pos="3991610" algn="l"/>
                          <a:tab pos="6400800" algn="r"/>
                        </a:tabLst>
                      </a:pPr>
                      <a:r>
                        <a:rPr lang="es-MX" sz="2000" dirty="0">
                          <a:effectLst/>
                        </a:rPr>
                        <a:t>LUGAR – PLACE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hMerge="1">
                  <a:txBody>
                    <a:bodyPr/>
                    <a:lstStyle/>
                    <a:p>
                      <a:endParaRPr lang="en-US"/>
                    </a:p>
                  </a:txBody>
                  <a:tcPr/>
                </a:tc>
                <a:extLst>
                  <a:ext uri="{0D108BD9-81ED-4DB2-BD59-A6C34878D82A}">
                    <a16:rowId xmlns:a16="http://schemas.microsoft.com/office/drawing/2014/main" val="1872025501"/>
                  </a:ext>
                </a:extLst>
              </a:tr>
              <a:tr h="587829">
                <a:tc>
                  <a:txBody>
                    <a:bodyPr/>
                    <a:lstStyle/>
                    <a:p>
                      <a:pPr marL="0" marR="0" algn="l">
                        <a:lnSpc>
                          <a:spcPct val="150000"/>
                        </a:lnSpc>
                        <a:spcBef>
                          <a:spcPts val="0"/>
                        </a:spcBef>
                        <a:spcAft>
                          <a:spcPts val="0"/>
                        </a:spcAft>
                        <a:tabLst>
                          <a:tab pos="3991610" algn="l"/>
                          <a:tab pos="6400800" algn="r"/>
                        </a:tabLst>
                      </a:pPr>
                      <a:r>
                        <a:rPr lang="es-MX" sz="2000">
                          <a:effectLst/>
                        </a:rPr>
                        <a:t>aquí, acá</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here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2186330210"/>
                  </a:ext>
                </a:extLst>
              </a:tr>
              <a:tr h="587829">
                <a:tc>
                  <a:txBody>
                    <a:bodyPr/>
                    <a:lstStyle/>
                    <a:p>
                      <a:pPr marL="0" marR="0" algn="l">
                        <a:lnSpc>
                          <a:spcPct val="150000"/>
                        </a:lnSpc>
                        <a:spcBef>
                          <a:spcPts val="0"/>
                        </a:spcBef>
                        <a:spcAft>
                          <a:spcPts val="0"/>
                        </a:spcAft>
                        <a:tabLst>
                          <a:tab pos="3991610" algn="l"/>
                          <a:tab pos="6400800" algn="r"/>
                        </a:tabLst>
                      </a:pPr>
                      <a:r>
                        <a:rPr lang="es-MX" sz="2000">
                          <a:effectLst/>
                        </a:rPr>
                        <a:t>ahí,allí,allá</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there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4027982619"/>
                  </a:ext>
                </a:extLst>
              </a:tr>
              <a:tr h="587829">
                <a:tc>
                  <a:txBody>
                    <a:bodyPr/>
                    <a:lstStyle/>
                    <a:p>
                      <a:pPr marL="0" marR="0" algn="l">
                        <a:lnSpc>
                          <a:spcPct val="150000"/>
                        </a:lnSpc>
                        <a:spcBef>
                          <a:spcPts val="0"/>
                        </a:spcBef>
                        <a:spcAft>
                          <a:spcPts val="0"/>
                        </a:spcAft>
                        <a:tabLst>
                          <a:tab pos="3991610" algn="l"/>
                          <a:tab pos="6400800" algn="r"/>
                        </a:tabLst>
                      </a:pPr>
                      <a:r>
                        <a:rPr lang="es-MX" sz="2000">
                          <a:effectLst/>
                        </a:rPr>
                        <a:t>allá</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over</a:t>
                      </a:r>
                      <a:r>
                        <a:rPr lang="es-MX" sz="2000" b="1" dirty="0">
                          <a:effectLst/>
                        </a:rPr>
                        <a:t> </a:t>
                      </a:r>
                      <a:r>
                        <a:rPr lang="es-MX" sz="2000" b="1" dirty="0" err="1">
                          <a:effectLst/>
                        </a:rPr>
                        <a:t>there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1780829561"/>
                  </a:ext>
                </a:extLst>
              </a:tr>
              <a:tr h="587829">
                <a:tc>
                  <a:txBody>
                    <a:bodyPr/>
                    <a:lstStyle/>
                    <a:p>
                      <a:pPr marL="0" marR="0" algn="l">
                        <a:lnSpc>
                          <a:spcPct val="150000"/>
                        </a:lnSpc>
                        <a:spcBef>
                          <a:spcPts val="0"/>
                        </a:spcBef>
                        <a:spcAft>
                          <a:spcPts val="0"/>
                        </a:spcAft>
                        <a:tabLst>
                          <a:tab pos="3991610" algn="l"/>
                          <a:tab pos="6400800" algn="r"/>
                        </a:tabLst>
                      </a:pPr>
                      <a:r>
                        <a:rPr lang="es-MX" sz="2000">
                          <a:effectLst/>
                        </a:rPr>
                        <a:t>encima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above</a:t>
                      </a:r>
                      <a:r>
                        <a:rPr lang="es-MX" sz="2000" b="1" dirty="0">
                          <a:effectLst/>
                        </a:rPr>
                        <a:t>/</a:t>
                      </a:r>
                      <a:r>
                        <a:rPr lang="es-MX" sz="2000" b="1" dirty="0" err="1">
                          <a:effectLst/>
                        </a:rPr>
                        <a:t>over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3641537699"/>
                  </a:ext>
                </a:extLst>
              </a:tr>
              <a:tr h="587829">
                <a:tc>
                  <a:txBody>
                    <a:bodyPr/>
                    <a:lstStyle/>
                    <a:p>
                      <a:pPr marL="0" marR="0" algn="l">
                        <a:lnSpc>
                          <a:spcPct val="150000"/>
                        </a:lnSpc>
                        <a:spcBef>
                          <a:spcPts val="0"/>
                        </a:spcBef>
                        <a:spcAft>
                          <a:spcPts val="0"/>
                        </a:spcAft>
                        <a:tabLst>
                          <a:tab pos="3991610" algn="l"/>
                          <a:tab pos="6400800" algn="r"/>
                        </a:tabLst>
                      </a:pPr>
                      <a:r>
                        <a:rPr lang="es-MX" sz="2000">
                          <a:effectLst/>
                        </a:rPr>
                        <a:t>arriba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up/above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1999742094"/>
                  </a:ext>
                </a:extLst>
              </a:tr>
              <a:tr h="587829">
                <a:tc>
                  <a:txBody>
                    <a:bodyPr/>
                    <a:lstStyle/>
                    <a:p>
                      <a:pPr marL="0" marR="0" algn="l">
                        <a:lnSpc>
                          <a:spcPct val="150000"/>
                        </a:lnSpc>
                        <a:spcBef>
                          <a:spcPts val="0"/>
                        </a:spcBef>
                        <a:spcAft>
                          <a:spcPts val="0"/>
                        </a:spcAft>
                        <a:tabLst>
                          <a:tab pos="3991610" algn="l"/>
                          <a:tab pos="6400800" algn="r"/>
                        </a:tabLst>
                      </a:pPr>
                      <a:r>
                        <a:rPr lang="es-MX" sz="2000">
                          <a:effectLst/>
                        </a:rPr>
                        <a:t>debajo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underneath</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465862696"/>
                  </a:ext>
                </a:extLst>
              </a:tr>
            </a:tbl>
          </a:graphicData>
        </a:graphic>
      </p:graphicFrame>
      <p:graphicFrame>
        <p:nvGraphicFramePr>
          <p:cNvPr id="4" name="Table 3">
            <a:extLst>
              <a:ext uri="{FF2B5EF4-FFF2-40B4-BE49-F238E27FC236}">
                <a16:creationId xmlns:a16="http://schemas.microsoft.com/office/drawing/2014/main" id="{6F37602E-E376-C088-AACD-A69993735D80}"/>
              </a:ext>
            </a:extLst>
          </p:cNvPr>
          <p:cNvGraphicFramePr>
            <a:graphicFrameLocks noGrp="1"/>
          </p:cNvGraphicFramePr>
          <p:nvPr>
            <p:extLst>
              <p:ext uri="{D42A27DB-BD31-4B8C-83A1-F6EECF244321}">
                <p14:modId xmlns:p14="http://schemas.microsoft.com/office/powerpoint/2010/main" val="765279987"/>
              </p:ext>
            </p:extLst>
          </p:nvPr>
        </p:nvGraphicFramePr>
        <p:xfrm>
          <a:off x="6543822" y="2278131"/>
          <a:ext cx="4754880" cy="4114800"/>
        </p:xfrm>
        <a:graphic>
          <a:graphicData uri="http://schemas.openxmlformats.org/drawingml/2006/table">
            <a:tbl>
              <a:tblPr firstRow="1" firstCol="1" bandRow="1">
                <a:tableStyleId>{5C22544A-7EE6-4342-B048-85BDC9FD1C3A}</a:tableStyleId>
              </a:tblPr>
              <a:tblGrid>
                <a:gridCol w="1864328">
                  <a:extLst>
                    <a:ext uri="{9D8B030D-6E8A-4147-A177-3AD203B41FA5}">
                      <a16:colId xmlns:a16="http://schemas.microsoft.com/office/drawing/2014/main" val="1381108696"/>
                    </a:ext>
                  </a:extLst>
                </a:gridCol>
                <a:gridCol w="2890552">
                  <a:extLst>
                    <a:ext uri="{9D8B030D-6E8A-4147-A177-3AD203B41FA5}">
                      <a16:colId xmlns:a16="http://schemas.microsoft.com/office/drawing/2014/main" val="2601711745"/>
                    </a:ext>
                  </a:extLst>
                </a:gridCol>
              </a:tblGrid>
              <a:tr h="514350">
                <a:tc gridSpan="2">
                  <a:txBody>
                    <a:bodyPr/>
                    <a:lstStyle/>
                    <a:p>
                      <a:pPr marL="42545" marR="0" algn="ctr">
                        <a:lnSpc>
                          <a:spcPct val="150000"/>
                        </a:lnSpc>
                        <a:spcBef>
                          <a:spcPts val="0"/>
                        </a:spcBef>
                        <a:spcAft>
                          <a:spcPts val="0"/>
                        </a:spcAft>
                        <a:tabLst>
                          <a:tab pos="3991610" algn="l"/>
                          <a:tab pos="6400800" algn="r"/>
                        </a:tabLst>
                      </a:pPr>
                      <a:r>
                        <a:rPr lang="es-MX" sz="2000" dirty="0">
                          <a:effectLst/>
                        </a:rPr>
                        <a:t>LUGAR – PLACE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hMerge="1">
                  <a:txBody>
                    <a:bodyPr/>
                    <a:lstStyle/>
                    <a:p>
                      <a:endParaRPr lang="en-US"/>
                    </a:p>
                  </a:txBody>
                  <a:tcPr/>
                </a:tc>
                <a:extLst>
                  <a:ext uri="{0D108BD9-81ED-4DB2-BD59-A6C34878D82A}">
                    <a16:rowId xmlns:a16="http://schemas.microsoft.com/office/drawing/2014/main" val="1872025501"/>
                  </a:ext>
                </a:extLst>
              </a:tr>
              <a:tr h="514350">
                <a:tc>
                  <a:txBody>
                    <a:bodyPr/>
                    <a:lstStyle/>
                    <a:p>
                      <a:pPr marL="0" marR="0" algn="l">
                        <a:lnSpc>
                          <a:spcPct val="150000"/>
                        </a:lnSpc>
                        <a:spcBef>
                          <a:spcPts val="0"/>
                        </a:spcBef>
                        <a:spcAft>
                          <a:spcPts val="0"/>
                        </a:spcAft>
                        <a:tabLst>
                          <a:tab pos="3991610" algn="l"/>
                          <a:tab pos="6400800" algn="r"/>
                        </a:tabLst>
                      </a:pPr>
                      <a:r>
                        <a:rPr lang="es-MX" sz="2000">
                          <a:effectLst/>
                        </a:rPr>
                        <a:t>debajo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underneath</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465862696"/>
                  </a:ext>
                </a:extLst>
              </a:tr>
              <a:tr h="514350">
                <a:tc>
                  <a:txBody>
                    <a:bodyPr/>
                    <a:lstStyle/>
                    <a:p>
                      <a:pPr marL="0" marR="0" algn="l">
                        <a:lnSpc>
                          <a:spcPct val="150000"/>
                        </a:lnSpc>
                        <a:spcBef>
                          <a:spcPts val="0"/>
                        </a:spcBef>
                        <a:spcAft>
                          <a:spcPts val="0"/>
                        </a:spcAft>
                        <a:tabLst>
                          <a:tab pos="3991610" algn="l"/>
                          <a:tab pos="6400800" algn="r"/>
                        </a:tabLst>
                      </a:pPr>
                      <a:r>
                        <a:rPr lang="es-MX" sz="2000">
                          <a:effectLst/>
                        </a:rPr>
                        <a:t>abajo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below</a:t>
                      </a:r>
                      <a:r>
                        <a:rPr lang="es-MX" sz="2000" b="1" dirty="0">
                          <a:effectLst/>
                        </a:rPr>
                        <a:t>, </a:t>
                      </a:r>
                      <a:r>
                        <a:rPr lang="es-MX" sz="2000" b="1" dirty="0" err="1">
                          <a:effectLst/>
                        </a:rPr>
                        <a:t>down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2321922009"/>
                  </a:ext>
                </a:extLst>
              </a:tr>
              <a:tr h="514350">
                <a:tc>
                  <a:txBody>
                    <a:bodyPr/>
                    <a:lstStyle/>
                    <a:p>
                      <a:pPr marL="0" marR="0" algn="l">
                        <a:lnSpc>
                          <a:spcPct val="150000"/>
                        </a:lnSpc>
                        <a:spcBef>
                          <a:spcPts val="0"/>
                        </a:spcBef>
                        <a:spcAft>
                          <a:spcPts val="0"/>
                        </a:spcAft>
                        <a:tabLst>
                          <a:tab pos="3991610" algn="l"/>
                          <a:tab pos="6400800" algn="r"/>
                        </a:tabLst>
                      </a:pPr>
                      <a:r>
                        <a:rPr lang="es-MX" sz="2000">
                          <a:effectLst/>
                        </a:rPr>
                        <a:t>cerca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close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2891821492"/>
                  </a:ext>
                </a:extLst>
              </a:tr>
              <a:tr h="514350">
                <a:tc>
                  <a:txBody>
                    <a:bodyPr/>
                    <a:lstStyle/>
                    <a:p>
                      <a:pPr marL="0" marR="0" algn="l">
                        <a:lnSpc>
                          <a:spcPct val="150000"/>
                        </a:lnSpc>
                        <a:spcBef>
                          <a:spcPts val="0"/>
                        </a:spcBef>
                        <a:spcAft>
                          <a:spcPts val="0"/>
                        </a:spcAft>
                        <a:tabLst>
                          <a:tab pos="3991610" algn="l"/>
                          <a:tab pos="6400800" algn="r"/>
                        </a:tabLst>
                      </a:pPr>
                      <a:r>
                        <a:rPr lang="es-MX" sz="2000">
                          <a:effectLst/>
                        </a:rPr>
                        <a:t>lejos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far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687402099"/>
                  </a:ext>
                </a:extLst>
              </a:tr>
              <a:tr h="514350">
                <a:tc>
                  <a:txBody>
                    <a:bodyPr/>
                    <a:lstStyle/>
                    <a:p>
                      <a:pPr marL="0" marR="0" algn="l">
                        <a:lnSpc>
                          <a:spcPct val="150000"/>
                        </a:lnSpc>
                        <a:spcBef>
                          <a:spcPts val="0"/>
                        </a:spcBef>
                        <a:spcAft>
                          <a:spcPts val="0"/>
                        </a:spcAft>
                        <a:tabLst>
                          <a:tab pos="3991610" algn="l"/>
                          <a:tab pos="6400800" algn="r"/>
                        </a:tabLst>
                      </a:pPr>
                      <a:r>
                        <a:rPr lang="es-MX" sz="2000">
                          <a:effectLst/>
                        </a:rPr>
                        <a:t>delante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in front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3744011414"/>
                  </a:ext>
                </a:extLst>
              </a:tr>
              <a:tr h="514350">
                <a:tc>
                  <a:txBody>
                    <a:bodyPr/>
                    <a:lstStyle/>
                    <a:p>
                      <a:pPr marL="0" marR="0" algn="l">
                        <a:lnSpc>
                          <a:spcPct val="150000"/>
                        </a:lnSpc>
                        <a:spcBef>
                          <a:spcPts val="0"/>
                        </a:spcBef>
                        <a:spcAft>
                          <a:spcPts val="0"/>
                        </a:spcAft>
                        <a:tabLst>
                          <a:tab pos="3991610" algn="l"/>
                          <a:tab pos="6400800" algn="r"/>
                        </a:tabLst>
                      </a:pPr>
                      <a:r>
                        <a:rPr lang="es-MX" sz="2000">
                          <a:effectLst/>
                        </a:rPr>
                        <a:t>detrás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behind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2691043809"/>
                  </a:ext>
                </a:extLst>
              </a:tr>
              <a:tr h="514350">
                <a:tc>
                  <a:txBody>
                    <a:bodyPr/>
                    <a:lstStyle/>
                    <a:p>
                      <a:pPr marL="0" marR="0" algn="l">
                        <a:lnSpc>
                          <a:spcPct val="150000"/>
                        </a:lnSpc>
                        <a:spcBef>
                          <a:spcPts val="0"/>
                        </a:spcBef>
                        <a:spcAft>
                          <a:spcPts val="0"/>
                        </a:spcAft>
                        <a:tabLst>
                          <a:tab pos="3991610" algn="l"/>
                          <a:tab pos="6400800" algn="r"/>
                        </a:tabLst>
                      </a:pPr>
                      <a:r>
                        <a:rPr lang="es-MX" sz="2000" dirty="0">
                          <a:effectLst/>
                        </a:rPr>
                        <a:t>a lado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next to/beside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4028767262"/>
                  </a:ext>
                </a:extLst>
              </a:tr>
            </a:tbl>
          </a:graphicData>
        </a:graphic>
      </p:graphicFrame>
      <p:pic>
        <p:nvPicPr>
          <p:cNvPr id="8196" name="Picture 4" descr="Imágenes de Mapa dibujo - Descarga gratuita en Freepik">
            <a:extLst>
              <a:ext uri="{FF2B5EF4-FFF2-40B4-BE49-F238E27FC236}">
                <a16:creationId xmlns:a16="http://schemas.microsoft.com/office/drawing/2014/main" id="{80482D30-F9EB-B62F-A13D-7BDBDFE35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07" y="276046"/>
            <a:ext cx="1516811" cy="151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160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EC81-69EA-3BA8-52BB-821FA0B20860}"/>
              </a:ext>
            </a:extLst>
          </p:cNvPr>
          <p:cNvSpPr>
            <a:spLocks noGrp="1"/>
          </p:cNvSpPr>
          <p:nvPr>
            <p:ph type="title"/>
          </p:nvPr>
        </p:nvSpPr>
        <p:spPr>
          <a:xfrm>
            <a:off x="654473" y="464440"/>
            <a:ext cx="10571998" cy="970450"/>
          </a:xfrm>
        </p:spPr>
        <p:txBody>
          <a:bodyPr/>
          <a:lstStyle/>
          <a:p>
            <a:pPr algn="ctr"/>
            <a:r>
              <a:rPr lang="en-US" sz="4400" b="1" dirty="0"/>
              <a:t>TYPES OF ADVERBS</a:t>
            </a:r>
            <a:endParaRPr lang="en-US" sz="4400" dirty="0"/>
          </a:p>
        </p:txBody>
      </p:sp>
      <p:graphicFrame>
        <p:nvGraphicFramePr>
          <p:cNvPr id="3" name="Table 2">
            <a:extLst>
              <a:ext uri="{FF2B5EF4-FFF2-40B4-BE49-F238E27FC236}">
                <a16:creationId xmlns:a16="http://schemas.microsoft.com/office/drawing/2014/main" id="{43521E30-BDFC-0CC6-EAAF-548D0E247594}"/>
              </a:ext>
            </a:extLst>
          </p:cNvPr>
          <p:cNvGraphicFramePr>
            <a:graphicFrameLocks noGrp="1"/>
          </p:cNvGraphicFramePr>
          <p:nvPr>
            <p:extLst>
              <p:ext uri="{D42A27DB-BD31-4B8C-83A1-F6EECF244321}">
                <p14:modId xmlns:p14="http://schemas.microsoft.com/office/powerpoint/2010/main" val="151044163"/>
              </p:ext>
            </p:extLst>
          </p:nvPr>
        </p:nvGraphicFramePr>
        <p:xfrm>
          <a:off x="732371" y="2413889"/>
          <a:ext cx="4754880" cy="3807322"/>
        </p:xfrm>
        <a:graphic>
          <a:graphicData uri="http://schemas.openxmlformats.org/drawingml/2006/table">
            <a:tbl>
              <a:tblPr firstRow="1" firstCol="1" bandRow="1">
                <a:tableStyleId>{5C22544A-7EE6-4342-B048-85BDC9FD1C3A}</a:tableStyleId>
              </a:tblPr>
              <a:tblGrid>
                <a:gridCol w="2554872">
                  <a:extLst>
                    <a:ext uri="{9D8B030D-6E8A-4147-A177-3AD203B41FA5}">
                      <a16:colId xmlns:a16="http://schemas.microsoft.com/office/drawing/2014/main" val="671684128"/>
                    </a:ext>
                  </a:extLst>
                </a:gridCol>
                <a:gridCol w="2200008">
                  <a:extLst>
                    <a:ext uri="{9D8B030D-6E8A-4147-A177-3AD203B41FA5}">
                      <a16:colId xmlns:a16="http://schemas.microsoft.com/office/drawing/2014/main" val="3076747391"/>
                    </a:ext>
                  </a:extLst>
                </a:gridCol>
              </a:tblGrid>
              <a:tr h="406579">
                <a:tc gridSpan="2">
                  <a:txBody>
                    <a:bodyPr/>
                    <a:lstStyle/>
                    <a:p>
                      <a:pPr marL="0" marR="0" algn="ctr">
                        <a:lnSpc>
                          <a:spcPct val="150000"/>
                        </a:lnSpc>
                        <a:spcBef>
                          <a:spcPts val="0"/>
                        </a:spcBef>
                        <a:spcAft>
                          <a:spcPts val="0"/>
                        </a:spcAft>
                        <a:tabLst>
                          <a:tab pos="3991610" algn="l"/>
                          <a:tab pos="6400800" algn="r"/>
                        </a:tabLst>
                      </a:pPr>
                      <a:r>
                        <a:rPr lang="es-MX" sz="2000" b="1" dirty="0">
                          <a:effectLst/>
                        </a:rPr>
                        <a:t>ORDEN – ORDER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919395409"/>
                  </a:ext>
                </a:extLst>
              </a:tr>
              <a:tr h="406579">
                <a:tc>
                  <a:txBody>
                    <a:bodyPr/>
                    <a:lstStyle/>
                    <a:p>
                      <a:pPr marL="0" marR="0" algn="l">
                        <a:lnSpc>
                          <a:spcPct val="150000"/>
                        </a:lnSpc>
                        <a:spcBef>
                          <a:spcPts val="0"/>
                        </a:spcBef>
                        <a:spcAft>
                          <a:spcPts val="0"/>
                        </a:spcAft>
                        <a:tabLst>
                          <a:tab pos="3991610" algn="l"/>
                          <a:tab pos="6400800" algn="r"/>
                        </a:tabLst>
                      </a:pPr>
                      <a:r>
                        <a:rPr lang="es-MX" sz="2000" b="1" dirty="0">
                          <a:effectLst/>
                        </a:rPr>
                        <a:t>antes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a:effectLst/>
                        </a:rPr>
                        <a:t>before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6531145"/>
                  </a:ext>
                </a:extLst>
              </a:tr>
              <a:tr h="406579">
                <a:tc>
                  <a:txBody>
                    <a:bodyPr/>
                    <a:lstStyle/>
                    <a:p>
                      <a:pPr marL="0" marR="0" algn="l">
                        <a:lnSpc>
                          <a:spcPct val="150000"/>
                        </a:lnSpc>
                        <a:spcBef>
                          <a:spcPts val="0"/>
                        </a:spcBef>
                        <a:spcAft>
                          <a:spcPts val="0"/>
                        </a:spcAft>
                        <a:tabLst>
                          <a:tab pos="3991610" algn="l"/>
                          <a:tab pos="6400800" algn="r"/>
                        </a:tabLst>
                      </a:pPr>
                      <a:r>
                        <a:rPr lang="es-MX" sz="2000" b="1">
                          <a:effectLst/>
                        </a:rPr>
                        <a:t>después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after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244799"/>
                  </a:ext>
                </a:extLst>
              </a:tr>
              <a:tr h="547482">
                <a:tc>
                  <a:txBody>
                    <a:bodyPr/>
                    <a:lstStyle/>
                    <a:p>
                      <a:pPr marL="0" marR="0" algn="l">
                        <a:lnSpc>
                          <a:spcPct val="150000"/>
                        </a:lnSpc>
                        <a:spcBef>
                          <a:spcPts val="0"/>
                        </a:spcBef>
                        <a:spcAft>
                          <a:spcPts val="0"/>
                        </a:spcAft>
                        <a:tabLst>
                          <a:tab pos="3991610" algn="l"/>
                          <a:tab pos="6400800" algn="r"/>
                        </a:tabLst>
                      </a:pPr>
                      <a:r>
                        <a:rPr lang="es-MX" sz="2000" b="1" dirty="0">
                          <a:effectLst/>
                        </a:rPr>
                        <a:t>sucesivamente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successively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5959605"/>
                  </a:ext>
                </a:extLst>
              </a:tr>
              <a:tr h="406579">
                <a:tc>
                  <a:txBody>
                    <a:bodyPr/>
                    <a:lstStyle/>
                    <a:p>
                      <a:pPr marL="0" marR="0" algn="l">
                        <a:lnSpc>
                          <a:spcPct val="150000"/>
                        </a:lnSpc>
                        <a:spcBef>
                          <a:spcPts val="0"/>
                        </a:spcBef>
                        <a:spcAft>
                          <a:spcPts val="0"/>
                        </a:spcAft>
                        <a:tabLst>
                          <a:tab pos="3991610" algn="l"/>
                          <a:tab pos="6400800" algn="r"/>
                        </a:tabLst>
                      </a:pPr>
                      <a:r>
                        <a:rPr lang="es-MX" sz="2000" b="1">
                          <a:effectLst/>
                        </a:rPr>
                        <a:t>primeramente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firstly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711898"/>
                  </a:ext>
                </a:extLst>
              </a:tr>
              <a:tr h="406579">
                <a:tc>
                  <a:txBody>
                    <a:bodyPr/>
                    <a:lstStyle/>
                    <a:p>
                      <a:pPr marL="0" marR="0" algn="l">
                        <a:lnSpc>
                          <a:spcPct val="150000"/>
                        </a:lnSpc>
                        <a:spcBef>
                          <a:spcPts val="0"/>
                        </a:spcBef>
                        <a:spcAft>
                          <a:spcPts val="0"/>
                        </a:spcAft>
                        <a:tabLst>
                          <a:tab pos="3991610" algn="l"/>
                          <a:tab pos="6400800" algn="r"/>
                        </a:tabLst>
                      </a:pPr>
                      <a:r>
                        <a:rPr lang="es-MX" sz="2000" b="1">
                          <a:effectLst/>
                        </a:rPr>
                        <a:t>últimamente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lastly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3499363"/>
                  </a:ext>
                </a:extLst>
              </a:tr>
              <a:tr h="406579">
                <a:tc>
                  <a:txBody>
                    <a:bodyPr/>
                    <a:lstStyle/>
                    <a:p>
                      <a:pPr marL="0" marR="0" algn="l">
                        <a:lnSpc>
                          <a:spcPct val="150000"/>
                        </a:lnSpc>
                        <a:spcBef>
                          <a:spcPts val="0"/>
                        </a:spcBef>
                        <a:spcAft>
                          <a:spcPts val="0"/>
                        </a:spcAft>
                        <a:tabLst>
                          <a:tab pos="3991610" algn="l"/>
                          <a:tab pos="6400800" algn="r"/>
                        </a:tabLst>
                      </a:pPr>
                      <a:r>
                        <a:rPr lang="es-MX" sz="2000" b="1">
                          <a:effectLst/>
                        </a:rPr>
                        <a:t>finalmente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finally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71637"/>
                  </a:ext>
                </a:extLst>
              </a:tr>
              <a:tr h="406579">
                <a:tc>
                  <a:txBody>
                    <a:bodyPr/>
                    <a:lstStyle/>
                    <a:p>
                      <a:pPr marL="0" marR="0" algn="l">
                        <a:lnSpc>
                          <a:spcPct val="150000"/>
                        </a:lnSpc>
                        <a:spcBef>
                          <a:spcPts val="0"/>
                        </a:spcBef>
                        <a:spcAft>
                          <a:spcPts val="0"/>
                        </a:spcAft>
                        <a:tabLst>
                          <a:tab pos="3991610" algn="l"/>
                          <a:tab pos="6400800" algn="r"/>
                        </a:tabLst>
                      </a:pPr>
                      <a:r>
                        <a:rPr lang="es-MX" sz="2000" b="1">
                          <a:effectLst/>
                        </a:rPr>
                        <a:t>siguiente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next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7549699"/>
                  </a:ext>
                </a:extLst>
              </a:tr>
              <a:tr h="406579">
                <a:tc>
                  <a:txBody>
                    <a:bodyPr/>
                    <a:lstStyle/>
                    <a:p>
                      <a:pPr marL="0" marR="0" algn="l">
                        <a:lnSpc>
                          <a:spcPct val="150000"/>
                        </a:lnSpc>
                        <a:spcBef>
                          <a:spcPts val="0"/>
                        </a:spcBef>
                        <a:spcAft>
                          <a:spcPts val="0"/>
                        </a:spcAft>
                        <a:tabLst>
                          <a:tab pos="3991610" algn="l"/>
                          <a:tab pos="6400800" algn="r"/>
                        </a:tabLst>
                      </a:pPr>
                      <a:r>
                        <a:rPr lang="es-MX" sz="2000" b="1">
                          <a:effectLst/>
                        </a:rPr>
                        <a:t>respectivamente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respectively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0538493"/>
                  </a:ext>
                </a:extLst>
              </a:tr>
            </a:tbl>
          </a:graphicData>
        </a:graphic>
      </p:graphicFrame>
      <p:graphicFrame>
        <p:nvGraphicFramePr>
          <p:cNvPr id="4" name="Table 3">
            <a:extLst>
              <a:ext uri="{FF2B5EF4-FFF2-40B4-BE49-F238E27FC236}">
                <a16:creationId xmlns:a16="http://schemas.microsoft.com/office/drawing/2014/main" id="{D3F93FA8-0C02-068D-F335-F5A62299F330}"/>
              </a:ext>
            </a:extLst>
          </p:cNvPr>
          <p:cNvGraphicFramePr>
            <a:graphicFrameLocks noGrp="1"/>
          </p:cNvGraphicFramePr>
          <p:nvPr>
            <p:extLst>
              <p:ext uri="{D42A27DB-BD31-4B8C-83A1-F6EECF244321}">
                <p14:modId xmlns:p14="http://schemas.microsoft.com/office/powerpoint/2010/main" val="4148829336"/>
              </p:ext>
            </p:extLst>
          </p:nvPr>
        </p:nvGraphicFramePr>
        <p:xfrm>
          <a:off x="6471591" y="2134926"/>
          <a:ext cx="4754880" cy="4365248"/>
        </p:xfrm>
        <a:graphic>
          <a:graphicData uri="http://schemas.openxmlformats.org/drawingml/2006/table">
            <a:tbl>
              <a:tblPr firstRow="1" firstCol="1" bandRow="1">
                <a:tableStyleId>{5C22544A-7EE6-4342-B048-85BDC9FD1C3A}</a:tableStyleId>
              </a:tblPr>
              <a:tblGrid>
                <a:gridCol w="2685329">
                  <a:extLst>
                    <a:ext uri="{9D8B030D-6E8A-4147-A177-3AD203B41FA5}">
                      <a16:colId xmlns:a16="http://schemas.microsoft.com/office/drawing/2014/main" val="797114554"/>
                    </a:ext>
                  </a:extLst>
                </a:gridCol>
                <a:gridCol w="2069551">
                  <a:extLst>
                    <a:ext uri="{9D8B030D-6E8A-4147-A177-3AD203B41FA5}">
                      <a16:colId xmlns:a16="http://schemas.microsoft.com/office/drawing/2014/main" val="727423920"/>
                    </a:ext>
                  </a:extLst>
                </a:gridCol>
              </a:tblGrid>
              <a:tr h="383392">
                <a:tc gridSpan="2">
                  <a:txBody>
                    <a:bodyPr/>
                    <a:lstStyle/>
                    <a:p>
                      <a:pPr marL="0" marR="0" algn="ctr">
                        <a:lnSpc>
                          <a:spcPct val="150000"/>
                        </a:lnSpc>
                        <a:spcBef>
                          <a:spcPts val="0"/>
                        </a:spcBef>
                        <a:spcAft>
                          <a:spcPts val="0"/>
                        </a:spcAft>
                        <a:tabLst>
                          <a:tab pos="3991610" algn="l"/>
                          <a:tab pos="6400800" algn="r"/>
                        </a:tabLst>
                      </a:pPr>
                      <a:r>
                        <a:rPr lang="es-MX" sz="2000" b="1" dirty="0">
                          <a:effectLst/>
                        </a:rPr>
                        <a:t>MODO - MANNER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197562879"/>
                  </a:ext>
                </a:extLst>
              </a:tr>
              <a:tr h="383392">
                <a:tc>
                  <a:txBody>
                    <a:bodyPr/>
                    <a:lstStyle/>
                    <a:p>
                      <a:pPr marL="0" marR="0" algn="l">
                        <a:lnSpc>
                          <a:spcPct val="150000"/>
                        </a:lnSpc>
                        <a:spcBef>
                          <a:spcPts val="0"/>
                        </a:spcBef>
                        <a:spcAft>
                          <a:spcPts val="0"/>
                        </a:spcAft>
                        <a:tabLst>
                          <a:tab pos="3991610" algn="l"/>
                          <a:tab pos="6400800" algn="r"/>
                        </a:tabLst>
                      </a:pPr>
                      <a:r>
                        <a:rPr lang="es-MX" sz="2000" b="1">
                          <a:effectLst/>
                        </a:rPr>
                        <a:t>bien</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a:effectLst/>
                        </a:rPr>
                        <a:t>fine/good</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697329"/>
                  </a:ext>
                </a:extLst>
              </a:tr>
              <a:tr h="383392">
                <a:tc>
                  <a:txBody>
                    <a:bodyPr/>
                    <a:lstStyle/>
                    <a:p>
                      <a:pPr marL="0" marR="0" algn="l">
                        <a:lnSpc>
                          <a:spcPct val="150000"/>
                        </a:lnSpc>
                        <a:spcBef>
                          <a:spcPts val="0"/>
                        </a:spcBef>
                        <a:spcAft>
                          <a:spcPts val="0"/>
                        </a:spcAft>
                        <a:tabLst>
                          <a:tab pos="3991610" algn="l"/>
                          <a:tab pos="6400800" algn="r"/>
                        </a:tabLst>
                      </a:pPr>
                      <a:r>
                        <a:rPr lang="es-MX" sz="2000" b="1" dirty="0">
                          <a:effectLst/>
                        </a:rPr>
                        <a:t>mal</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a:effectLst/>
                        </a:rPr>
                        <a:t>bad</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3743892"/>
                  </a:ext>
                </a:extLst>
              </a:tr>
              <a:tr h="383392">
                <a:tc>
                  <a:txBody>
                    <a:bodyPr/>
                    <a:lstStyle/>
                    <a:p>
                      <a:pPr marL="0" marR="0" algn="l">
                        <a:lnSpc>
                          <a:spcPct val="150000"/>
                        </a:lnSpc>
                        <a:spcBef>
                          <a:spcPts val="0"/>
                        </a:spcBef>
                        <a:spcAft>
                          <a:spcPts val="0"/>
                        </a:spcAft>
                        <a:tabLst>
                          <a:tab pos="3991610" algn="l"/>
                          <a:tab pos="6400800" algn="r"/>
                        </a:tabLst>
                      </a:pPr>
                      <a:r>
                        <a:rPr lang="es-MX" sz="2000" b="1">
                          <a:effectLst/>
                        </a:rPr>
                        <a:t>mejor</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a:effectLst/>
                        </a:rPr>
                        <a:t>better</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9227951"/>
                  </a:ext>
                </a:extLst>
              </a:tr>
              <a:tr h="383392">
                <a:tc>
                  <a:txBody>
                    <a:bodyPr/>
                    <a:lstStyle/>
                    <a:p>
                      <a:pPr marL="0" marR="0" algn="l">
                        <a:lnSpc>
                          <a:spcPct val="150000"/>
                        </a:lnSpc>
                        <a:spcBef>
                          <a:spcPts val="0"/>
                        </a:spcBef>
                        <a:spcAft>
                          <a:spcPts val="0"/>
                        </a:spcAft>
                        <a:tabLst>
                          <a:tab pos="3991610" algn="l"/>
                          <a:tab pos="6400800" algn="r"/>
                        </a:tabLst>
                      </a:pPr>
                      <a:r>
                        <a:rPr lang="es-MX" sz="2000" b="1" dirty="0">
                          <a:effectLst/>
                        </a:rPr>
                        <a:t>peor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a:effectLst/>
                        </a:rPr>
                        <a:t>worse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9494730"/>
                  </a:ext>
                </a:extLst>
              </a:tr>
              <a:tr h="383392">
                <a:tc>
                  <a:txBody>
                    <a:bodyPr/>
                    <a:lstStyle/>
                    <a:p>
                      <a:pPr marL="0" marR="0" algn="l">
                        <a:lnSpc>
                          <a:spcPct val="150000"/>
                        </a:lnSpc>
                        <a:spcBef>
                          <a:spcPts val="0"/>
                        </a:spcBef>
                        <a:spcAft>
                          <a:spcPts val="0"/>
                        </a:spcAft>
                        <a:tabLst>
                          <a:tab pos="3991610" algn="l"/>
                          <a:tab pos="6400800" algn="r"/>
                        </a:tabLst>
                      </a:pPr>
                      <a:r>
                        <a:rPr lang="es-MX" sz="2000" b="1">
                          <a:effectLst/>
                        </a:rPr>
                        <a:t>así</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a:effectLst/>
                        </a:rPr>
                        <a:t>so</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5662782"/>
                  </a:ext>
                </a:extLst>
              </a:tr>
              <a:tr h="383392">
                <a:tc>
                  <a:txBody>
                    <a:bodyPr/>
                    <a:lstStyle/>
                    <a:p>
                      <a:pPr marL="0" marR="0" algn="l">
                        <a:lnSpc>
                          <a:spcPct val="150000"/>
                        </a:lnSpc>
                        <a:spcBef>
                          <a:spcPts val="0"/>
                        </a:spcBef>
                        <a:spcAft>
                          <a:spcPts val="0"/>
                        </a:spcAft>
                        <a:tabLst>
                          <a:tab pos="3991610" algn="l"/>
                          <a:tab pos="6400800" algn="r"/>
                        </a:tabLst>
                      </a:pPr>
                      <a:r>
                        <a:rPr lang="es-MX" sz="2000" b="1">
                          <a:effectLst/>
                        </a:rPr>
                        <a:t>despacio</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slow</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1081895"/>
                  </a:ext>
                </a:extLst>
              </a:tr>
              <a:tr h="383392">
                <a:tc>
                  <a:txBody>
                    <a:bodyPr/>
                    <a:lstStyle/>
                    <a:p>
                      <a:pPr marL="0" marR="0" algn="l">
                        <a:lnSpc>
                          <a:spcPct val="150000"/>
                        </a:lnSpc>
                        <a:spcBef>
                          <a:spcPts val="0"/>
                        </a:spcBef>
                        <a:spcAft>
                          <a:spcPts val="0"/>
                        </a:spcAft>
                        <a:tabLst>
                          <a:tab pos="3991610" algn="l"/>
                          <a:tab pos="6400800" algn="r"/>
                        </a:tabLst>
                      </a:pPr>
                      <a:r>
                        <a:rPr lang="es-MX" sz="2000" b="1">
                          <a:effectLst/>
                        </a:rPr>
                        <a:t>rápidamente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quickly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4520187"/>
                  </a:ext>
                </a:extLst>
              </a:tr>
              <a:tr h="383392">
                <a:tc>
                  <a:txBody>
                    <a:bodyPr/>
                    <a:lstStyle/>
                    <a:p>
                      <a:pPr marL="0" marR="0" algn="l">
                        <a:lnSpc>
                          <a:spcPct val="150000"/>
                        </a:lnSpc>
                        <a:spcBef>
                          <a:spcPts val="0"/>
                        </a:spcBef>
                        <a:spcAft>
                          <a:spcPts val="0"/>
                        </a:spcAft>
                        <a:tabLst>
                          <a:tab pos="3991610" algn="l"/>
                          <a:tab pos="6400800" algn="r"/>
                        </a:tabLst>
                      </a:pPr>
                      <a:r>
                        <a:rPr lang="es-MX" sz="2000" b="1">
                          <a:effectLst/>
                        </a:rPr>
                        <a:t>fácilmente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easily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0847838"/>
                  </a:ext>
                </a:extLst>
              </a:tr>
              <a:tr h="697928">
                <a:tc>
                  <a:txBody>
                    <a:bodyPr/>
                    <a:lstStyle/>
                    <a:p>
                      <a:pPr marL="0" marR="0" algn="l">
                        <a:lnSpc>
                          <a:spcPct val="150000"/>
                        </a:lnSpc>
                        <a:spcBef>
                          <a:spcPts val="0"/>
                        </a:spcBef>
                        <a:spcAft>
                          <a:spcPts val="0"/>
                        </a:spcAft>
                        <a:tabLst>
                          <a:tab pos="3991610" algn="l"/>
                          <a:tab pos="6400800" algn="r"/>
                        </a:tabLst>
                      </a:pPr>
                      <a:r>
                        <a:rPr lang="es-MX" sz="2000" b="1" dirty="0">
                          <a:effectLst/>
                        </a:rPr>
                        <a:t>naturalmente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naturally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3223975"/>
                  </a:ext>
                </a:extLst>
              </a:tr>
            </a:tbl>
          </a:graphicData>
        </a:graphic>
      </p:graphicFrame>
      <p:pic>
        <p:nvPicPr>
          <p:cNvPr id="9218" name="Picture 2" descr="Orden - Iconos gratis de archivos y carpetas">
            <a:extLst>
              <a:ext uri="{FF2B5EF4-FFF2-40B4-BE49-F238E27FC236}">
                <a16:creationId xmlns:a16="http://schemas.microsoft.com/office/drawing/2014/main" id="{B4B22650-681D-3588-B227-C670A93F8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00" y="72116"/>
            <a:ext cx="2062810" cy="20628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Joaquín Robledo: BIEN, MAL Y VICEVERSA">
            <a:extLst>
              <a:ext uri="{FF2B5EF4-FFF2-40B4-BE49-F238E27FC236}">
                <a16:creationId xmlns:a16="http://schemas.microsoft.com/office/drawing/2014/main" id="{D7F05D76-5BE1-6804-B7B4-495EB2FDAED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8000" r="94000">
                        <a14:foregroundMark x1="8000" y1="68148" x2="8000" y2="33333"/>
                        <a14:foregroundMark x1="8500" y1="64815" x2="8750" y2="43704"/>
                        <a14:foregroundMark x1="34750" y1="52593" x2="33000" y2="31111"/>
                        <a14:foregroundMark x1="29000" y1="23704" x2="15750" y2="21852"/>
                        <a14:foregroundMark x1="23250" y1="38519" x2="20250" y2="64444"/>
                        <a14:foregroundMark x1="20750" y1="57407" x2="40000" y2="48519"/>
                        <a14:foregroundMark x1="40000" y1="48519" x2="38000" y2="42593"/>
                        <a14:foregroundMark x1="22000" y1="26296" x2="19250" y2="48148"/>
                        <a14:foregroundMark x1="19250" y1="48148" x2="35250" y2="53704"/>
                        <a14:foregroundMark x1="35250" y1="53704" x2="38500" y2="48519"/>
                        <a14:foregroundMark x1="21000" y1="34815" x2="19750" y2="54444"/>
                        <a14:foregroundMark x1="19750" y1="54444" x2="26500" y2="62222"/>
                        <a14:foregroundMark x1="12750" y1="48148" x2="16000" y2="58889"/>
                        <a14:foregroundMark x1="26000" y1="30000" x2="31750" y2="39630"/>
                        <a14:foregroundMark x1="27750" y1="31481" x2="22000" y2="21481"/>
                        <a14:foregroundMark x1="28250" y1="37778" x2="32250" y2="45926"/>
                        <a14:foregroundMark x1="30250" y1="39259" x2="25000" y2="31111"/>
                        <a14:foregroundMark x1="18250" y1="58889" x2="19000" y2="42963"/>
                        <a14:foregroundMark x1="30000" y1="61111" x2="35000" y2="60000"/>
                        <a14:foregroundMark x1="92000" y1="65185" x2="94000" y2="25185"/>
                        <a14:foregroundMark x1="34500" y1="71111" x2="45334" y2="55605"/>
                        <a14:foregroundMark x1="42250" y1="69259" x2="41250" y2="74815"/>
                        <a14:foregroundMark x1="22500" y1="72593" x2="14500" y2="71111"/>
                        <a14:foregroundMark x1="15250" y1="83333" x2="33250" y2="86667"/>
                        <a14:foregroundMark x1="44000" y1="87778" x2="21750" y2="85556"/>
                        <a14:foregroundMark x1="8250" y1="87407" x2="15000" y2="78148"/>
                        <a14:foregroundMark x1="8250" y1="89630" x2="36750" y2="89259"/>
                        <a14:foregroundMark x1="36750" y1="89259" x2="46500" y2="89259"/>
                        <a14:foregroundMark x1="37500" y1="28148" x2="27000" y2="18148"/>
                        <a14:backgroundMark x1="48250" y1="50000" x2="49250" y2="52593"/>
                      </a14:backgroundRemoval>
                    </a14:imgEffect>
                  </a14:imgLayer>
                </a14:imgProps>
              </a:ext>
              <a:ext uri="{28A0092B-C50C-407E-A947-70E740481C1C}">
                <a14:useLocalDpi xmlns:a14="http://schemas.microsoft.com/office/drawing/2010/main" val="0"/>
              </a:ext>
            </a:extLst>
          </a:blip>
          <a:srcRect/>
          <a:stretch>
            <a:fillRect/>
          </a:stretch>
        </p:blipFill>
        <p:spPr bwMode="auto">
          <a:xfrm>
            <a:off x="9021793" y="236687"/>
            <a:ext cx="2513751" cy="169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476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57CB-A829-50DA-8E54-E601EDABFD21}"/>
              </a:ext>
            </a:extLst>
          </p:cNvPr>
          <p:cNvSpPr>
            <a:spLocks noGrp="1"/>
          </p:cNvSpPr>
          <p:nvPr>
            <p:ph type="title"/>
          </p:nvPr>
        </p:nvSpPr>
        <p:spPr>
          <a:xfrm>
            <a:off x="740991" y="447188"/>
            <a:ext cx="10571998" cy="970450"/>
          </a:xfrm>
        </p:spPr>
        <p:txBody>
          <a:bodyPr/>
          <a:lstStyle/>
          <a:p>
            <a:pPr algn="ctr"/>
            <a:r>
              <a:rPr lang="en-US" sz="4400" b="1" dirty="0"/>
              <a:t>TYPES OF ADVERBS</a:t>
            </a:r>
            <a:endParaRPr lang="en-US" sz="4400" dirty="0"/>
          </a:p>
        </p:txBody>
      </p:sp>
      <p:graphicFrame>
        <p:nvGraphicFramePr>
          <p:cNvPr id="3" name="Table 2">
            <a:extLst>
              <a:ext uri="{FF2B5EF4-FFF2-40B4-BE49-F238E27FC236}">
                <a16:creationId xmlns:a16="http://schemas.microsoft.com/office/drawing/2014/main" id="{5C46B6A3-A10E-A7D2-ED74-4C4B8C09640C}"/>
              </a:ext>
            </a:extLst>
          </p:cNvPr>
          <p:cNvGraphicFramePr>
            <a:graphicFrameLocks noGrp="1"/>
          </p:cNvGraphicFramePr>
          <p:nvPr>
            <p:extLst>
              <p:ext uri="{D42A27DB-BD31-4B8C-83A1-F6EECF244321}">
                <p14:modId xmlns:p14="http://schemas.microsoft.com/office/powerpoint/2010/main" val="1098549983"/>
              </p:ext>
            </p:extLst>
          </p:nvPr>
        </p:nvGraphicFramePr>
        <p:xfrm>
          <a:off x="1135426" y="2119456"/>
          <a:ext cx="4754880" cy="4308482"/>
        </p:xfrm>
        <a:graphic>
          <a:graphicData uri="http://schemas.openxmlformats.org/drawingml/2006/table">
            <a:tbl>
              <a:tblPr firstRow="1" firstCol="1" bandRow="1">
                <a:tableStyleId>{5C22544A-7EE6-4342-B048-85BDC9FD1C3A}</a:tableStyleId>
              </a:tblPr>
              <a:tblGrid>
                <a:gridCol w="2435619">
                  <a:extLst>
                    <a:ext uri="{9D8B030D-6E8A-4147-A177-3AD203B41FA5}">
                      <a16:colId xmlns:a16="http://schemas.microsoft.com/office/drawing/2014/main" val="1032598020"/>
                    </a:ext>
                  </a:extLst>
                </a:gridCol>
                <a:gridCol w="2319261">
                  <a:extLst>
                    <a:ext uri="{9D8B030D-6E8A-4147-A177-3AD203B41FA5}">
                      <a16:colId xmlns:a16="http://schemas.microsoft.com/office/drawing/2014/main" val="3389978736"/>
                    </a:ext>
                  </a:extLst>
                </a:gridCol>
              </a:tblGrid>
              <a:tr h="406163">
                <a:tc gridSpan="2">
                  <a:txBody>
                    <a:bodyPr/>
                    <a:lstStyle/>
                    <a:p>
                      <a:pPr marL="0" marR="0" algn="ctr">
                        <a:lnSpc>
                          <a:spcPct val="150000"/>
                        </a:lnSpc>
                        <a:spcBef>
                          <a:spcPts val="0"/>
                        </a:spcBef>
                        <a:spcAft>
                          <a:spcPts val="0"/>
                        </a:spcAft>
                        <a:tabLst>
                          <a:tab pos="3991610" algn="l"/>
                          <a:tab pos="6400800" algn="r"/>
                        </a:tabLst>
                      </a:pPr>
                      <a:r>
                        <a:rPr lang="es-MX" sz="2000" b="1" dirty="0">
                          <a:effectLst/>
                        </a:rPr>
                        <a:t>CANTIDAD – QUANTITY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6578398"/>
                  </a:ext>
                </a:extLst>
              </a:tr>
              <a:tr h="483649">
                <a:tc>
                  <a:txBody>
                    <a:bodyPr/>
                    <a:lstStyle/>
                    <a:p>
                      <a:pPr marL="0" marR="0" algn="l">
                        <a:lnSpc>
                          <a:spcPct val="150000"/>
                        </a:lnSpc>
                        <a:spcBef>
                          <a:spcPts val="0"/>
                        </a:spcBef>
                        <a:spcAft>
                          <a:spcPts val="0"/>
                        </a:spcAft>
                        <a:tabLst>
                          <a:tab pos="3991610" algn="l"/>
                          <a:tab pos="6400800" algn="r"/>
                        </a:tabLst>
                      </a:pPr>
                      <a:r>
                        <a:rPr lang="es-MX" sz="1800" b="1" dirty="0">
                          <a:effectLst/>
                        </a:rPr>
                        <a:t>bastante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a:effectLst/>
                        </a:rPr>
                        <a:t>quite/fairly</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4982354"/>
                  </a:ext>
                </a:extLst>
              </a:tr>
              <a:tr h="365527">
                <a:tc>
                  <a:txBody>
                    <a:bodyPr/>
                    <a:lstStyle/>
                    <a:p>
                      <a:pPr marL="0" marR="0" algn="l">
                        <a:lnSpc>
                          <a:spcPct val="150000"/>
                        </a:lnSpc>
                        <a:spcBef>
                          <a:spcPts val="0"/>
                        </a:spcBef>
                        <a:spcAft>
                          <a:spcPts val="0"/>
                        </a:spcAft>
                        <a:tabLst>
                          <a:tab pos="3991610" algn="l"/>
                          <a:tab pos="6400800" algn="r"/>
                        </a:tabLst>
                      </a:pPr>
                      <a:r>
                        <a:rPr lang="es-MX" sz="1800" b="1" dirty="0">
                          <a:effectLst/>
                        </a:rPr>
                        <a:t>mucho</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a lot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6210962"/>
                  </a:ext>
                </a:extLst>
              </a:tr>
              <a:tr h="365527">
                <a:tc>
                  <a:txBody>
                    <a:bodyPr/>
                    <a:lstStyle/>
                    <a:p>
                      <a:pPr marL="0" marR="0" algn="l">
                        <a:lnSpc>
                          <a:spcPct val="150000"/>
                        </a:lnSpc>
                        <a:spcBef>
                          <a:spcPts val="0"/>
                        </a:spcBef>
                        <a:spcAft>
                          <a:spcPts val="0"/>
                        </a:spcAft>
                        <a:tabLst>
                          <a:tab pos="3991610" algn="l"/>
                          <a:tab pos="6400800" algn="r"/>
                        </a:tabLst>
                      </a:pPr>
                      <a:r>
                        <a:rPr lang="es-MX" sz="1800" b="1" dirty="0">
                          <a:effectLst/>
                        </a:rPr>
                        <a:t>muy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very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7228369"/>
                  </a:ext>
                </a:extLst>
              </a:tr>
              <a:tr h="365527">
                <a:tc>
                  <a:txBody>
                    <a:bodyPr/>
                    <a:lstStyle/>
                    <a:p>
                      <a:pPr marL="0" marR="0" algn="l">
                        <a:lnSpc>
                          <a:spcPct val="150000"/>
                        </a:lnSpc>
                        <a:spcBef>
                          <a:spcPts val="0"/>
                        </a:spcBef>
                        <a:spcAft>
                          <a:spcPts val="0"/>
                        </a:spcAft>
                        <a:tabLst>
                          <a:tab pos="3991610" algn="l"/>
                          <a:tab pos="6400800" algn="r"/>
                        </a:tabLst>
                      </a:pPr>
                      <a:r>
                        <a:rPr lang="es-MX" sz="1800" b="1" dirty="0">
                          <a:effectLst/>
                        </a:rPr>
                        <a:t>más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more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4460030"/>
                  </a:ext>
                </a:extLst>
              </a:tr>
              <a:tr h="365527">
                <a:tc>
                  <a:txBody>
                    <a:bodyPr/>
                    <a:lstStyle/>
                    <a:p>
                      <a:pPr marL="0" marR="0" algn="l">
                        <a:lnSpc>
                          <a:spcPct val="150000"/>
                        </a:lnSpc>
                        <a:spcBef>
                          <a:spcPts val="0"/>
                        </a:spcBef>
                        <a:spcAft>
                          <a:spcPts val="0"/>
                        </a:spcAft>
                        <a:tabLst>
                          <a:tab pos="3991610" algn="l"/>
                          <a:tab pos="6400800" algn="r"/>
                        </a:tabLst>
                      </a:pPr>
                      <a:r>
                        <a:rPr lang="es-MX" sz="1800" b="1" dirty="0">
                          <a:effectLst/>
                        </a:rPr>
                        <a:t>demasiado</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too much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3786348"/>
                  </a:ext>
                </a:extLst>
              </a:tr>
              <a:tr h="365527">
                <a:tc>
                  <a:txBody>
                    <a:bodyPr/>
                    <a:lstStyle/>
                    <a:p>
                      <a:pPr marL="0" marR="0" algn="l">
                        <a:lnSpc>
                          <a:spcPct val="150000"/>
                        </a:lnSpc>
                        <a:spcBef>
                          <a:spcPts val="0"/>
                        </a:spcBef>
                        <a:spcAft>
                          <a:spcPts val="0"/>
                        </a:spcAft>
                        <a:tabLst>
                          <a:tab pos="3991610" algn="l"/>
                          <a:tab pos="6400800" algn="r"/>
                        </a:tabLst>
                      </a:pPr>
                      <a:r>
                        <a:rPr lang="es-MX" sz="1800" b="1">
                          <a:effectLst/>
                        </a:rPr>
                        <a:t>nada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nothing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3870702"/>
                  </a:ext>
                </a:extLst>
              </a:tr>
              <a:tr h="483649">
                <a:tc>
                  <a:txBody>
                    <a:bodyPr/>
                    <a:lstStyle/>
                    <a:p>
                      <a:pPr marL="0" marR="0" algn="l">
                        <a:lnSpc>
                          <a:spcPct val="150000"/>
                        </a:lnSpc>
                        <a:spcBef>
                          <a:spcPts val="0"/>
                        </a:spcBef>
                        <a:spcAft>
                          <a:spcPts val="0"/>
                        </a:spcAft>
                        <a:tabLst>
                          <a:tab pos="3991610" algn="l"/>
                          <a:tab pos="6400800" algn="r"/>
                        </a:tabLst>
                      </a:pPr>
                      <a:r>
                        <a:rPr lang="es-MX" sz="1800" b="1">
                          <a:effectLst/>
                        </a:rPr>
                        <a:t>poco</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little/short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8383005"/>
                  </a:ext>
                </a:extLst>
              </a:tr>
              <a:tr h="365527">
                <a:tc>
                  <a:txBody>
                    <a:bodyPr/>
                    <a:lstStyle/>
                    <a:p>
                      <a:pPr marL="0" marR="0" algn="l">
                        <a:lnSpc>
                          <a:spcPct val="150000"/>
                        </a:lnSpc>
                        <a:spcBef>
                          <a:spcPts val="0"/>
                        </a:spcBef>
                        <a:spcAft>
                          <a:spcPts val="0"/>
                        </a:spcAft>
                        <a:tabLst>
                          <a:tab pos="3991610" algn="l"/>
                          <a:tab pos="6400800" algn="r"/>
                        </a:tabLst>
                      </a:pPr>
                      <a:r>
                        <a:rPr lang="es-MX" sz="1800" b="1">
                          <a:effectLst/>
                        </a:rPr>
                        <a:t>tan/tanto</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so</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6748730"/>
                  </a:ext>
                </a:extLst>
              </a:tr>
              <a:tr h="365527">
                <a:tc>
                  <a:txBody>
                    <a:bodyPr/>
                    <a:lstStyle/>
                    <a:p>
                      <a:pPr marL="0" marR="0" algn="l">
                        <a:lnSpc>
                          <a:spcPct val="150000"/>
                        </a:lnSpc>
                        <a:spcBef>
                          <a:spcPts val="0"/>
                        </a:spcBef>
                        <a:spcAft>
                          <a:spcPts val="0"/>
                        </a:spcAft>
                        <a:tabLst>
                          <a:tab pos="3991610" algn="l"/>
                          <a:tab pos="6400800" algn="r"/>
                        </a:tabLst>
                      </a:pPr>
                      <a:r>
                        <a:rPr lang="es-MX" sz="1800" b="1">
                          <a:effectLst/>
                        </a:rPr>
                        <a:t>menos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les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0468804"/>
                  </a:ext>
                </a:extLst>
              </a:tr>
              <a:tr h="365527">
                <a:tc>
                  <a:txBody>
                    <a:bodyPr/>
                    <a:lstStyle/>
                    <a:p>
                      <a:pPr marL="0" marR="0" algn="l">
                        <a:lnSpc>
                          <a:spcPct val="150000"/>
                        </a:lnSpc>
                        <a:spcBef>
                          <a:spcPts val="0"/>
                        </a:spcBef>
                        <a:spcAft>
                          <a:spcPts val="0"/>
                        </a:spcAft>
                        <a:tabLst>
                          <a:tab pos="3991610" algn="l"/>
                          <a:tab pos="6400800" algn="r"/>
                        </a:tabLst>
                      </a:pPr>
                      <a:r>
                        <a:rPr lang="es-MX" sz="1800" b="1">
                          <a:effectLst/>
                        </a:rPr>
                        <a:t>apenas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barely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0499654"/>
                  </a:ext>
                </a:extLst>
              </a:tr>
            </a:tbl>
          </a:graphicData>
        </a:graphic>
      </p:graphicFrame>
      <p:graphicFrame>
        <p:nvGraphicFramePr>
          <p:cNvPr id="4" name="Table 3">
            <a:extLst>
              <a:ext uri="{FF2B5EF4-FFF2-40B4-BE49-F238E27FC236}">
                <a16:creationId xmlns:a16="http://schemas.microsoft.com/office/drawing/2014/main" id="{52E46B3A-5D17-C6BD-24B4-43564301A249}"/>
              </a:ext>
            </a:extLst>
          </p:cNvPr>
          <p:cNvGraphicFramePr>
            <a:graphicFrameLocks noGrp="1"/>
          </p:cNvGraphicFramePr>
          <p:nvPr>
            <p:extLst>
              <p:ext uri="{D42A27DB-BD31-4B8C-83A1-F6EECF244321}">
                <p14:modId xmlns:p14="http://schemas.microsoft.com/office/powerpoint/2010/main" val="783417374"/>
              </p:ext>
            </p:extLst>
          </p:nvPr>
        </p:nvGraphicFramePr>
        <p:xfrm>
          <a:off x="6465597" y="2322839"/>
          <a:ext cx="4754880" cy="3901717"/>
        </p:xfrm>
        <a:graphic>
          <a:graphicData uri="http://schemas.openxmlformats.org/drawingml/2006/table">
            <a:tbl>
              <a:tblPr firstRow="1" firstCol="1" bandRow="1">
                <a:tableStyleId>{5C22544A-7EE6-4342-B048-85BDC9FD1C3A}</a:tableStyleId>
              </a:tblPr>
              <a:tblGrid>
                <a:gridCol w="2301106">
                  <a:extLst>
                    <a:ext uri="{9D8B030D-6E8A-4147-A177-3AD203B41FA5}">
                      <a16:colId xmlns:a16="http://schemas.microsoft.com/office/drawing/2014/main" val="4200473400"/>
                    </a:ext>
                  </a:extLst>
                </a:gridCol>
                <a:gridCol w="2453774">
                  <a:extLst>
                    <a:ext uri="{9D8B030D-6E8A-4147-A177-3AD203B41FA5}">
                      <a16:colId xmlns:a16="http://schemas.microsoft.com/office/drawing/2014/main" val="1045109749"/>
                    </a:ext>
                  </a:extLst>
                </a:gridCol>
              </a:tblGrid>
              <a:tr h="310763">
                <a:tc gridSpan="2">
                  <a:txBody>
                    <a:bodyPr/>
                    <a:lstStyle/>
                    <a:p>
                      <a:pPr marL="0" marR="0" algn="ctr">
                        <a:lnSpc>
                          <a:spcPct val="150000"/>
                        </a:lnSpc>
                        <a:spcBef>
                          <a:spcPts val="0"/>
                        </a:spcBef>
                        <a:spcAft>
                          <a:spcPts val="0"/>
                        </a:spcAft>
                        <a:tabLst>
                          <a:tab pos="3991610" algn="l"/>
                          <a:tab pos="6400800" algn="r"/>
                        </a:tabLst>
                      </a:pPr>
                      <a:r>
                        <a:rPr lang="es-MX" sz="2000" b="1" dirty="0">
                          <a:effectLst/>
                        </a:rPr>
                        <a:t>AFIRMACIÓN – AFFIRMATION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73490187"/>
                  </a:ext>
                </a:extLst>
              </a:tr>
              <a:tr h="310763">
                <a:tc>
                  <a:txBody>
                    <a:bodyPr/>
                    <a:lstStyle/>
                    <a:p>
                      <a:pPr marL="0" marR="0" algn="l">
                        <a:lnSpc>
                          <a:spcPct val="150000"/>
                        </a:lnSpc>
                        <a:spcBef>
                          <a:spcPts val="0"/>
                        </a:spcBef>
                        <a:spcAft>
                          <a:spcPts val="0"/>
                        </a:spcAft>
                        <a:tabLst>
                          <a:tab pos="3991610" algn="l"/>
                          <a:tab pos="6400800" algn="r"/>
                        </a:tabLst>
                      </a:pPr>
                      <a:r>
                        <a:rPr lang="es-MX" sz="1600" b="1" dirty="0">
                          <a:effectLst/>
                        </a:rPr>
                        <a:t>si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dirty="0">
                          <a:effectLst/>
                        </a:rPr>
                        <a:t>yes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3730259"/>
                  </a:ext>
                </a:extLst>
              </a:tr>
              <a:tr h="310763">
                <a:tc>
                  <a:txBody>
                    <a:bodyPr/>
                    <a:lstStyle/>
                    <a:p>
                      <a:pPr marL="0" marR="0" algn="l">
                        <a:lnSpc>
                          <a:spcPct val="150000"/>
                        </a:lnSpc>
                        <a:spcBef>
                          <a:spcPts val="0"/>
                        </a:spcBef>
                        <a:spcAft>
                          <a:spcPts val="0"/>
                        </a:spcAft>
                        <a:tabLst>
                          <a:tab pos="3991610" algn="l"/>
                          <a:tab pos="6400800" algn="r"/>
                        </a:tabLst>
                      </a:pPr>
                      <a:r>
                        <a:rPr lang="es-MX" sz="1600" b="1" dirty="0">
                          <a:effectLst/>
                        </a:rPr>
                        <a:t>claro</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a:effectLst/>
                        </a:rPr>
                        <a:t>sure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7588223"/>
                  </a:ext>
                </a:extLst>
              </a:tr>
              <a:tr h="310763">
                <a:tc>
                  <a:txBody>
                    <a:bodyPr/>
                    <a:lstStyle/>
                    <a:p>
                      <a:pPr marL="0" marR="0" algn="l">
                        <a:lnSpc>
                          <a:spcPct val="150000"/>
                        </a:lnSpc>
                        <a:spcBef>
                          <a:spcPts val="0"/>
                        </a:spcBef>
                        <a:spcAft>
                          <a:spcPts val="0"/>
                        </a:spcAft>
                        <a:tabLst>
                          <a:tab pos="3991610" algn="l"/>
                          <a:tab pos="6400800" algn="r"/>
                        </a:tabLst>
                      </a:pPr>
                      <a:r>
                        <a:rPr lang="es-MX" sz="1600" b="1" dirty="0">
                          <a:effectLst/>
                        </a:rPr>
                        <a:t>cierto</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a:effectLst/>
                        </a:rPr>
                        <a:t>true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1405778"/>
                  </a:ext>
                </a:extLst>
              </a:tr>
              <a:tr h="310763">
                <a:tc>
                  <a:txBody>
                    <a:bodyPr/>
                    <a:lstStyle/>
                    <a:p>
                      <a:pPr marL="0" marR="0" algn="l">
                        <a:lnSpc>
                          <a:spcPct val="150000"/>
                        </a:lnSpc>
                        <a:spcBef>
                          <a:spcPts val="0"/>
                        </a:spcBef>
                        <a:spcAft>
                          <a:spcPts val="0"/>
                        </a:spcAft>
                        <a:tabLst>
                          <a:tab pos="3991610" algn="l"/>
                          <a:tab pos="6400800" algn="r"/>
                        </a:tabLst>
                      </a:pPr>
                      <a:r>
                        <a:rPr lang="es-MX" sz="1600" b="1" dirty="0">
                          <a:effectLst/>
                        </a:rPr>
                        <a:t>seguro</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a:effectLst/>
                        </a:rPr>
                        <a:t>for sure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3289274"/>
                  </a:ext>
                </a:extLst>
              </a:tr>
              <a:tr h="310763">
                <a:tc>
                  <a:txBody>
                    <a:bodyPr/>
                    <a:lstStyle/>
                    <a:p>
                      <a:pPr marL="0" marR="0" algn="l">
                        <a:lnSpc>
                          <a:spcPct val="150000"/>
                        </a:lnSpc>
                        <a:spcBef>
                          <a:spcPts val="0"/>
                        </a:spcBef>
                        <a:spcAft>
                          <a:spcPts val="0"/>
                        </a:spcAft>
                        <a:tabLst>
                          <a:tab pos="3991610" algn="l"/>
                          <a:tab pos="6400800" algn="r"/>
                        </a:tabLst>
                      </a:pPr>
                      <a:r>
                        <a:rPr lang="es-MX" sz="1600" b="1" dirty="0">
                          <a:effectLst/>
                        </a:rPr>
                        <a:t>por cierto</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a:effectLst/>
                        </a:rPr>
                        <a:t>by the way</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3520492"/>
                  </a:ext>
                </a:extLst>
              </a:tr>
              <a:tr h="444864">
                <a:tc>
                  <a:txBody>
                    <a:bodyPr/>
                    <a:lstStyle/>
                    <a:p>
                      <a:pPr marL="0" marR="0" algn="l">
                        <a:lnSpc>
                          <a:spcPct val="150000"/>
                        </a:lnSpc>
                        <a:spcBef>
                          <a:spcPts val="0"/>
                        </a:spcBef>
                        <a:spcAft>
                          <a:spcPts val="0"/>
                        </a:spcAft>
                        <a:tabLst>
                          <a:tab pos="3991610" algn="l"/>
                          <a:tab pos="6400800" algn="r"/>
                        </a:tabLst>
                      </a:pPr>
                      <a:r>
                        <a:rPr lang="es-MX" sz="1600" b="1" dirty="0">
                          <a:effectLst/>
                        </a:rPr>
                        <a:t>sin duda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a:effectLst/>
                        </a:rPr>
                        <a:t>without a doubt</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3679187"/>
                  </a:ext>
                </a:extLst>
              </a:tr>
              <a:tr h="310763">
                <a:tc>
                  <a:txBody>
                    <a:bodyPr/>
                    <a:lstStyle/>
                    <a:p>
                      <a:pPr marL="0" marR="0" algn="l">
                        <a:lnSpc>
                          <a:spcPct val="150000"/>
                        </a:lnSpc>
                        <a:spcBef>
                          <a:spcPts val="0"/>
                        </a:spcBef>
                        <a:spcAft>
                          <a:spcPts val="0"/>
                        </a:spcAft>
                        <a:tabLst>
                          <a:tab pos="3991610" algn="l"/>
                          <a:tab pos="6400800" algn="r"/>
                        </a:tabLst>
                      </a:pPr>
                      <a:r>
                        <a:rPr lang="es-MX" sz="1600" b="1">
                          <a:effectLst/>
                        </a:rPr>
                        <a:t>ciertamente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dirty="0">
                          <a:effectLst/>
                        </a:rPr>
                        <a:t>certainly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9785170"/>
                  </a:ext>
                </a:extLst>
              </a:tr>
              <a:tr h="441805">
                <a:tc>
                  <a:txBody>
                    <a:bodyPr/>
                    <a:lstStyle/>
                    <a:p>
                      <a:pPr marL="0" marR="0" algn="l">
                        <a:lnSpc>
                          <a:spcPct val="150000"/>
                        </a:lnSpc>
                        <a:spcBef>
                          <a:spcPts val="0"/>
                        </a:spcBef>
                        <a:spcAft>
                          <a:spcPts val="0"/>
                        </a:spcAft>
                        <a:tabLst>
                          <a:tab pos="3991610" algn="l"/>
                          <a:tab pos="6400800" algn="r"/>
                        </a:tabLst>
                      </a:pPr>
                      <a:r>
                        <a:rPr lang="es-MX" sz="1600" b="1">
                          <a:effectLst/>
                        </a:rPr>
                        <a:t>efectivamente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dirty="0">
                          <a:effectLst/>
                        </a:rPr>
                        <a:t>effectively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0304391"/>
                  </a:ext>
                </a:extLst>
              </a:tr>
              <a:tr h="310763">
                <a:tc>
                  <a:txBody>
                    <a:bodyPr/>
                    <a:lstStyle/>
                    <a:p>
                      <a:pPr marL="0" marR="0" algn="l">
                        <a:lnSpc>
                          <a:spcPct val="150000"/>
                        </a:lnSpc>
                        <a:spcBef>
                          <a:spcPts val="0"/>
                        </a:spcBef>
                        <a:spcAft>
                          <a:spcPts val="0"/>
                        </a:spcAft>
                        <a:tabLst>
                          <a:tab pos="3991610" algn="l"/>
                          <a:tab pos="6400800" algn="r"/>
                        </a:tabLst>
                      </a:pPr>
                      <a:r>
                        <a:rPr lang="es-MX" sz="1600" b="1">
                          <a:effectLst/>
                        </a:rPr>
                        <a:t>seguramente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dirty="0">
                          <a:effectLst/>
                        </a:rPr>
                        <a:t>indeed/surely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7253356"/>
                  </a:ext>
                </a:extLst>
              </a:tr>
              <a:tr h="310763">
                <a:tc>
                  <a:txBody>
                    <a:bodyPr/>
                    <a:lstStyle/>
                    <a:p>
                      <a:pPr marL="0" marR="0" algn="l">
                        <a:lnSpc>
                          <a:spcPct val="150000"/>
                        </a:lnSpc>
                        <a:spcBef>
                          <a:spcPts val="0"/>
                        </a:spcBef>
                        <a:spcAft>
                          <a:spcPts val="0"/>
                        </a:spcAft>
                        <a:tabLst>
                          <a:tab pos="3991610" algn="l"/>
                          <a:tab pos="6400800" algn="r"/>
                        </a:tabLst>
                      </a:pPr>
                      <a:r>
                        <a:rPr lang="es-MX" sz="1600" b="1">
                          <a:effectLst/>
                        </a:rPr>
                        <a:t>por supuesto</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dirty="0">
                          <a:effectLst/>
                        </a:rPr>
                        <a:t>of course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8985773"/>
                  </a:ext>
                </a:extLst>
              </a:tr>
            </a:tbl>
          </a:graphicData>
        </a:graphic>
      </p:graphicFrame>
      <p:pic>
        <p:nvPicPr>
          <p:cNvPr id="10242" name="Picture 2" descr="866,375 vectores de stock y arte vectorial de Balanza pesos | Shutterstock">
            <a:extLst>
              <a:ext uri="{FF2B5EF4-FFF2-40B4-BE49-F238E27FC236}">
                <a16:creationId xmlns:a16="http://schemas.microsoft.com/office/drawing/2014/main" id="{9645E773-208E-7796-31B9-D423C7B6158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57790" y="0"/>
            <a:ext cx="2040289" cy="204028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15 Ways to Say &quot;Yes&quot; Without Saying Yes in Spanish - Inhispania">
            <a:extLst>
              <a:ext uri="{FF2B5EF4-FFF2-40B4-BE49-F238E27FC236}">
                <a16:creationId xmlns:a16="http://schemas.microsoft.com/office/drawing/2014/main" id="{EFBE8979-2BF5-EE84-A3EF-9A19DFD39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2133" y="281426"/>
            <a:ext cx="1964441" cy="147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473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AC13-A9F8-8D7E-C08C-191E043C0B32}"/>
              </a:ext>
            </a:extLst>
          </p:cNvPr>
          <p:cNvSpPr>
            <a:spLocks noGrp="1"/>
          </p:cNvSpPr>
          <p:nvPr>
            <p:ph type="title"/>
          </p:nvPr>
        </p:nvSpPr>
        <p:spPr/>
        <p:txBody>
          <a:bodyPr/>
          <a:lstStyle/>
          <a:p>
            <a:pPr algn="ctr"/>
            <a:r>
              <a:rPr lang="en-US" sz="4400" b="1" dirty="0"/>
              <a:t>TYPES OF ADVERBS</a:t>
            </a:r>
            <a:endParaRPr lang="en-US" sz="4400" dirty="0"/>
          </a:p>
        </p:txBody>
      </p:sp>
      <p:graphicFrame>
        <p:nvGraphicFramePr>
          <p:cNvPr id="4" name="Table 3">
            <a:extLst>
              <a:ext uri="{FF2B5EF4-FFF2-40B4-BE49-F238E27FC236}">
                <a16:creationId xmlns:a16="http://schemas.microsoft.com/office/drawing/2014/main" id="{703BAF3A-3EA1-389C-B61E-F7DD26D961D3}"/>
              </a:ext>
            </a:extLst>
          </p:cNvPr>
          <p:cNvGraphicFramePr>
            <a:graphicFrameLocks noGrp="1"/>
          </p:cNvGraphicFramePr>
          <p:nvPr>
            <p:extLst>
              <p:ext uri="{D42A27DB-BD31-4B8C-83A1-F6EECF244321}">
                <p14:modId xmlns:p14="http://schemas.microsoft.com/office/powerpoint/2010/main" val="2424898301"/>
              </p:ext>
            </p:extLst>
          </p:nvPr>
        </p:nvGraphicFramePr>
        <p:xfrm>
          <a:off x="910309" y="3042741"/>
          <a:ext cx="4754880" cy="2251755"/>
        </p:xfrm>
        <a:graphic>
          <a:graphicData uri="http://schemas.openxmlformats.org/drawingml/2006/table">
            <a:tbl>
              <a:tblPr firstRow="1" firstCol="1" bandRow="1">
                <a:tableStyleId>{5C22544A-7EE6-4342-B048-85BDC9FD1C3A}</a:tableStyleId>
              </a:tblPr>
              <a:tblGrid>
                <a:gridCol w="2377440">
                  <a:extLst>
                    <a:ext uri="{9D8B030D-6E8A-4147-A177-3AD203B41FA5}">
                      <a16:colId xmlns:a16="http://schemas.microsoft.com/office/drawing/2014/main" val="1262166344"/>
                    </a:ext>
                  </a:extLst>
                </a:gridCol>
                <a:gridCol w="2377440">
                  <a:extLst>
                    <a:ext uri="{9D8B030D-6E8A-4147-A177-3AD203B41FA5}">
                      <a16:colId xmlns:a16="http://schemas.microsoft.com/office/drawing/2014/main" val="3389482930"/>
                    </a:ext>
                  </a:extLst>
                </a:gridCol>
              </a:tblGrid>
              <a:tr h="362749">
                <a:tc gridSpan="2">
                  <a:txBody>
                    <a:bodyPr/>
                    <a:lstStyle/>
                    <a:p>
                      <a:pPr marL="0" marR="0" algn="ctr">
                        <a:lnSpc>
                          <a:spcPct val="150000"/>
                        </a:lnSpc>
                        <a:spcBef>
                          <a:spcPts val="0"/>
                        </a:spcBef>
                        <a:spcAft>
                          <a:spcPts val="0"/>
                        </a:spcAft>
                        <a:tabLst>
                          <a:tab pos="1033780" algn="l"/>
                        </a:tabLst>
                      </a:pPr>
                      <a:r>
                        <a:rPr lang="es-MX" sz="2000" dirty="0">
                          <a:effectLst/>
                        </a:rPr>
                        <a:t>NEGACIÓN – DENIAL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795689995"/>
                  </a:ext>
                </a:extLst>
              </a:tr>
              <a:tr h="371783">
                <a:tc>
                  <a:txBody>
                    <a:bodyPr/>
                    <a:lstStyle/>
                    <a:p>
                      <a:pPr marL="0" marR="0" algn="l">
                        <a:lnSpc>
                          <a:spcPct val="150000"/>
                        </a:lnSpc>
                        <a:spcBef>
                          <a:spcPts val="0"/>
                        </a:spcBef>
                        <a:spcAft>
                          <a:spcPts val="0"/>
                        </a:spcAft>
                        <a:tabLst>
                          <a:tab pos="1033780" algn="l"/>
                        </a:tabLst>
                      </a:pPr>
                      <a:r>
                        <a:rPr lang="es-MX" sz="18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1033780" algn="l"/>
                        </a:tabLst>
                      </a:pPr>
                      <a:r>
                        <a:rPr lang="es-MX" sz="18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8942725"/>
                  </a:ext>
                </a:extLst>
              </a:tr>
              <a:tr h="362749">
                <a:tc>
                  <a:txBody>
                    <a:bodyPr/>
                    <a:lstStyle/>
                    <a:p>
                      <a:pPr marL="0" marR="0" algn="l">
                        <a:lnSpc>
                          <a:spcPct val="150000"/>
                        </a:lnSpc>
                        <a:spcBef>
                          <a:spcPts val="0"/>
                        </a:spcBef>
                        <a:spcAft>
                          <a:spcPts val="0"/>
                        </a:spcAft>
                        <a:tabLst>
                          <a:tab pos="1033780" algn="l"/>
                        </a:tabLst>
                      </a:pPr>
                      <a:r>
                        <a:rPr lang="es-MX" sz="1800" dirty="0">
                          <a:effectLst/>
                        </a:rPr>
                        <a:t>tampoco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1033780" algn="l"/>
                        </a:tabLst>
                      </a:pPr>
                      <a:r>
                        <a:rPr lang="es-MX" sz="1800" dirty="0">
                          <a:effectLst/>
                        </a:rPr>
                        <a:t>either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0347978"/>
                  </a:ext>
                </a:extLst>
              </a:tr>
              <a:tr h="362749">
                <a:tc>
                  <a:txBody>
                    <a:bodyPr/>
                    <a:lstStyle/>
                    <a:p>
                      <a:pPr marL="0" marR="0" algn="l">
                        <a:lnSpc>
                          <a:spcPct val="150000"/>
                        </a:lnSpc>
                        <a:spcBef>
                          <a:spcPts val="0"/>
                        </a:spcBef>
                        <a:spcAft>
                          <a:spcPts val="0"/>
                        </a:spcAft>
                        <a:tabLst>
                          <a:tab pos="1033780" algn="l"/>
                        </a:tabLst>
                      </a:pPr>
                      <a:r>
                        <a:rPr lang="es-MX" sz="1800" dirty="0">
                          <a:effectLst/>
                        </a:rPr>
                        <a:t>nunca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1033780" algn="l"/>
                        </a:tabLst>
                      </a:pPr>
                      <a:r>
                        <a:rPr lang="es-MX" sz="1800" dirty="0">
                          <a:effectLst/>
                        </a:rPr>
                        <a:t>ever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1419865"/>
                  </a:ext>
                </a:extLst>
              </a:tr>
              <a:tr h="371783">
                <a:tc>
                  <a:txBody>
                    <a:bodyPr/>
                    <a:lstStyle/>
                    <a:p>
                      <a:pPr marL="0" marR="0" algn="l">
                        <a:lnSpc>
                          <a:spcPct val="150000"/>
                        </a:lnSpc>
                        <a:spcBef>
                          <a:spcPts val="0"/>
                        </a:spcBef>
                        <a:spcAft>
                          <a:spcPts val="0"/>
                        </a:spcAft>
                        <a:tabLst>
                          <a:tab pos="1033780" algn="l"/>
                        </a:tabLst>
                      </a:pPr>
                      <a:r>
                        <a:rPr lang="es-MX" sz="1800" dirty="0">
                          <a:effectLst/>
                        </a:rPr>
                        <a:t>jamás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1033780" algn="l"/>
                        </a:tabLst>
                      </a:pPr>
                      <a:r>
                        <a:rPr lang="es-MX" sz="1800" dirty="0">
                          <a:effectLst/>
                        </a:rPr>
                        <a:t>never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4444621"/>
                  </a:ext>
                </a:extLst>
              </a:tr>
              <a:tr h="362749">
                <a:tc>
                  <a:txBody>
                    <a:bodyPr/>
                    <a:lstStyle/>
                    <a:p>
                      <a:pPr marL="0" marR="0" algn="l">
                        <a:lnSpc>
                          <a:spcPct val="150000"/>
                        </a:lnSpc>
                        <a:spcBef>
                          <a:spcPts val="0"/>
                        </a:spcBef>
                        <a:spcAft>
                          <a:spcPts val="0"/>
                        </a:spcAft>
                        <a:tabLst>
                          <a:tab pos="1033780" algn="l"/>
                        </a:tabLst>
                      </a:pPr>
                      <a:r>
                        <a:rPr lang="es-MX" sz="1800">
                          <a:effectLst/>
                        </a:rPr>
                        <a:t>ni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1033780" algn="l"/>
                        </a:tabLst>
                      </a:pPr>
                      <a:r>
                        <a:rPr lang="es-MX" sz="1800" dirty="0">
                          <a:effectLst/>
                        </a:rPr>
                        <a:t>nor/ 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3186727"/>
                  </a:ext>
                </a:extLst>
              </a:tr>
            </a:tbl>
          </a:graphicData>
        </a:graphic>
      </p:graphicFrame>
      <p:graphicFrame>
        <p:nvGraphicFramePr>
          <p:cNvPr id="6" name="Table 5">
            <a:extLst>
              <a:ext uri="{FF2B5EF4-FFF2-40B4-BE49-F238E27FC236}">
                <a16:creationId xmlns:a16="http://schemas.microsoft.com/office/drawing/2014/main" id="{D7EA7754-59A6-1006-E6E7-CD2E08F6B59F}"/>
              </a:ext>
            </a:extLst>
          </p:cNvPr>
          <p:cNvGraphicFramePr>
            <a:graphicFrameLocks noGrp="1"/>
          </p:cNvGraphicFramePr>
          <p:nvPr>
            <p:extLst>
              <p:ext uri="{D42A27DB-BD31-4B8C-83A1-F6EECF244321}">
                <p14:modId xmlns:p14="http://schemas.microsoft.com/office/powerpoint/2010/main" val="2762360890"/>
              </p:ext>
            </p:extLst>
          </p:nvPr>
        </p:nvGraphicFramePr>
        <p:xfrm>
          <a:off x="6526811" y="3042741"/>
          <a:ext cx="4754880" cy="2241995"/>
        </p:xfrm>
        <a:graphic>
          <a:graphicData uri="http://schemas.openxmlformats.org/drawingml/2006/table">
            <a:tbl>
              <a:tblPr firstRow="1" firstCol="1" bandRow="1">
                <a:tableStyleId>{5C22544A-7EE6-4342-B048-85BDC9FD1C3A}</a:tableStyleId>
              </a:tblPr>
              <a:tblGrid>
                <a:gridCol w="2652613">
                  <a:extLst>
                    <a:ext uri="{9D8B030D-6E8A-4147-A177-3AD203B41FA5}">
                      <a16:colId xmlns:a16="http://schemas.microsoft.com/office/drawing/2014/main" val="788283881"/>
                    </a:ext>
                  </a:extLst>
                </a:gridCol>
                <a:gridCol w="2102267">
                  <a:extLst>
                    <a:ext uri="{9D8B030D-6E8A-4147-A177-3AD203B41FA5}">
                      <a16:colId xmlns:a16="http://schemas.microsoft.com/office/drawing/2014/main" val="218892160"/>
                    </a:ext>
                  </a:extLst>
                </a:gridCol>
              </a:tblGrid>
              <a:tr h="250190">
                <a:tc gridSpan="2">
                  <a:txBody>
                    <a:bodyPr/>
                    <a:lstStyle/>
                    <a:p>
                      <a:pPr marL="0" marR="0" algn="ctr">
                        <a:lnSpc>
                          <a:spcPct val="150000"/>
                        </a:lnSpc>
                        <a:spcBef>
                          <a:spcPts val="0"/>
                        </a:spcBef>
                        <a:spcAft>
                          <a:spcPts val="0"/>
                        </a:spcAft>
                        <a:tabLst>
                          <a:tab pos="3991610" algn="l"/>
                          <a:tab pos="6400800" algn="r"/>
                        </a:tabLst>
                      </a:pPr>
                      <a:r>
                        <a:rPr lang="es-MX" sz="2000" dirty="0">
                          <a:effectLst/>
                        </a:rPr>
                        <a:t>DUDA – DOUBT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20706061"/>
                  </a:ext>
                </a:extLst>
              </a:tr>
              <a:tr h="256540">
                <a:tc>
                  <a:txBody>
                    <a:bodyPr/>
                    <a:lstStyle/>
                    <a:p>
                      <a:pPr marL="0" marR="0" algn="l">
                        <a:lnSpc>
                          <a:spcPct val="150000"/>
                        </a:lnSpc>
                        <a:spcBef>
                          <a:spcPts val="0"/>
                        </a:spcBef>
                        <a:spcAft>
                          <a:spcPts val="0"/>
                        </a:spcAft>
                        <a:tabLst>
                          <a:tab pos="3991610" algn="l"/>
                          <a:tab pos="6400800" algn="r"/>
                        </a:tabLst>
                      </a:pPr>
                      <a:r>
                        <a:rPr lang="es-MX" sz="1800" dirty="0">
                          <a:effectLst/>
                        </a:rPr>
                        <a:t>tal vez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dirty="0">
                          <a:effectLst/>
                        </a:rPr>
                        <a:t>maybe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0437072"/>
                  </a:ext>
                </a:extLst>
              </a:tr>
              <a:tr h="250190">
                <a:tc>
                  <a:txBody>
                    <a:bodyPr/>
                    <a:lstStyle/>
                    <a:p>
                      <a:pPr marL="0" marR="0" algn="l">
                        <a:lnSpc>
                          <a:spcPct val="150000"/>
                        </a:lnSpc>
                        <a:spcBef>
                          <a:spcPts val="0"/>
                        </a:spcBef>
                        <a:spcAft>
                          <a:spcPts val="0"/>
                        </a:spcAft>
                        <a:tabLst>
                          <a:tab pos="3991610" algn="l"/>
                          <a:tab pos="6400800" algn="r"/>
                        </a:tabLst>
                      </a:pPr>
                      <a:r>
                        <a:rPr lang="es-MX" sz="1800" dirty="0">
                          <a:effectLst/>
                        </a:rPr>
                        <a:t>quizá</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dirty="0">
                          <a:effectLst/>
                        </a:rPr>
                        <a:t>maybe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0725595"/>
                  </a:ext>
                </a:extLst>
              </a:tr>
              <a:tr h="250190">
                <a:tc>
                  <a:txBody>
                    <a:bodyPr/>
                    <a:lstStyle/>
                    <a:p>
                      <a:pPr marL="0" marR="0" algn="l">
                        <a:lnSpc>
                          <a:spcPct val="150000"/>
                        </a:lnSpc>
                        <a:spcBef>
                          <a:spcPts val="0"/>
                        </a:spcBef>
                        <a:spcAft>
                          <a:spcPts val="0"/>
                        </a:spcAft>
                        <a:tabLst>
                          <a:tab pos="3991610" algn="l"/>
                          <a:tab pos="6400800" algn="r"/>
                        </a:tabLst>
                      </a:pPr>
                      <a:r>
                        <a:rPr lang="es-MX" sz="1800">
                          <a:effectLst/>
                        </a:rPr>
                        <a:t>acaso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dirty="0">
                          <a:effectLst/>
                        </a:rPr>
                        <a:t>perhaps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854990"/>
                  </a:ext>
                </a:extLst>
              </a:tr>
              <a:tr h="256540">
                <a:tc>
                  <a:txBody>
                    <a:bodyPr/>
                    <a:lstStyle/>
                    <a:p>
                      <a:pPr marL="0" marR="0" algn="l">
                        <a:lnSpc>
                          <a:spcPct val="150000"/>
                        </a:lnSpc>
                        <a:spcBef>
                          <a:spcPts val="0"/>
                        </a:spcBef>
                        <a:spcAft>
                          <a:spcPts val="0"/>
                        </a:spcAft>
                        <a:tabLst>
                          <a:tab pos="3991610" algn="l"/>
                          <a:tab pos="6400800" algn="r"/>
                        </a:tabLst>
                      </a:pPr>
                      <a:r>
                        <a:rPr lang="es-MX" sz="1800">
                          <a:effectLst/>
                        </a:rPr>
                        <a:t>probablemente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dirty="0">
                          <a:effectLst/>
                        </a:rPr>
                        <a:t>probably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1272347"/>
                  </a:ext>
                </a:extLst>
              </a:tr>
              <a:tr h="250190">
                <a:tc>
                  <a:txBody>
                    <a:bodyPr/>
                    <a:lstStyle/>
                    <a:p>
                      <a:pPr marL="0" marR="0" algn="l">
                        <a:lnSpc>
                          <a:spcPct val="150000"/>
                        </a:lnSpc>
                        <a:spcBef>
                          <a:spcPts val="0"/>
                        </a:spcBef>
                        <a:spcAft>
                          <a:spcPts val="0"/>
                        </a:spcAft>
                        <a:tabLst>
                          <a:tab pos="3991610" algn="l"/>
                          <a:tab pos="6400800" algn="r"/>
                        </a:tabLst>
                      </a:pPr>
                      <a:r>
                        <a:rPr lang="es-MX" sz="1800" dirty="0">
                          <a:effectLst/>
                        </a:rPr>
                        <a:t>posible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dirty="0">
                          <a:effectLst/>
                        </a:rPr>
                        <a:t>possible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4119219"/>
                  </a:ext>
                </a:extLst>
              </a:tr>
            </a:tbl>
          </a:graphicData>
        </a:graphic>
      </p:graphicFrame>
      <p:sp>
        <p:nvSpPr>
          <p:cNvPr id="7" name="Rectangle 1">
            <a:extLst>
              <a:ext uri="{FF2B5EF4-FFF2-40B4-BE49-F238E27FC236}">
                <a16:creationId xmlns:a16="http://schemas.microsoft.com/office/drawing/2014/main" id="{D44731BC-1AE1-15D7-52BD-C4F14EC68E5D}"/>
              </a:ext>
            </a:extLst>
          </p:cNvPr>
          <p:cNvSpPr>
            <a:spLocks noChangeArrowheads="1"/>
          </p:cNvSpPr>
          <p:nvPr/>
        </p:nvSpPr>
        <p:spPr bwMode="auto">
          <a:xfrm>
            <a:off x="4283075" y="3279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266" name="Picture 2" descr="No sign. Prohibition and restrictions. Vector. 26322605 Vector Art at  Vecteezy">
            <a:extLst>
              <a:ext uri="{FF2B5EF4-FFF2-40B4-BE49-F238E27FC236}">
                <a16:creationId xmlns:a16="http://schemas.microsoft.com/office/drawing/2014/main" id="{5F0FCF75-D739-0421-173C-EAC6A6061A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2" t="6521" r="7102" b="7961"/>
          <a:stretch>
            <a:fillRect/>
          </a:stretch>
        </p:blipFill>
        <p:spPr bwMode="auto">
          <a:xfrm>
            <a:off x="1216241" y="619980"/>
            <a:ext cx="1589103" cy="159531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329+ Thousand Cara Duda Royalty-Free Images, Stock Photos &amp; Pictures |  Shutterstock">
            <a:extLst>
              <a:ext uri="{FF2B5EF4-FFF2-40B4-BE49-F238E27FC236}">
                <a16:creationId xmlns:a16="http://schemas.microsoft.com/office/drawing/2014/main" id="{26D9F4EE-1E47-A95C-2035-23401D87937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667" y1="23667" x2="33667" y2="23667"/>
                      </a14:backgroundRemoval>
                    </a14:imgEffect>
                  </a14:imgLayer>
                </a14:imgProps>
              </a:ext>
              <a:ext uri="{28A0092B-C50C-407E-A947-70E740481C1C}">
                <a14:useLocalDpi xmlns:a14="http://schemas.microsoft.com/office/drawing/2010/main" val="0"/>
              </a:ext>
            </a:extLst>
          </a:blip>
          <a:srcRect/>
          <a:stretch>
            <a:fillRect/>
          </a:stretch>
        </p:blipFill>
        <p:spPr bwMode="auto">
          <a:xfrm>
            <a:off x="8617549" y="0"/>
            <a:ext cx="2764449" cy="276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968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5223298" y="255588"/>
            <a:ext cx="6252633" cy="5414963"/>
          </a:xfrm>
        </p:spPr>
        <p:txBody>
          <a:bodyPr>
            <a:normAutofit/>
          </a:bodyPr>
          <a:lstStyle/>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Porque_____.</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Because</a:t>
            </a:r>
            <a:r>
              <a:rPr lang="es-MX" sz="1200" b="1" i="1" dirty="0">
                <a:effectLst/>
                <a:latin typeface="Aptos" panose="020B0004020202020204" pitchFamily="34" charset="0"/>
                <a:ea typeface="Aptos" panose="020B0004020202020204" pitchFamily="34" charset="0"/>
                <a:cs typeface="Times New Roman" panose="02020603050405020304" pitchFamily="18" charset="0"/>
              </a:rPr>
              <a:t>_________.</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B8B109-593E-F386-1396-9BC77D1CA190}"/>
              </a:ext>
            </a:extLst>
          </p:cNvPr>
          <p:cNvPicPr>
            <a:picLocks noChangeAspect="1"/>
          </p:cNvPicPr>
          <p:nvPr/>
        </p:nvPicPr>
        <p:blipFill>
          <a:blip r:embed="rId2"/>
          <a:stretch>
            <a:fillRect/>
          </a:stretch>
        </p:blipFill>
        <p:spPr>
          <a:xfrm>
            <a:off x="151570" y="394864"/>
            <a:ext cx="11888859" cy="6068272"/>
          </a:xfrm>
          <a:prstGeom prst="rect">
            <a:avLst/>
          </a:prstGeom>
        </p:spPr>
      </p:pic>
    </p:spTree>
    <p:extLst>
      <p:ext uri="{BB962C8B-B14F-4D97-AF65-F5344CB8AC3E}">
        <p14:creationId xmlns:p14="http://schemas.microsoft.com/office/powerpoint/2010/main" val="2741302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16341-FACE-E81E-1C0E-7143F7287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0250B-46AC-1045-9F6F-5169BAD598FA}"/>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A46EE8A7-C933-BF94-5BA7-A13CF7B410CA}"/>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168D8ADA-FD78-3A61-8E2A-346A27502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809455"/>
      </p:ext>
    </p:extLst>
  </p:cSld>
  <p:clrMapOvr>
    <a:masterClrMapping/>
  </p:clrMapOvr>
  <p:transition spd="slow">
    <p:comb/>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B0543A-00D1-C6B1-8DBA-44F425329B00}"/>
              </a:ext>
            </a:extLst>
          </p:cNvPr>
          <p:cNvPicPr>
            <a:picLocks noChangeAspect="1"/>
          </p:cNvPicPr>
          <p:nvPr/>
        </p:nvPicPr>
        <p:blipFill>
          <a:blip r:embed="rId2"/>
          <a:stretch>
            <a:fillRect/>
          </a:stretch>
        </p:blipFill>
        <p:spPr>
          <a:xfrm>
            <a:off x="0" y="265140"/>
            <a:ext cx="12192000" cy="6327719"/>
          </a:xfrm>
          <a:prstGeom prst="rect">
            <a:avLst/>
          </a:prstGeom>
        </p:spPr>
      </p:pic>
    </p:spTree>
    <p:extLst>
      <p:ext uri="{BB962C8B-B14F-4D97-AF65-F5344CB8AC3E}">
        <p14:creationId xmlns:p14="http://schemas.microsoft.com/office/powerpoint/2010/main" val="457865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D4905-081D-FB3C-2BB3-AD3C0D7721DC}"/>
              </a:ext>
            </a:extLst>
          </p:cNvPr>
          <p:cNvPicPr>
            <a:picLocks noChangeAspect="1"/>
          </p:cNvPicPr>
          <p:nvPr/>
        </p:nvPicPr>
        <p:blipFill>
          <a:blip r:embed="rId2"/>
          <a:stretch>
            <a:fillRect/>
          </a:stretch>
        </p:blipFill>
        <p:spPr>
          <a:xfrm>
            <a:off x="0" y="876772"/>
            <a:ext cx="12192000" cy="5104455"/>
          </a:xfrm>
          <a:prstGeom prst="rect">
            <a:avLst/>
          </a:prstGeom>
        </p:spPr>
      </p:pic>
    </p:spTree>
    <p:extLst>
      <p:ext uri="{BB962C8B-B14F-4D97-AF65-F5344CB8AC3E}">
        <p14:creationId xmlns:p14="http://schemas.microsoft.com/office/powerpoint/2010/main" val="2878402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2265-E01E-1581-E5AE-4501BFE55928}"/>
              </a:ext>
            </a:extLst>
          </p:cNvPr>
          <p:cNvSpPr>
            <a:spLocks noGrp="1"/>
          </p:cNvSpPr>
          <p:nvPr>
            <p:ph type="title"/>
          </p:nvPr>
        </p:nvSpPr>
        <p:spPr>
          <a:xfrm>
            <a:off x="801288" y="671475"/>
            <a:ext cx="10571998" cy="970450"/>
          </a:xfrm>
        </p:spPr>
        <p:txBody>
          <a:bodyPr>
            <a:normAutofit fontScale="90000"/>
          </a:bodyPr>
          <a:lstStyle/>
          <a:p>
            <a:pPr algn="ctr"/>
            <a:r>
              <a:rPr lang="en-US" sz="4400" b="1" dirty="0"/>
              <a:t>USEFUL INFORMATION ABOUT ADVERBS -PLACEMENT</a:t>
            </a:r>
          </a:p>
        </p:txBody>
      </p:sp>
      <p:sp>
        <p:nvSpPr>
          <p:cNvPr id="3" name="Content Placeholder 2">
            <a:extLst>
              <a:ext uri="{FF2B5EF4-FFF2-40B4-BE49-F238E27FC236}">
                <a16:creationId xmlns:a16="http://schemas.microsoft.com/office/drawing/2014/main" id="{961AB584-613C-23A1-01ED-2C41CFD987F6}"/>
              </a:ext>
            </a:extLst>
          </p:cNvPr>
          <p:cNvSpPr>
            <a:spLocks noGrp="1"/>
          </p:cNvSpPr>
          <p:nvPr>
            <p:ph idx="1"/>
          </p:nvPr>
        </p:nvSpPr>
        <p:spPr>
          <a:xfrm>
            <a:off x="801288" y="2351683"/>
            <a:ext cx="10554574" cy="3636511"/>
          </a:xfrm>
        </p:spPr>
        <p:txBody>
          <a:bodyPr/>
          <a:lstStyle/>
          <a:p>
            <a:pPr marL="0" marR="0" algn="just">
              <a:lnSpc>
                <a:spcPct val="107000"/>
              </a:lnSpc>
              <a:spcBef>
                <a:spcPts val="0"/>
              </a:spcBef>
              <a:spcAft>
                <a:spcPts val="1200"/>
              </a:spcAft>
            </a:pPr>
            <a:r>
              <a:rPr lang="en-US" sz="2400" b="1" dirty="0">
                <a:effectLst/>
                <a:ea typeface="Times New Roman" panose="02020603050405020304" pitchFamily="18" charset="0"/>
                <a:cs typeface="Times New Roman" panose="02020603050405020304" pitchFamily="18" charset="0"/>
              </a:rPr>
              <a:t>The placement of Spanish adverbs can be difficult. </a:t>
            </a:r>
          </a:p>
          <a:p>
            <a:pPr marL="0" marR="0" algn="just">
              <a:lnSpc>
                <a:spcPct val="107000"/>
              </a:lnSpc>
              <a:spcBef>
                <a:spcPts val="0"/>
              </a:spcBef>
              <a:spcAft>
                <a:spcPts val="1200"/>
              </a:spcAft>
            </a:pPr>
            <a:endParaRPr lang="en-US" sz="2400" b="1" dirty="0">
              <a:effectLst/>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1200"/>
              </a:spcAft>
            </a:pPr>
            <a:r>
              <a:rPr lang="en-US" sz="2400" b="1" dirty="0">
                <a:effectLst/>
                <a:ea typeface="Times New Roman" panose="02020603050405020304" pitchFamily="18" charset="0"/>
                <a:cs typeface="Times New Roman" panose="02020603050405020304" pitchFamily="18" charset="0"/>
              </a:rPr>
              <a:t>Whereas in English their placement is sometimes arbitrary (they might be found before or after the verb, or even at the beginning or end of the sentence), the placement rules for Spanish adverbs are much stricter.</a:t>
            </a:r>
            <a:endParaRPr lang="en-US" sz="2400" b="1" dirty="0">
              <a:effectLst/>
              <a:ea typeface="Calibri" panose="020F0502020204030204" pitchFamily="34"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218876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D6C42DE-57D0-D993-23D1-5C5C896230E7}"/>
              </a:ext>
            </a:extLst>
          </p:cNvPr>
          <p:cNvSpPr/>
          <p:nvPr/>
        </p:nvSpPr>
        <p:spPr>
          <a:xfrm>
            <a:off x="4429125" y="1409700"/>
            <a:ext cx="3124200" cy="10572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3600" b="1" dirty="0">
                <a:solidFill>
                  <a:schemeClr val="tx1"/>
                </a:solidFill>
              </a:rPr>
              <a:t>EXTRA TIPS! </a:t>
            </a:r>
            <a:endParaRPr lang="en-US" sz="3600" b="1" dirty="0">
              <a:solidFill>
                <a:schemeClr val="tx1"/>
              </a:solidFill>
            </a:endParaRPr>
          </a:p>
        </p:txBody>
      </p:sp>
      <p:sp>
        <p:nvSpPr>
          <p:cNvPr id="3" name="Rectangle 2">
            <a:extLst>
              <a:ext uri="{FF2B5EF4-FFF2-40B4-BE49-F238E27FC236}">
                <a16:creationId xmlns:a16="http://schemas.microsoft.com/office/drawing/2014/main" id="{D58513A3-1D6D-073E-5405-29CB28CC0B57}"/>
              </a:ext>
            </a:extLst>
          </p:cNvPr>
          <p:cNvSpPr/>
          <p:nvPr/>
        </p:nvSpPr>
        <p:spPr>
          <a:xfrm>
            <a:off x="2085975" y="3105150"/>
            <a:ext cx="8020050" cy="1819275"/>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400" dirty="0" err="1">
                <a:solidFill>
                  <a:schemeClr val="bg1"/>
                </a:solidFill>
              </a:rPr>
              <a:t>If</a:t>
            </a:r>
            <a:r>
              <a:rPr lang="es-GT" sz="2400" dirty="0">
                <a:solidFill>
                  <a:schemeClr val="bg1"/>
                </a:solidFill>
              </a:rPr>
              <a:t> </a:t>
            </a:r>
            <a:r>
              <a:rPr lang="es-GT" sz="2400" dirty="0" err="1">
                <a:solidFill>
                  <a:schemeClr val="bg1"/>
                </a:solidFill>
              </a:rPr>
              <a:t>there</a:t>
            </a:r>
            <a:r>
              <a:rPr lang="es-GT" sz="2400" dirty="0">
                <a:solidFill>
                  <a:schemeClr val="bg1"/>
                </a:solidFill>
              </a:rPr>
              <a:t> </a:t>
            </a:r>
            <a:r>
              <a:rPr lang="es-GT" sz="2400" dirty="0" err="1">
                <a:solidFill>
                  <a:schemeClr val="bg1"/>
                </a:solidFill>
              </a:rPr>
              <a:t>is</a:t>
            </a:r>
            <a:r>
              <a:rPr lang="es-GT" sz="2400" dirty="0">
                <a:solidFill>
                  <a:schemeClr val="bg1"/>
                </a:solidFill>
              </a:rPr>
              <a:t> time, </a:t>
            </a:r>
            <a:r>
              <a:rPr lang="es-GT" sz="2400" dirty="0" err="1">
                <a:solidFill>
                  <a:schemeClr val="bg1"/>
                </a:solidFill>
              </a:rPr>
              <a:t>go</a:t>
            </a:r>
            <a:r>
              <a:rPr lang="es-GT" sz="2400" dirty="0">
                <a:solidFill>
                  <a:schemeClr val="bg1"/>
                </a:solidFill>
              </a:rPr>
              <a:t> </a:t>
            </a:r>
            <a:r>
              <a:rPr lang="es-GT" sz="2400" dirty="0" err="1">
                <a:solidFill>
                  <a:schemeClr val="bg1"/>
                </a:solidFill>
              </a:rPr>
              <a:t>over</a:t>
            </a:r>
            <a:r>
              <a:rPr lang="es-GT" sz="2400" dirty="0">
                <a:solidFill>
                  <a:schemeClr val="bg1"/>
                </a:solidFill>
              </a:rPr>
              <a:t> </a:t>
            </a:r>
            <a:r>
              <a:rPr lang="es-GT" sz="2400" dirty="0" err="1">
                <a:solidFill>
                  <a:schemeClr val="bg1"/>
                </a:solidFill>
              </a:rPr>
              <a:t>the</a:t>
            </a:r>
            <a:r>
              <a:rPr lang="es-GT" sz="2400" dirty="0">
                <a:solidFill>
                  <a:schemeClr val="bg1"/>
                </a:solidFill>
              </a:rPr>
              <a:t> </a:t>
            </a:r>
            <a:r>
              <a:rPr lang="es-GT" sz="2400" dirty="0" err="1">
                <a:solidFill>
                  <a:schemeClr val="bg1"/>
                </a:solidFill>
              </a:rPr>
              <a:t>next</a:t>
            </a:r>
            <a:r>
              <a:rPr lang="es-GT" sz="2400" dirty="0">
                <a:solidFill>
                  <a:schemeClr val="bg1"/>
                </a:solidFill>
              </a:rPr>
              <a:t> </a:t>
            </a:r>
            <a:r>
              <a:rPr lang="es-GT" sz="2400" dirty="0" err="1">
                <a:solidFill>
                  <a:schemeClr val="bg1"/>
                </a:solidFill>
              </a:rPr>
              <a:t>written</a:t>
            </a:r>
            <a:r>
              <a:rPr lang="es-GT" sz="2400" dirty="0">
                <a:solidFill>
                  <a:schemeClr val="bg1"/>
                </a:solidFill>
              </a:rPr>
              <a:t> </a:t>
            </a:r>
            <a:r>
              <a:rPr lang="es-GT" sz="2400" dirty="0" err="1">
                <a:solidFill>
                  <a:schemeClr val="bg1"/>
                </a:solidFill>
              </a:rPr>
              <a:t>practice</a:t>
            </a:r>
            <a:r>
              <a:rPr lang="es-GT" sz="2400" dirty="0">
                <a:solidFill>
                  <a:schemeClr val="bg1"/>
                </a:solidFill>
              </a:rPr>
              <a:t> </a:t>
            </a:r>
            <a:r>
              <a:rPr lang="es-GT" sz="2400" dirty="0" err="1">
                <a:solidFill>
                  <a:schemeClr val="bg1"/>
                </a:solidFill>
              </a:rPr>
              <a:t>during</a:t>
            </a:r>
            <a:r>
              <a:rPr lang="es-GT" sz="2400" dirty="0">
                <a:solidFill>
                  <a:schemeClr val="bg1"/>
                </a:solidFill>
              </a:rPr>
              <a:t> </a:t>
            </a:r>
            <a:r>
              <a:rPr lang="es-GT" sz="2400" dirty="0" err="1">
                <a:solidFill>
                  <a:schemeClr val="bg1"/>
                </a:solidFill>
              </a:rPr>
              <a:t>class</a:t>
            </a:r>
            <a:r>
              <a:rPr lang="es-GT" sz="2400" dirty="0">
                <a:solidFill>
                  <a:schemeClr val="bg1"/>
                </a:solidFill>
              </a:rPr>
              <a:t>. </a:t>
            </a:r>
            <a:r>
              <a:rPr lang="es-GT" sz="2400" dirty="0" err="1">
                <a:solidFill>
                  <a:schemeClr val="bg1"/>
                </a:solidFill>
              </a:rPr>
              <a:t>If</a:t>
            </a:r>
            <a:r>
              <a:rPr lang="es-GT" sz="2400" dirty="0">
                <a:solidFill>
                  <a:schemeClr val="bg1"/>
                </a:solidFill>
              </a:rPr>
              <a:t> </a:t>
            </a:r>
            <a:r>
              <a:rPr lang="es-GT" sz="2400" dirty="0" err="1">
                <a:solidFill>
                  <a:schemeClr val="bg1"/>
                </a:solidFill>
              </a:rPr>
              <a:t>not</a:t>
            </a:r>
            <a:r>
              <a:rPr lang="es-GT" sz="2400" dirty="0">
                <a:solidFill>
                  <a:schemeClr val="bg1"/>
                </a:solidFill>
              </a:rPr>
              <a:t>, </a:t>
            </a:r>
            <a:r>
              <a:rPr lang="es-GT" sz="2400" dirty="0" err="1">
                <a:solidFill>
                  <a:schemeClr val="bg1"/>
                </a:solidFill>
              </a:rPr>
              <a:t>encourage</a:t>
            </a:r>
            <a:r>
              <a:rPr lang="es-GT" sz="2400" dirty="0">
                <a:solidFill>
                  <a:schemeClr val="bg1"/>
                </a:solidFill>
              </a:rPr>
              <a:t> </a:t>
            </a:r>
            <a:r>
              <a:rPr lang="es-GT" sz="2400" dirty="0" err="1">
                <a:solidFill>
                  <a:schemeClr val="bg1"/>
                </a:solidFill>
              </a:rPr>
              <a:t>the</a:t>
            </a:r>
            <a:r>
              <a:rPr lang="es-GT" sz="2400" dirty="0">
                <a:solidFill>
                  <a:schemeClr val="bg1"/>
                </a:solidFill>
              </a:rPr>
              <a:t> </a:t>
            </a:r>
            <a:r>
              <a:rPr lang="es-GT" sz="2400" dirty="0" err="1">
                <a:solidFill>
                  <a:schemeClr val="bg1"/>
                </a:solidFill>
              </a:rPr>
              <a:t>participants</a:t>
            </a:r>
            <a:r>
              <a:rPr lang="es-GT" sz="2400" dirty="0">
                <a:solidFill>
                  <a:schemeClr val="bg1"/>
                </a:solidFill>
              </a:rPr>
              <a:t> </a:t>
            </a:r>
            <a:r>
              <a:rPr lang="es-GT" sz="2400" dirty="0" err="1">
                <a:solidFill>
                  <a:schemeClr val="bg1"/>
                </a:solidFill>
              </a:rPr>
              <a:t>to</a:t>
            </a:r>
            <a:r>
              <a:rPr lang="es-GT" sz="2400" dirty="0">
                <a:solidFill>
                  <a:schemeClr val="bg1"/>
                </a:solidFill>
              </a:rPr>
              <a:t> </a:t>
            </a:r>
            <a:r>
              <a:rPr lang="es-GT" sz="2400" dirty="0" err="1">
                <a:solidFill>
                  <a:schemeClr val="bg1"/>
                </a:solidFill>
              </a:rPr>
              <a:t>work</a:t>
            </a:r>
            <a:r>
              <a:rPr lang="es-GT" sz="2400" dirty="0">
                <a:solidFill>
                  <a:schemeClr val="bg1"/>
                </a:solidFill>
              </a:rPr>
              <a:t> </a:t>
            </a:r>
            <a:r>
              <a:rPr lang="es-GT" sz="2400" dirty="0" err="1">
                <a:solidFill>
                  <a:schemeClr val="bg1"/>
                </a:solidFill>
              </a:rPr>
              <a:t>on</a:t>
            </a:r>
            <a:r>
              <a:rPr lang="es-GT" sz="2400" dirty="0">
                <a:solidFill>
                  <a:schemeClr val="bg1"/>
                </a:solidFill>
              </a:rPr>
              <a:t> </a:t>
            </a:r>
            <a:r>
              <a:rPr lang="es-GT" sz="2400" dirty="0" err="1">
                <a:solidFill>
                  <a:schemeClr val="bg1"/>
                </a:solidFill>
              </a:rPr>
              <a:t>it</a:t>
            </a:r>
            <a:r>
              <a:rPr lang="es-GT" sz="2400" dirty="0">
                <a:solidFill>
                  <a:schemeClr val="bg1"/>
                </a:solidFill>
              </a:rPr>
              <a:t> at home.</a:t>
            </a:r>
            <a:endParaRPr lang="en-US" sz="2400" dirty="0">
              <a:solidFill>
                <a:schemeClr val="bg1"/>
              </a:solidFill>
            </a:endParaRPr>
          </a:p>
        </p:txBody>
      </p:sp>
    </p:spTree>
    <p:extLst>
      <p:ext uri="{BB962C8B-B14F-4D97-AF65-F5344CB8AC3E}">
        <p14:creationId xmlns:p14="http://schemas.microsoft.com/office/powerpoint/2010/main" val="24879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6E4F69-0BC8-B726-D67E-A73F074F47F9}"/>
              </a:ext>
            </a:extLst>
          </p:cNvPr>
          <p:cNvPicPr>
            <a:picLocks noChangeAspect="1"/>
          </p:cNvPicPr>
          <p:nvPr/>
        </p:nvPicPr>
        <p:blipFill>
          <a:blip r:embed="rId2"/>
          <a:stretch>
            <a:fillRect/>
          </a:stretch>
        </p:blipFill>
        <p:spPr>
          <a:xfrm>
            <a:off x="0" y="880490"/>
            <a:ext cx="12192000" cy="5097020"/>
          </a:xfrm>
          <a:prstGeom prst="rect">
            <a:avLst/>
          </a:prstGeom>
        </p:spPr>
      </p:pic>
      <p:sp>
        <p:nvSpPr>
          <p:cNvPr id="4" name="Rectangle 3">
            <a:extLst>
              <a:ext uri="{FF2B5EF4-FFF2-40B4-BE49-F238E27FC236}">
                <a16:creationId xmlns:a16="http://schemas.microsoft.com/office/drawing/2014/main" id="{DE7B4C37-1F61-A539-8FC3-605E00088613}"/>
              </a:ext>
            </a:extLst>
          </p:cNvPr>
          <p:cNvSpPr/>
          <p:nvPr/>
        </p:nvSpPr>
        <p:spPr>
          <a:xfrm>
            <a:off x="5057775" y="3571875"/>
            <a:ext cx="6572250" cy="3905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Anoche</a:t>
            </a:r>
            <a:r>
              <a:rPr lang="en-US" b="1" dirty="0">
                <a:solidFill>
                  <a:schemeClr val="bg1"/>
                </a:solidFill>
              </a:rPr>
              <a:t> </a:t>
            </a:r>
            <a:r>
              <a:rPr lang="en-US" b="1" dirty="0" err="1">
                <a:solidFill>
                  <a:schemeClr val="bg1"/>
                </a:solidFill>
              </a:rPr>
              <a:t>dormimos</a:t>
            </a:r>
            <a:r>
              <a:rPr lang="en-US" b="1" dirty="0">
                <a:solidFill>
                  <a:schemeClr val="bg1"/>
                </a:solidFill>
              </a:rPr>
              <a:t> mal. OR </a:t>
            </a:r>
            <a:r>
              <a:rPr lang="en-US" b="1" dirty="0" err="1">
                <a:solidFill>
                  <a:schemeClr val="bg1"/>
                </a:solidFill>
              </a:rPr>
              <a:t>Dormimos</a:t>
            </a:r>
            <a:r>
              <a:rPr lang="en-US" b="1" dirty="0">
                <a:solidFill>
                  <a:schemeClr val="bg1"/>
                </a:solidFill>
              </a:rPr>
              <a:t> mal </a:t>
            </a:r>
            <a:r>
              <a:rPr lang="en-US" b="1" dirty="0" err="1">
                <a:solidFill>
                  <a:schemeClr val="bg1"/>
                </a:solidFill>
              </a:rPr>
              <a:t>anoche</a:t>
            </a:r>
            <a:r>
              <a:rPr lang="en-US" b="1" dirty="0">
                <a:solidFill>
                  <a:schemeClr val="bg1"/>
                </a:solidFill>
              </a:rPr>
              <a:t>.</a:t>
            </a:r>
          </a:p>
        </p:txBody>
      </p:sp>
      <p:sp>
        <p:nvSpPr>
          <p:cNvPr id="5" name="Rectangle 4">
            <a:extLst>
              <a:ext uri="{FF2B5EF4-FFF2-40B4-BE49-F238E27FC236}">
                <a16:creationId xmlns:a16="http://schemas.microsoft.com/office/drawing/2014/main" id="{CF581E46-0235-0FEF-77AF-07C4165F3531}"/>
              </a:ext>
            </a:extLst>
          </p:cNvPr>
          <p:cNvSpPr/>
          <p:nvPr/>
        </p:nvSpPr>
        <p:spPr>
          <a:xfrm>
            <a:off x="5057775" y="4010025"/>
            <a:ext cx="6572250" cy="3905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t>
            </a:r>
            <a:r>
              <a:rPr lang="en-US" b="1" dirty="0" err="1">
                <a:solidFill>
                  <a:schemeClr val="bg1"/>
                </a:solidFill>
              </a:rPr>
              <a:t>Comimos</a:t>
            </a:r>
            <a:r>
              <a:rPr lang="en-US" b="1" dirty="0">
                <a:solidFill>
                  <a:schemeClr val="bg1"/>
                </a:solidFill>
              </a:rPr>
              <a:t> </a:t>
            </a:r>
            <a:r>
              <a:rPr lang="en-US" b="1" dirty="0" err="1">
                <a:solidFill>
                  <a:schemeClr val="bg1"/>
                </a:solidFill>
              </a:rPr>
              <a:t>delicioso</a:t>
            </a:r>
            <a:r>
              <a:rPr lang="en-US" b="1" dirty="0">
                <a:solidFill>
                  <a:schemeClr val="bg1"/>
                </a:solidFill>
              </a:rPr>
              <a:t>!</a:t>
            </a:r>
          </a:p>
        </p:txBody>
      </p:sp>
      <p:sp>
        <p:nvSpPr>
          <p:cNvPr id="6" name="Rectangle 5">
            <a:extLst>
              <a:ext uri="{FF2B5EF4-FFF2-40B4-BE49-F238E27FC236}">
                <a16:creationId xmlns:a16="http://schemas.microsoft.com/office/drawing/2014/main" id="{BCB47212-50A6-4E61-21F0-1A781144CAF5}"/>
              </a:ext>
            </a:extLst>
          </p:cNvPr>
          <p:cNvSpPr/>
          <p:nvPr/>
        </p:nvSpPr>
        <p:spPr>
          <a:xfrm>
            <a:off x="5057775" y="4436554"/>
            <a:ext cx="6572250" cy="3905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¡Tú </a:t>
            </a:r>
            <a:r>
              <a:rPr lang="en-US" b="1" dirty="0" err="1">
                <a:solidFill>
                  <a:schemeClr val="bg1"/>
                </a:solidFill>
              </a:rPr>
              <a:t>trabajas</a:t>
            </a:r>
            <a:r>
              <a:rPr lang="en-US" b="1" dirty="0">
                <a:solidFill>
                  <a:schemeClr val="bg1"/>
                </a:solidFill>
              </a:rPr>
              <a:t> </a:t>
            </a:r>
            <a:r>
              <a:rPr lang="en-US" b="1" dirty="0" err="1">
                <a:solidFill>
                  <a:schemeClr val="bg1"/>
                </a:solidFill>
              </a:rPr>
              <a:t>mucho</a:t>
            </a:r>
            <a:r>
              <a:rPr lang="en-US" b="1" dirty="0">
                <a:solidFill>
                  <a:schemeClr val="bg1"/>
                </a:solidFill>
              </a:rPr>
              <a:t>!</a:t>
            </a:r>
          </a:p>
        </p:txBody>
      </p:sp>
      <p:sp>
        <p:nvSpPr>
          <p:cNvPr id="7" name="Rectangle 6">
            <a:extLst>
              <a:ext uri="{FF2B5EF4-FFF2-40B4-BE49-F238E27FC236}">
                <a16:creationId xmlns:a16="http://schemas.microsoft.com/office/drawing/2014/main" id="{76FFFF3E-D7D3-9123-6368-82B9978DEC53}"/>
              </a:ext>
            </a:extLst>
          </p:cNvPr>
          <p:cNvSpPr/>
          <p:nvPr/>
        </p:nvSpPr>
        <p:spPr>
          <a:xfrm>
            <a:off x="5057775" y="4863083"/>
            <a:ext cx="6572250" cy="3905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¡Ella </a:t>
            </a:r>
            <a:r>
              <a:rPr lang="en-US" b="1" dirty="0" err="1">
                <a:solidFill>
                  <a:schemeClr val="bg1"/>
                </a:solidFill>
              </a:rPr>
              <a:t>camina</a:t>
            </a:r>
            <a:r>
              <a:rPr lang="en-US" b="1" dirty="0">
                <a:solidFill>
                  <a:schemeClr val="bg1"/>
                </a:solidFill>
              </a:rPr>
              <a:t> lentamente!</a:t>
            </a:r>
          </a:p>
        </p:txBody>
      </p:sp>
      <p:sp>
        <p:nvSpPr>
          <p:cNvPr id="8" name="Rectangle 7">
            <a:extLst>
              <a:ext uri="{FF2B5EF4-FFF2-40B4-BE49-F238E27FC236}">
                <a16:creationId xmlns:a16="http://schemas.microsoft.com/office/drawing/2014/main" id="{998C3366-1594-1AAA-7292-B7627F347729}"/>
              </a:ext>
            </a:extLst>
          </p:cNvPr>
          <p:cNvSpPr/>
          <p:nvPr/>
        </p:nvSpPr>
        <p:spPr>
          <a:xfrm>
            <a:off x="5057775" y="5308662"/>
            <a:ext cx="6572250" cy="3905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Ellos</a:t>
            </a:r>
            <a:r>
              <a:rPr lang="en-US" b="1" dirty="0">
                <a:solidFill>
                  <a:schemeClr val="bg1"/>
                </a:solidFill>
              </a:rPr>
              <a:t> se </a:t>
            </a:r>
            <a:r>
              <a:rPr lang="en-US" b="1" dirty="0" err="1">
                <a:solidFill>
                  <a:schemeClr val="bg1"/>
                </a:solidFill>
              </a:rPr>
              <a:t>despiertan</a:t>
            </a:r>
            <a:r>
              <a:rPr lang="en-US" b="1" dirty="0">
                <a:solidFill>
                  <a:schemeClr val="bg1"/>
                </a:solidFill>
              </a:rPr>
              <a:t> </a:t>
            </a:r>
            <a:r>
              <a:rPr lang="en-US" b="1" dirty="0" err="1">
                <a:solidFill>
                  <a:schemeClr val="bg1"/>
                </a:solidFill>
              </a:rPr>
              <a:t>tarde</a:t>
            </a:r>
            <a:r>
              <a:rPr lang="en-US" b="1" dirty="0">
                <a:solidFill>
                  <a:schemeClr val="bg1"/>
                </a:solidFill>
              </a:rPr>
              <a:t>.</a:t>
            </a:r>
          </a:p>
        </p:txBody>
      </p:sp>
    </p:spTree>
    <p:extLst>
      <p:ext uri="{BB962C8B-B14F-4D97-AF65-F5344CB8AC3E}">
        <p14:creationId xmlns:p14="http://schemas.microsoft.com/office/powerpoint/2010/main" val="8799186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Effect transition="in" filter="fade">
                                      <p:cBhvr>
                                        <p:cTn id="19" dur="1000"/>
                                        <p:tgtEl>
                                          <p:spTgt spid="5">
                                            <p:bg/>
                                          </p:spTgt>
                                        </p:tgtEl>
                                      </p:cBhvr>
                                    </p:animEffect>
                                    <p:anim calcmode="lin" valueType="num">
                                      <p:cBhvr>
                                        <p:cTn id="20" dur="1000" fill="hold"/>
                                        <p:tgtEl>
                                          <p:spTgt spid="5">
                                            <p:bg/>
                                          </p:spTgt>
                                        </p:tgtEl>
                                        <p:attrNameLst>
                                          <p:attrName>ppt_x</p:attrName>
                                        </p:attrNameLst>
                                      </p:cBhvr>
                                      <p:tavLst>
                                        <p:tav tm="0">
                                          <p:val>
                                            <p:strVal val="#ppt_x"/>
                                          </p:val>
                                        </p:tav>
                                        <p:tav tm="100000">
                                          <p:val>
                                            <p:strVal val="#ppt_x"/>
                                          </p:val>
                                        </p:tav>
                                      </p:tavLst>
                                    </p:anim>
                                    <p:anim calcmode="lin" valueType="num">
                                      <p:cBhvr>
                                        <p:cTn id="21" dur="1000" fill="hold"/>
                                        <p:tgtEl>
                                          <p:spTgt spid="5">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fade">
                                      <p:cBhvr>
                                        <p:cTn id="31" dur="1000"/>
                                        <p:tgtEl>
                                          <p:spTgt spid="6">
                                            <p:bg/>
                                          </p:spTgt>
                                        </p:tgtEl>
                                      </p:cBhvr>
                                    </p:animEffect>
                                    <p:anim calcmode="lin" valueType="num">
                                      <p:cBhvr>
                                        <p:cTn id="32" dur="1000" fill="hold"/>
                                        <p:tgtEl>
                                          <p:spTgt spid="6">
                                            <p:bg/>
                                          </p:spTgt>
                                        </p:tgtEl>
                                        <p:attrNameLst>
                                          <p:attrName>ppt_x</p:attrName>
                                        </p:attrNameLst>
                                      </p:cBhvr>
                                      <p:tavLst>
                                        <p:tav tm="0">
                                          <p:val>
                                            <p:strVal val="#ppt_x"/>
                                          </p:val>
                                        </p:tav>
                                        <p:tav tm="100000">
                                          <p:val>
                                            <p:strVal val="#ppt_x"/>
                                          </p:val>
                                        </p:tav>
                                      </p:tavLst>
                                    </p:anim>
                                    <p:anim calcmode="lin" valueType="num">
                                      <p:cBhvr>
                                        <p:cTn id="33" dur="1000" fill="hold"/>
                                        <p:tgtEl>
                                          <p:spTgt spid="6">
                                            <p:bg/>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Effect transition="in" filter="fade">
                                      <p:cBhvr>
                                        <p:cTn id="43" dur="1000"/>
                                        <p:tgtEl>
                                          <p:spTgt spid="7">
                                            <p:bg/>
                                          </p:spTgt>
                                        </p:tgtEl>
                                      </p:cBhvr>
                                    </p:animEffect>
                                    <p:anim calcmode="lin" valueType="num">
                                      <p:cBhvr>
                                        <p:cTn id="44" dur="1000" fill="hold"/>
                                        <p:tgtEl>
                                          <p:spTgt spid="7">
                                            <p:bg/>
                                          </p:spTgt>
                                        </p:tgtEl>
                                        <p:attrNameLst>
                                          <p:attrName>ppt_x</p:attrName>
                                        </p:attrNameLst>
                                      </p:cBhvr>
                                      <p:tavLst>
                                        <p:tav tm="0">
                                          <p:val>
                                            <p:strVal val="#ppt_x"/>
                                          </p:val>
                                        </p:tav>
                                        <p:tav tm="100000">
                                          <p:val>
                                            <p:strVal val="#ppt_x"/>
                                          </p:val>
                                        </p:tav>
                                      </p:tavLst>
                                    </p:anim>
                                    <p:anim calcmode="lin" valueType="num">
                                      <p:cBhvr>
                                        <p:cTn id="45" dur="1000" fill="hold"/>
                                        <p:tgtEl>
                                          <p:spTgt spid="7">
                                            <p:bg/>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1000"/>
                                        <p:tgtEl>
                                          <p:spTgt spid="7">
                                            <p:txEl>
                                              <p:pRg st="0" end="0"/>
                                            </p:txEl>
                                          </p:spTgt>
                                        </p:tgtEl>
                                      </p:cBhvr>
                                    </p:animEffect>
                                    <p:anim calcmode="lin" valueType="num">
                                      <p:cBhvr>
                                        <p:cTn id="4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bg/>
                                          </p:spTgt>
                                        </p:tgtEl>
                                        <p:attrNameLst>
                                          <p:attrName>style.visibility</p:attrName>
                                        </p:attrNameLst>
                                      </p:cBhvr>
                                      <p:to>
                                        <p:strVal val="visible"/>
                                      </p:to>
                                    </p:set>
                                    <p:animEffect transition="in" filter="fade">
                                      <p:cBhvr>
                                        <p:cTn id="55" dur="1000"/>
                                        <p:tgtEl>
                                          <p:spTgt spid="8">
                                            <p:bg/>
                                          </p:spTgt>
                                        </p:tgtEl>
                                      </p:cBhvr>
                                    </p:animEffect>
                                    <p:anim calcmode="lin" valueType="num">
                                      <p:cBhvr>
                                        <p:cTn id="56" dur="1000" fill="hold"/>
                                        <p:tgtEl>
                                          <p:spTgt spid="8">
                                            <p:bg/>
                                          </p:spTgt>
                                        </p:tgtEl>
                                        <p:attrNameLst>
                                          <p:attrName>ppt_x</p:attrName>
                                        </p:attrNameLst>
                                      </p:cBhvr>
                                      <p:tavLst>
                                        <p:tav tm="0">
                                          <p:val>
                                            <p:strVal val="#ppt_x"/>
                                          </p:val>
                                        </p:tav>
                                        <p:tav tm="100000">
                                          <p:val>
                                            <p:strVal val="#ppt_x"/>
                                          </p:val>
                                        </p:tav>
                                      </p:tavLst>
                                    </p:anim>
                                    <p:anim calcmode="lin" valueType="num">
                                      <p:cBhvr>
                                        <p:cTn id="57" dur="1000" fill="hold"/>
                                        <p:tgtEl>
                                          <p:spTgt spid="8">
                                            <p:bg/>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fade">
                                      <p:cBhvr>
                                        <p:cTn id="60" dur="1000"/>
                                        <p:tgtEl>
                                          <p:spTgt spid="8">
                                            <p:txEl>
                                              <p:pRg st="0" end="0"/>
                                            </p:txEl>
                                          </p:spTgt>
                                        </p:tgtEl>
                                      </p:cBhvr>
                                    </p:animEffect>
                                    <p:anim calcmode="lin" valueType="num">
                                      <p:cBhvr>
                                        <p:cTn id="6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7" grpId="0" build="allAtOnce" animBg="1"/>
      <p:bldP spid="8"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0BA662-78B3-4A04-51E9-146DE19EDE33}"/>
              </a:ext>
            </a:extLst>
          </p:cNvPr>
          <p:cNvPicPr>
            <a:picLocks noChangeAspect="1"/>
          </p:cNvPicPr>
          <p:nvPr/>
        </p:nvPicPr>
        <p:blipFill>
          <a:blip r:embed="rId2"/>
          <a:stretch>
            <a:fillRect/>
          </a:stretch>
        </p:blipFill>
        <p:spPr>
          <a:xfrm>
            <a:off x="0" y="791497"/>
            <a:ext cx="12192000" cy="2036505"/>
          </a:xfrm>
          <a:prstGeom prst="rect">
            <a:avLst/>
          </a:prstGeom>
        </p:spPr>
      </p:pic>
      <p:pic>
        <p:nvPicPr>
          <p:cNvPr id="5" name="Picture 4">
            <a:extLst>
              <a:ext uri="{FF2B5EF4-FFF2-40B4-BE49-F238E27FC236}">
                <a16:creationId xmlns:a16="http://schemas.microsoft.com/office/drawing/2014/main" id="{9153F7D5-5B43-910E-DE19-E9BFD9E6E213}"/>
              </a:ext>
            </a:extLst>
          </p:cNvPr>
          <p:cNvPicPr>
            <a:picLocks noChangeAspect="1"/>
          </p:cNvPicPr>
          <p:nvPr/>
        </p:nvPicPr>
        <p:blipFill>
          <a:blip r:embed="rId3"/>
          <a:stretch>
            <a:fillRect/>
          </a:stretch>
        </p:blipFill>
        <p:spPr>
          <a:xfrm>
            <a:off x="28575" y="3018252"/>
            <a:ext cx="12192000" cy="3012246"/>
          </a:xfrm>
          <a:prstGeom prst="rect">
            <a:avLst/>
          </a:prstGeom>
        </p:spPr>
      </p:pic>
      <p:sp>
        <p:nvSpPr>
          <p:cNvPr id="6" name="Rectangle 5">
            <a:extLst>
              <a:ext uri="{FF2B5EF4-FFF2-40B4-BE49-F238E27FC236}">
                <a16:creationId xmlns:a16="http://schemas.microsoft.com/office/drawing/2014/main" id="{FC687592-D64B-EB7A-D013-008466102D7B}"/>
              </a:ext>
            </a:extLst>
          </p:cNvPr>
          <p:cNvSpPr/>
          <p:nvPr/>
        </p:nvSpPr>
        <p:spPr>
          <a:xfrm>
            <a:off x="6400800" y="3667125"/>
            <a:ext cx="5619750" cy="39052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Nosotros</a:t>
            </a:r>
            <a:r>
              <a:rPr lang="en-US" b="1" dirty="0">
                <a:solidFill>
                  <a:schemeClr val="bg1"/>
                </a:solidFill>
              </a:rPr>
              <a:t> </a:t>
            </a:r>
            <a:r>
              <a:rPr lang="en-US" b="1" dirty="0" err="1">
                <a:solidFill>
                  <a:schemeClr val="bg1"/>
                </a:solidFill>
              </a:rPr>
              <a:t>vamos</a:t>
            </a:r>
            <a:r>
              <a:rPr lang="en-US" b="1" dirty="0">
                <a:solidFill>
                  <a:schemeClr val="bg1"/>
                </a:solidFill>
              </a:rPr>
              <a:t> a </a:t>
            </a:r>
            <a:r>
              <a:rPr lang="en-US" b="1" dirty="0" err="1">
                <a:solidFill>
                  <a:schemeClr val="bg1"/>
                </a:solidFill>
              </a:rPr>
              <a:t>manejar</a:t>
            </a:r>
            <a:r>
              <a:rPr lang="en-US" b="1" dirty="0">
                <a:solidFill>
                  <a:schemeClr val="bg1"/>
                </a:solidFill>
              </a:rPr>
              <a:t> lentamente.</a:t>
            </a:r>
          </a:p>
        </p:txBody>
      </p:sp>
      <p:sp>
        <p:nvSpPr>
          <p:cNvPr id="7" name="Rectangle 6">
            <a:extLst>
              <a:ext uri="{FF2B5EF4-FFF2-40B4-BE49-F238E27FC236}">
                <a16:creationId xmlns:a16="http://schemas.microsoft.com/office/drawing/2014/main" id="{E3D0148F-1B62-D57E-A48F-4DF43D5A62E5}"/>
              </a:ext>
            </a:extLst>
          </p:cNvPr>
          <p:cNvSpPr/>
          <p:nvPr/>
        </p:nvSpPr>
        <p:spPr>
          <a:xfrm>
            <a:off x="6400800" y="4105275"/>
            <a:ext cx="5619750" cy="39052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Él va a hacer ejercicio fuertemente.</a:t>
            </a:r>
            <a:endParaRPr lang="en-US" b="1" dirty="0">
              <a:solidFill>
                <a:schemeClr val="bg1"/>
              </a:solidFill>
            </a:endParaRPr>
          </a:p>
        </p:txBody>
      </p:sp>
      <p:sp>
        <p:nvSpPr>
          <p:cNvPr id="8" name="Rectangle 7">
            <a:extLst>
              <a:ext uri="{FF2B5EF4-FFF2-40B4-BE49-F238E27FC236}">
                <a16:creationId xmlns:a16="http://schemas.microsoft.com/office/drawing/2014/main" id="{3C3F26AE-8DF3-DC9A-1E7A-AC98B36EEE89}"/>
              </a:ext>
            </a:extLst>
          </p:cNvPr>
          <p:cNvSpPr/>
          <p:nvPr/>
        </p:nvSpPr>
        <p:spPr>
          <a:xfrm>
            <a:off x="6400800" y="4531804"/>
            <a:ext cx="5619750" cy="39052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Ella aprende rápidamente.</a:t>
            </a:r>
            <a:endParaRPr lang="en-US" b="1" dirty="0">
              <a:solidFill>
                <a:schemeClr val="bg1"/>
              </a:solidFill>
            </a:endParaRPr>
          </a:p>
        </p:txBody>
      </p:sp>
      <p:sp>
        <p:nvSpPr>
          <p:cNvPr id="9" name="Rectangle 8">
            <a:extLst>
              <a:ext uri="{FF2B5EF4-FFF2-40B4-BE49-F238E27FC236}">
                <a16:creationId xmlns:a16="http://schemas.microsoft.com/office/drawing/2014/main" id="{C50D753E-A80C-9BDF-5EE1-D68F2AE467CD}"/>
              </a:ext>
            </a:extLst>
          </p:cNvPr>
          <p:cNvSpPr/>
          <p:nvPr/>
        </p:nvSpPr>
        <p:spPr>
          <a:xfrm>
            <a:off x="6400800" y="4958333"/>
            <a:ext cx="5619750" cy="39052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Ella </a:t>
            </a:r>
            <a:r>
              <a:rPr lang="en-US" b="1" dirty="0" err="1">
                <a:solidFill>
                  <a:schemeClr val="bg1"/>
                </a:solidFill>
              </a:rPr>
              <a:t>camina</a:t>
            </a:r>
            <a:r>
              <a:rPr lang="en-US" b="1" dirty="0">
                <a:solidFill>
                  <a:schemeClr val="bg1"/>
                </a:solidFill>
              </a:rPr>
              <a:t>  y respire lentamente</a:t>
            </a:r>
          </a:p>
        </p:txBody>
      </p:sp>
      <p:sp>
        <p:nvSpPr>
          <p:cNvPr id="10" name="Rectangle 9">
            <a:extLst>
              <a:ext uri="{FF2B5EF4-FFF2-40B4-BE49-F238E27FC236}">
                <a16:creationId xmlns:a16="http://schemas.microsoft.com/office/drawing/2014/main" id="{08139A3C-713C-4858-AC20-71661767C5B5}"/>
              </a:ext>
            </a:extLst>
          </p:cNvPr>
          <p:cNvSpPr/>
          <p:nvPr/>
        </p:nvSpPr>
        <p:spPr>
          <a:xfrm>
            <a:off x="6400800" y="5403912"/>
            <a:ext cx="5619750" cy="39052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Me </a:t>
            </a:r>
            <a:r>
              <a:rPr lang="en-US" b="1" dirty="0" err="1">
                <a:solidFill>
                  <a:schemeClr val="bg1"/>
                </a:solidFill>
              </a:rPr>
              <a:t>gusta</a:t>
            </a:r>
            <a:r>
              <a:rPr lang="en-US" b="1" dirty="0">
                <a:solidFill>
                  <a:schemeClr val="bg1"/>
                </a:solidFill>
              </a:rPr>
              <a:t> </a:t>
            </a:r>
            <a:r>
              <a:rPr lang="en-US" b="1" dirty="0" err="1">
                <a:solidFill>
                  <a:schemeClr val="bg1"/>
                </a:solidFill>
              </a:rPr>
              <a:t>dormir</a:t>
            </a:r>
            <a:r>
              <a:rPr lang="en-US" b="1" dirty="0">
                <a:solidFill>
                  <a:schemeClr val="bg1"/>
                </a:solidFill>
              </a:rPr>
              <a:t> </a:t>
            </a:r>
            <a:r>
              <a:rPr lang="en-US" b="1" dirty="0" err="1">
                <a:solidFill>
                  <a:schemeClr val="bg1"/>
                </a:solidFill>
              </a:rPr>
              <a:t>profundamente</a:t>
            </a:r>
            <a:r>
              <a:rPr lang="en-US" b="1" dirty="0">
                <a:solidFill>
                  <a:schemeClr val="bg1"/>
                </a:solidFill>
              </a:rPr>
              <a:t>.</a:t>
            </a:r>
          </a:p>
        </p:txBody>
      </p:sp>
    </p:spTree>
    <p:extLst>
      <p:ext uri="{BB962C8B-B14F-4D97-AF65-F5344CB8AC3E}">
        <p14:creationId xmlns:p14="http://schemas.microsoft.com/office/powerpoint/2010/main" val="481694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Effect transition="in" filter="fade">
                                      <p:cBhvr>
                                        <p:cTn id="19" dur="1000"/>
                                        <p:tgtEl>
                                          <p:spTgt spid="7">
                                            <p:bg/>
                                          </p:spTgt>
                                        </p:tgtEl>
                                      </p:cBhvr>
                                    </p:animEffect>
                                    <p:anim calcmode="lin" valueType="num">
                                      <p:cBhvr>
                                        <p:cTn id="20" dur="1000" fill="hold"/>
                                        <p:tgtEl>
                                          <p:spTgt spid="7">
                                            <p:bg/>
                                          </p:spTgt>
                                        </p:tgtEl>
                                        <p:attrNameLst>
                                          <p:attrName>ppt_x</p:attrName>
                                        </p:attrNameLst>
                                      </p:cBhvr>
                                      <p:tavLst>
                                        <p:tav tm="0">
                                          <p:val>
                                            <p:strVal val="#ppt_x"/>
                                          </p:val>
                                        </p:tav>
                                        <p:tav tm="100000">
                                          <p:val>
                                            <p:strVal val="#ppt_x"/>
                                          </p:val>
                                        </p:tav>
                                      </p:tavLst>
                                    </p:anim>
                                    <p:anim calcmode="lin" valueType="num">
                                      <p:cBhvr>
                                        <p:cTn id="21" dur="1000" fill="hold"/>
                                        <p:tgtEl>
                                          <p:spTgt spid="7">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fade">
                                      <p:cBhvr>
                                        <p:cTn id="31" dur="1000"/>
                                        <p:tgtEl>
                                          <p:spTgt spid="8">
                                            <p:bg/>
                                          </p:spTgt>
                                        </p:tgtEl>
                                      </p:cBhvr>
                                    </p:animEffect>
                                    <p:anim calcmode="lin" valueType="num">
                                      <p:cBhvr>
                                        <p:cTn id="32" dur="1000" fill="hold"/>
                                        <p:tgtEl>
                                          <p:spTgt spid="8">
                                            <p:bg/>
                                          </p:spTgt>
                                        </p:tgtEl>
                                        <p:attrNameLst>
                                          <p:attrName>ppt_x</p:attrName>
                                        </p:attrNameLst>
                                      </p:cBhvr>
                                      <p:tavLst>
                                        <p:tav tm="0">
                                          <p:val>
                                            <p:strVal val="#ppt_x"/>
                                          </p:val>
                                        </p:tav>
                                        <p:tav tm="100000">
                                          <p:val>
                                            <p:strVal val="#ppt_x"/>
                                          </p:val>
                                        </p:tav>
                                      </p:tavLst>
                                    </p:anim>
                                    <p:anim calcmode="lin" valueType="num">
                                      <p:cBhvr>
                                        <p:cTn id="33" dur="1000" fill="hold"/>
                                        <p:tgtEl>
                                          <p:spTgt spid="8">
                                            <p:bg/>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1000"/>
                                        <p:tgtEl>
                                          <p:spTgt spid="8">
                                            <p:txEl>
                                              <p:pRg st="0" end="0"/>
                                            </p:txEl>
                                          </p:spTgt>
                                        </p:tgtEl>
                                      </p:cBhvr>
                                    </p:animEffect>
                                    <p:anim calcmode="lin" valueType="num">
                                      <p:cBhvr>
                                        <p:cTn id="3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bg/>
                                          </p:spTgt>
                                        </p:tgtEl>
                                        <p:attrNameLst>
                                          <p:attrName>style.visibility</p:attrName>
                                        </p:attrNameLst>
                                      </p:cBhvr>
                                      <p:to>
                                        <p:strVal val="visible"/>
                                      </p:to>
                                    </p:set>
                                    <p:animEffect transition="in" filter="fade">
                                      <p:cBhvr>
                                        <p:cTn id="43" dur="1000"/>
                                        <p:tgtEl>
                                          <p:spTgt spid="9">
                                            <p:bg/>
                                          </p:spTgt>
                                        </p:tgtEl>
                                      </p:cBhvr>
                                    </p:animEffect>
                                    <p:anim calcmode="lin" valueType="num">
                                      <p:cBhvr>
                                        <p:cTn id="44" dur="1000" fill="hold"/>
                                        <p:tgtEl>
                                          <p:spTgt spid="9">
                                            <p:bg/>
                                          </p:spTgt>
                                        </p:tgtEl>
                                        <p:attrNameLst>
                                          <p:attrName>ppt_x</p:attrName>
                                        </p:attrNameLst>
                                      </p:cBhvr>
                                      <p:tavLst>
                                        <p:tav tm="0">
                                          <p:val>
                                            <p:strVal val="#ppt_x"/>
                                          </p:val>
                                        </p:tav>
                                        <p:tav tm="100000">
                                          <p:val>
                                            <p:strVal val="#ppt_x"/>
                                          </p:val>
                                        </p:tav>
                                      </p:tavLst>
                                    </p:anim>
                                    <p:anim calcmode="lin" valueType="num">
                                      <p:cBhvr>
                                        <p:cTn id="45" dur="1000" fill="hold"/>
                                        <p:tgtEl>
                                          <p:spTgt spid="9">
                                            <p:bg/>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fade">
                                      <p:cBhvr>
                                        <p:cTn id="48" dur="1000"/>
                                        <p:tgtEl>
                                          <p:spTgt spid="9">
                                            <p:txEl>
                                              <p:pRg st="0" end="0"/>
                                            </p:txEl>
                                          </p:spTgt>
                                        </p:tgtEl>
                                      </p:cBhvr>
                                    </p:animEffect>
                                    <p:anim calcmode="lin" valueType="num">
                                      <p:cBhvr>
                                        <p:cTn id="4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bg/>
                                          </p:spTgt>
                                        </p:tgtEl>
                                        <p:attrNameLst>
                                          <p:attrName>style.visibility</p:attrName>
                                        </p:attrNameLst>
                                      </p:cBhvr>
                                      <p:to>
                                        <p:strVal val="visible"/>
                                      </p:to>
                                    </p:set>
                                    <p:animEffect transition="in" filter="fade">
                                      <p:cBhvr>
                                        <p:cTn id="55" dur="1000"/>
                                        <p:tgtEl>
                                          <p:spTgt spid="10">
                                            <p:bg/>
                                          </p:spTgt>
                                        </p:tgtEl>
                                      </p:cBhvr>
                                    </p:animEffect>
                                    <p:anim calcmode="lin" valueType="num">
                                      <p:cBhvr>
                                        <p:cTn id="56" dur="1000" fill="hold"/>
                                        <p:tgtEl>
                                          <p:spTgt spid="10">
                                            <p:bg/>
                                          </p:spTgt>
                                        </p:tgtEl>
                                        <p:attrNameLst>
                                          <p:attrName>ppt_x</p:attrName>
                                        </p:attrNameLst>
                                      </p:cBhvr>
                                      <p:tavLst>
                                        <p:tav tm="0">
                                          <p:val>
                                            <p:strVal val="#ppt_x"/>
                                          </p:val>
                                        </p:tav>
                                        <p:tav tm="100000">
                                          <p:val>
                                            <p:strVal val="#ppt_x"/>
                                          </p:val>
                                        </p:tav>
                                      </p:tavLst>
                                    </p:anim>
                                    <p:anim calcmode="lin" valueType="num">
                                      <p:cBhvr>
                                        <p:cTn id="57" dur="1000" fill="hold"/>
                                        <p:tgtEl>
                                          <p:spTgt spid="10">
                                            <p:bg/>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0">
                                            <p:txEl>
                                              <p:pRg st="0" end="0"/>
                                            </p:txEl>
                                          </p:spTgt>
                                        </p:tgtEl>
                                        <p:attrNameLst>
                                          <p:attrName>style.visibility</p:attrName>
                                        </p:attrNameLst>
                                      </p:cBhvr>
                                      <p:to>
                                        <p:strVal val="visible"/>
                                      </p:to>
                                    </p:set>
                                    <p:animEffect transition="in" filter="fade">
                                      <p:cBhvr>
                                        <p:cTn id="60" dur="1000"/>
                                        <p:tgtEl>
                                          <p:spTgt spid="10">
                                            <p:txEl>
                                              <p:pRg st="0" end="0"/>
                                            </p:txEl>
                                          </p:spTgt>
                                        </p:tgtEl>
                                      </p:cBhvr>
                                    </p:animEffect>
                                    <p:anim calcmode="lin" valueType="num">
                                      <p:cBhvr>
                                        <p:cTn id="6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8" grpId="0" build="allAtOnce" animBg="1"/>
      <p:bldP spid="9" grpId="0" build="allAtOnce" animBg="1"/>
      <p:bldP spid="10"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596F794-3D8E-C1F8-6A32-F649AB93DE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C650659-E358-ABF4-A1B8-D2011D62558C}"/>
              </a:ext>
            </a:extLst>
          </p:cNvPr>
          <p:cNvPicPr>
            <a:picLocks noChangeAspect="1"/>
          </p:cNvPicPr>
          <p:nvPr/>
        </p:nvPicPr>
        <p:blipFill>
          <a:blip r:embed="rId2"/>
          <a:stretch>
            <a:fillRect/>
          </a:stretch>
        </p:blipFill>
        <p:spPr>
          <a:xfrm>
            <a:off x="0" y="885967"/>
            <a:ext cx="12192000" cy="5086066"/>
          </a:xfrm>
          <a:prstGeom prst="rect">
            <a:avLst/>
          </a:prstGeom>
        </p:spPr>
      </p:pic>
      <p:sp>
        <p:nvSpPr>
          <p:cNvPr id="4" name="Rectangle 3">
            <a:extLst>
              <a:ext uri="{FF2B5EF4-FFF2-40B4-BE49-F238E27FC236}">
                <a16:creationId xmlns:a16="http://schemas.microsoft.com/office/drawing/2014/main" id="{B24307F1-5855-073C-1AC5-C50B2FC96248}"/>
              </a:ext>
            </a:extLst>
          </p:cNvPr>
          <p:cNvSpPr/>
          <p:nvPr/>
        </p:nvSpPr>
        <p:spPr>
          <a:xfrm>
            <a:off x="5076825" y="3657600"/>
            <a:ext cx="6572250" cy="390525"/>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Nosotros</a:t>
            </a:r>
            <a:r>
              <a:rPr lang="en-US" b="1" dirty="0">
                <a:solidFill>
                  <a:schemeClr val="bg1"/>
                </a:solidFill>
              </a:rPr>
              <a:t> </a:t>
            </a:r>
            <a:r>
              <a:rPr lang="en-US" b="1" dirty="0" err="1">
                <a:solidFill>
                  <a:schemeClr val="bg1"/>
                </a:solidFill>
              </a:rPr>
              <a:t>llegamos</a:t>
            </a:r>
            <a:r>
              <a:rPr lang="en-US" b="1" dirty="0">
                <a:solidFill>
                  <a:schemeClr val="bg1"/>
                </a:solidFill>
              </a:rPr>
              <a:t> </a:t>
            </a:r>
            <a:r>
              <a:rPr lang="en-US" b="1" dirty="0" err="1">
                <a:solidFill>
                  <a:schemeClr val="bg1"/>
                </a:solidFill>
              </a:rPr>
              <a:t>muy</a:t>
            </a:r>
            <a:r>
              <a:rPr lang="en-US" b="1" dirty="0">
                <a:solidFill>
                  <a:schemeClr val="bg1"/>
                </a:solidFill>
              </a:rPr>
              <a:t> </a:t>
            </a:r>
            <a:r>
              <a:rPr lang="en-US" b="1" dirty="0" err="1">
                <a:solidFill>
                  <a:schemeClr val="bg1"/>
                </a:solidFill>
              </a:rPr>
              <a:t>tarde</a:t>
            </a:r>
            <a:r>
              <a:rPr lang="en-US" b="1" dirty="0">
                <a:solidFill>
                  <a:schemeClr val="bg1"/>
                </a:solidFill>
              </a:rPr>
              <a:t>.</a:t>
            </a:r>
          </a:p>
        </p:txBody>
      </p:sp>
      <p:sp>
        <p:nvSpPr>
          <p:cNvPr id="5" name="Rectangle 4">
            <a:extLst>
              <a:ext uri="{FF2B5EF4-FFF2-40B4-BE49-F238E27FC236}">
                <a16:creationId xmlns:a16="http://schemas.microsoft.com/office/drawing/2014/main" id="{5E1B81D2-B844-F89F-CF89-570C2BCE1806}"/>
              </a:ext>
            </a:extLst>
          </p:cNvPr>
          <p:cNvSpPr/>
          <p:nvPr/>
        </p:nvSpPr>
        <p:spPr>
          <a:xfrm>
            <a:off x="5076825" y="4095750"/>
            <a:ext cx="6572250" cy="390525"/>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Ellos son muy jóvenes.</a:t>
            </a:r>
            <a:endParaRPr lang="en-US" b="1" dirty="0">
              <a:solidFill>
                <a:schemeClr val="bg1"/>
              </a:solidFill>
            </a:endParaRPr>
          </a:p>
        </p:txBody>
      </p:sp>
      <p:sp>
        <p:nvSpPr>
          <p:cNvPr id="6" name="Rectangle 5">
            <a:extLst>
              <a:ext uri="{FF2B5EF4-FFF2-40B4-BE49-F238E27FC236}">
                <a16:creationId xmlns:a16="http://schemas.microsoft.com/office/drawing/2014/main" id="{09003144-0564-22E4-ABB7-F7ABE09ACF3E}"/>
              </a:ext>
            </a:extLst>
          </p:cNvPr>
          <p:cNvSpPr/>
          <p:nvPr/>
        </p:nvSpPr>
        <p:spPr>
          <a:xfrm>
            <a:off x="5076825" y="4522279"/>
            <a:ext cx="6572250" cy="390525"/>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El gas es muy caro. OR El gas es demasiado caro.</a:t>
            </a:r>
            <a:endParaRPr lang="en-US" b="1" dirty="0">
              <a:solidFill>
                <a:schemeClr val="bg1"/>
              </a:solidFill>
            </a:endParaRPr>
          </a:p>
        </p:txBody>
      </p:sp>
      <p:sp>
        <p:nvSpPr>
          <p:cNvPr id="7" name="Rectangle 6">
            <a:extLst>
              <a:ext uri="{FF2B5EF4-FFF2-40B4-BE49-F238E27FC236}">
                <a16:creationId xmlns:a16="http://schemas.microsoft.com/office/drawing/2014/main" id="{DCFA4F96-0AFE-E5E8-BEC8-9DEDDAA1EEB4}"/>
              </a:ext>
            </a:extLst>
          </p:cNvPr>
          <p:cNvSpPr/>
          <p:nvPr/>
        </p:nvSpPr>
        <p:spPr>
          <a:xfrm>
            <a:off x="5076825" y="4948808"/>
            <a:ext cx="6572250" cy="390525"/>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Viajar es tan divertido. OR Viajar es muy divertido.</a:t>
            </a:r>
            <a:endParaRPr lang="en-US" b="1" dirty="0">
              <a:solidFill>
                <a:schemeClr val="bg1"/>
              </a:solidFill>
            </a:endParaRPr>
          </a:p>
        </p:txBody>
      </p:sp>
      <p:sp>
        <p:nvSpPr>
          <p:cNvPr id="8" name="Rectangle 7">
            <a:extLst>
              <a:ext uri="{FF2B5EF4-FFF2-40B4-BE49-F238E27FC236}">
                <a16:creationId xmlns:a16="http://schemas.microsoft.com/office/drawing/2014/main" id="{A948EE8C-C273-E209-60C9-96F8F1A446B6}"/>
              </a:ext>
            </a:extLst>
          </p:cNvPr>
          <p:cNvSpPr/>
          <p:nvPr/>
        </p:nvSpPr>
        <p:spPr>
          <a:xfrm>
            <a:off x="5076825" y="5394387"/>
            <a:ext cx="6572250" cy="390525"/>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Tu vestido está completamente sucio.</a:t>
            </a:r>
            <a:endParaRPr lang="en-US" b="1" dirty="0">
              <a:solidFill>
                <a:schemeClr val="bg1"/>
              </a:solidFill>
            </a:endParaRPr>
          </a:p>
        </p:txBody>
      </p:sp>
    </p:spTree>
    <p:extLst>
      <p:ext uri="{BB962C8B-B14F-4D97-AF65-F5344CB8AC3E}">
        <p14:creationId xmlns:p14="http://schemas.microsoft.com/office/powerpoint/2010/main" val="366512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Effect transition="in" filter="fade">
                                      <p:cBhvr>
                                        <p:cTn id="19" dur="1000"/>
                                        <p:tgtEl>
                                          <p:spTgt spid="5">
                                            <p:bg/>
                                          </p:spTgt>
                                        </p:tgtEl>
                                      </p:cBhvr>
                                    </p:animEffect>
                                    <p:anim calcmode="lin" valueType="num">
                                      <p:cBhvr>
                                        <p:cTn id="20" dur="1000" fill="hold"/>
                                        <p:tgtEl>
                                          <p:spTgt spid="5">
                                            <p:bg/>
                                          </p:spTgt>
                                        </p:tgtEl>
                                        <p:attrNameLst>
                                          <p:attrName>ppt_x</p:attrName>
                                        </p:attrNameLst>
                                      </p:cBhvr>
                                      <p:tavLst>
                                        <p:tav tm="0">
                                          <p:val>
                                            <p:strVal val="#ppt_x"/>
                                          </p:val>
                                        </p:tav>
                                        <p:tav tm="100000">
                                          <p:val>
                                            <p:strVal val="#ppt_x"/>
                                          </p:val>
                                        </p:tav>
                                      </p:tavLst>
                                    </p:anim>
                                    <p:anim calcmode="lin" valueType="num">
                                      <p:cBhvr>
                                        <p:cTn id="21" dur="1000" fill="hold"/>
                                        <p:tgtEl>
                                          <p:spTgt spid="5">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fade">
                                      <p:cBhvr>
                                        <p:cTn id="31" dur="1000"/>
                                        <p:tgtEl>
                                          <p:spTgt spid="6">
                                            <p:bg/>
                                          </p:spTgt>
                                        </p:tgtEl>
                                      </p:cBhvr>
                                    </p:animEffect>
                                    <p:anim calcmode="lin" valueType="num">
                                      <p:cBhvr>
                                        <p:cTn id="32" dur="1000" fill="hold"/>
                                        <p:tgtEl>
                                          <p:spTgt spid="6">
                                            <p:bg/>
                                          </p:spTgt>
                                        </p:tgtEl>
                                        <p:attrNameLst>
                                          <p:attrName>ppt_x</p:attrName>
                                        </p:attrNameLst>
                                      </p:cBhvr>
                                      <p:tavLst>
                                        <p:tav tm="0">
                                          <p:val>
                                            <p:strVal val="#ppt_x"/>
                                          </p:val>
                                        </p:tav>
                                        <p:tav tm="100000">
                                          <p:val>
                                            <p:strVal val="#ppt_x"/>
                                          </p:val>
                                        </p:tav>
                                      </p:tavLst>
                                    </p:anim>
                                    <p:anim calcmode="lin" valueType="num">
                                      <p:cBhvr>
                                        <p:cTn id="33" dur="1000" fill="hold"/>
                                        <p:tgtEl>
                                          <p:spTgt spid="6">
                                            <p:bg/>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Effect transition="in" filter="fade">
                                      <p:cBhvr>
                                        <p:cTn id="43" dur="1000"/>
                                        <p:tgtEl>
                                          <p:spTgt spid="7">
                                            <p:bg/>
                                          </p:spTgt>
                                        </p:tgtEl>
                                      </p:cBhvr>
                                    </p:animEffect>
                                    <p:anim calcmode="lin" valueType="num">
                                      <p:cBhvr>
                                        <p:cTn id="44" dur="1000" fill="hold"/>
                                        <p:tgtEl>
                                          <p:spTgt spid="7">
                                            <p:bg/>
                                          </p:spTgt>
                                        </p:tgtEl>
                                        <p:attrNameLst>
                                          <p:attrName>ppt_x</p:attrName>
                                        </p:attrNameLst>
                                      </p:cBhvr>
                                      <p:tavLst>
                                        <p:tav tm="0">
                                          <p:val>
                                            <p:strVal val="#ppt_x"/>
                                          </p:val>
                                        </p:tav>
                                        <p:tav tm="100000">
                                          <p:val>
                                            <p:strVal val="#ppt_x"/>
                                          </p:val>
                                        </p:tav>
                                      </p:tavLst>
                                    </p:anim>
                                    <p:anim calcmode="lin" valueType="num">
                                      <p:cBhvr>
                                        <p:cTn id="45" dur="1000" fill="hold"/>
                                        <p:tgtEl>
                                          <p:spTgt spid="7">
                                            <p:bg/>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1000"/>
                                        <p:tgtEl>
                                          <p:spTgt spid="7">
                                            <p:txEl>
                                              <p:pRg st="0" end="0"/>
                                            </p:txEl>
                                          </p:spTgt>
                                        </p:tgtEl>
                                      </p:cBhvr>
                                    </p:animEffect>
                                    <p:anim calcmode="lin" valueType="num">
                                      <p:cBhvr>
                                        <p:cTn id="4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bg/>
                                          </p:spTgt>
                                        </p:tgtEl>
                                        <p:attrNameLst>
                                          <p:attrName>style.visibility</p:attrName>
                                        </p:attrNameLst>
                                      </p:cBhvr>
                                      <p:to>
                                        <p:strVal val="visible"/>
                                      </p:to>
                                    </p:set>
                                    <p:animEffect transition="in" filter="fade">
                                      <p:cBhvr>
                                        <p:cTn id="55" dur="1000"/>
                                        <p:tgtEl>
                                          <p:spTgt spid="8">
                                            <p:bg/>
                                          </p:spTgt>
                                        </p:tgtEl>
                                      </p:cBhvr>
                                    </p:animEffect>
                                    <p:anim calcmode="lin" valueType="num">
                                      <p:cBhvr>
                                        <p:cTn id="56" dur="1000" fill="hold"/>
                                        <p:tgtEl>
                                          <p:spTgt spid="8">
                                            <p:bg/>
                                          </p:spTgt>
                                        </p:tgtEl>
                                        <p:attrNameLst>
                                          <p:attrName>ppt_x</p:attrName>
                                        </p:attrNameLst>
                                      </p:cBhvr>
                                      <p:tavLst>
                                        <p:tav tm="0">
                                          <p:val>
                                            <p:strVal val="#ppt_x"/>
                                          </p:val>
                                        </p:tav>
                                        <p:tav tm="100000">
                                          <p:val>
                                            <p:strVal val="#ppt_x"/>
                                          </p:val>
                                        </p:tav>
                                      </p:tavLst>
                                    </p:anim>
                                    <p:anim calcmode="lin" valueType="num">
                                      <p:cBhvr>
                                        <p:cTn id="57" dur="1000" fill="hold"/>
                                        <p:tgtEl>
                                          <p:spTgt spid="8">
                                            <p:bg/>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fade">
                                      <p:cBhvr>
                                        <p:cTn id="60" dur="1000"/>
                                        <p:tgtEl>
                                          <p:spTgt spid="8">
                                            <p:txEl>
                                              <p:pRg st="0" end="0"/>
                                            </p:txEl>
                                          </p:spTgt>
                                        </p:tgtEl>
                                      </p:cBhvr>
                                    </p:animEffect>
                                    <p:anim calcmode="lin" valueType="num">
                                      <p:cBhvr>
                                        <p:cTn id="6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7" grpId="0" build="allAtOnce" animBg="1"/>
      <p:bldP spid="8"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E91C9AE-DF3B-03DE-578D-7735DF72FE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82132" y="2122926"/>
            <a:ext cx="5486400" cy="2889493"/>
          </a:xfrm>
          <a:prstGeom prst="rect">
            <a:avLst/>
          </a:prstGeom>
        </p:spPr>
      </p:pic>
      <p:sp>
        <p:nvSpPr>
          <p:cNvPr id="5" name="Rectangle 4">
            <a:extLst>
              <a:ext uri="{FF2B5EF4-FFF2-40B4-BE49-F238E27FC236}">
                <a16:creationId xmlns:a16="http://schemas.microsoft.com/office/drawing/2014/main" id="{C4184A55-B448-F891-3946-2CE1131060C6}"/>
              </a:ext>
            </a:extLst>
          </p:cNvPr>
          <p:cNvSpPr/>
          <p:nvPr/>
        </p:nvSpPr>
        <p:spPr>
          <a:xfrm rot="19983633">
            <a:off x="8590571" y="4678939"/>
            <a:ext cx="3108960" cy="1097280"/>
          </a:xfrm>
          <a:prstGeom prst="rect">
            <a:avLst/>
          </a:prstGeom>
          <a:noFill/>
          <a:effectLst>
            <a:innerShdw blurRad="63500" dist="50800" dir="13500000">
              <a:prstClr val="black">
                <a:alpha val="50000"/>
              </a:prstClr>
            </a:innerShdw>
          </a:effectLst>
        </p:spPr>
        <p:txBody>
          <a:bodyPr wrap="none" lIns="91440" tIns="45720" rIns="91440" bIns="45720">
            <a:prstTxWarp prst="textWave1">
              <a:avLst/>
            </a:prstTxWarp>
            <a:spAutoFit/>
            <a:scene3d>
              <a:camera prst="isometricRightUp"/>
              <a:lightRig rig="threePt" dir="t"/>
            </a:scene3d>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¡Adios!</a:t>
            </a:r>
          </a:p>
        </p:txBody>
      </p:sp>
      <p:sp>
        <p:nvSpPr>
          <p:cNvPr id="6" name="Rectangle 5">
            <a:extLst>
              <a:ext uri="{FF2B5EF4-FFF2-40B4-BE49-F238E27FC236}">
                <a16:creationId xmlns:a16="http://schemas.microsoft.com/office/drawing/2014/main" id="{7AA561BB-4C5B-A8D6-F385-61A910E26CE2}"/>
              </a:ext>
            </a:extLst>
          </p:cNvPr>
          <p:cNvSpPr/>
          <p:nvPr/>
        </p:nvSpPr>
        <p:spPr>
          <a:xfrm rot="1699088">
            <a:off x="261048" y="4765914"/>
            <a:ext cx="4434227" cy="923330"/>
          </a:xfrm>
          <a:prstGeom prst="rect">
            <a:avLst/>
          </a:prstGeom>
          <a:noFill/>
        </p:spPr>
        <p:txBody>
          <a:bodyPr wrap="none" lIns="91440" tIns="45720" rIns="91440" bIns="45720">
            <a:prstTxWarp prst="textDoubleWave1">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luego</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7" name="Rectangle 6">
            <a:extLst>
              <a:ext uri="{FF2B5EF4-FFF2-40B4-BE49-F238E27FC236}">
                <a16:creationId xmlns:a16="http://schemas.microsoft.com/office/drawing/2014/main" id="{FF534E21-5094-CB21-1C1C-104A6C25226E}"/>
              </a:ext>
            </a:extLst>
          </p:cNvPr>
          <p:cNvSpPr/>
          <p:nvPr/>
        </p:nvSpPr>
        <p:spPr>
          <a:xfrm rot="19709793">
            <a:off x="427760" y="1363606"/>
            <a:ext cx="4100803" cy="923330"/>
          </a:xfrm>
          <a:prstGeom prst="rect">
            <a:avLst/>
          </a:prstGeom>
          <a:noFill/>
        </p:spPr>
        <p:txBody>
          <a:bodyPr wrap="none" lIns="91440" tIns="45720" rIns="91440" bIns="45720">
            <a:prstTxWarp prst="textWave2">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¡Nos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vemos</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tangle 7">
            <a:extLst>
              <a:ext uri="{FF2B5EF4-FFF2-40B4-BE49-F238E27FC236}">
                <a16:creationId xmlns:a16="http://schemas.microsoft.com/office/drawing/2014/main" id="{81114809-A0D2-F198-7660-1ABF8606551E}"/>
              </a:ext>
            </a:extLst>
          </p:cNvPr>
          <p:cNvSpPr/>
          <p:nvPr/>
        </p:nvSpPr>
        <p:spPr>
          <a:xfrm rot="1109869">
            <a:off x="5661269" y="1129680"/>
            <a:ext cx="5000921" cy="923330"/>
          </a:xfrm>
          <a:prstGeom prst="rect">
            <a:avLst/>
          </a:prstGeom>
          <a:noFill/>
        </p:spPr>
        <p:txBody>
          <a:bodyPr wrap="none" lIns="91440" tIns="45720" rIns="91440" bIns="45720">
            <a:prstTxWarp prst="textWave2">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vista!</a:t>
            </a:r>
          </a:p>
        </p:txBody>
      </p:sp>
    </p:spTree>
    <p:extLst>
      <p:ext uri="{BB962C8B-B14F-4D97-AF65-F5344CB8AC3E}">
        <p14:creationId xmlns:p14="http://schemas.microsoft.com/office/powerpoint/2010/main" val="238980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DCF3-89AF-6F63-60A0-4767796EEC52}"/>
              </a:ext>
            </a:extLst>
          </p:cNvPr>
          <p:cNvSpPr>
            <a:spLocks noGrp="1"/>
          </p:cNvSpPr>
          <p:nvPr>
            <p:ph type="title"/>
          </p:nvPr>
        </p:nvSpPr>
        <p:spPr>
          <a:xfrm>
            <a:off x="680320" y="709919"/>
            <a:ext cx="9613861" cy="1080938"/>
          </a:xfrm>
        </p:spPr>
        <p:txBody>
          <a:bodyPr>
            <a:normAutofit/>
          </a:bodyPr>
          <a:lstStyle/>
          <a:p>
            <a:r>
              <a:rPr lang="en-US" sz="4000" b="1" dirty="0"/>
              <a:t>Review Conjugation</a:t>
            </a:r>
            <a:endParaRPr lang="en-US" sz="4000" dirty="0"/>
          </a:p>
        </p:txBody>
      </p:sp>
      <p:sp>
        <p:nvSpPr>
          <p:cNvPr id="3" name="Content Placeholder 2">
            <a:extLst>
              <a:ext uri="{FF2B5EF4-FFF2-40B4-BE49-F238E27FC236}">
                <a16:creationId xmlns:a16="http://schemas.microsoft.com/office/drawing/2014/main" id="{1CFEBB6D-2EF9-D374-9162-8C59C8156FD1}"/>
              </a:ext>
            </a:extLst>
          </p:cNvPr>
          <p:cNvSpPr>
            <a:spLocks noGrp="1"/>
          </p:cNvSpPr>
          <p:nvPr>
            <p:ph idx="1"/>
          </p:nvPr>
        </p:nvSpPr>
        <p:spPr>
          <a:xfrm>
            <a:off x="232913" y="2731243"/>
            <a:ext cx="11731925" cy="3636511"/>
          </a:xfrm>
        </p:spPr>
        <p:txBody>
          <a:bodyPr/>
          <a:lstStyle/>
          <a:p>
            <a:r>
              <a:rPr lang="en-US" sz="2800" b="1" dirty="0"/>
              <a:t>Step 1: Find the infinitive                           </a:t>
            </a:r>
            <a:r>
              <a:rPr lang="en-US" sz="2800" b="1" dirty="0" err="1"/>
              <a:t>Comprar</a:t>
            </a:r>
            <a:endParaRPr lang="en-US" sz="2800" b="1" dirty="0"/>
          </a:p>
          <a:p>
            <a:r>
              <a:rPr lang="en-US" sz="2800" b="1" dirty="0"/>
              <a:t>Step 2: Drop the ‘AR’ to leave the STEM        </a:t>
            </a:r>
            <a:r>
              <a:rPr lang="en-US" sz="2800" b="1" dirty="0" err="1"/>
              <a:t>comprar</a:t>
            </a:r>
            <a:r>
              <a:rPr lang="en-US" sz="2800" b="1" dirty="0"/>
              <a:t>       </a:t>
            </a:r>
            <a:r>
              <a:rPr lang="en-US" sz="2800" b="1" dirty="0" err="1"/>
              <a:t>compr</a:t>
            </a:r>
            <a:endParaRPr lang="en-US" sz="2800" b="1" dirty="0"/>
          </a:p>
          <a:p>
            <a:r>
              <a:rPr lang="en-US" sz="2800" b="1" dirty="0"/>
              <a:t>Step 3: Add the new ending                  </a:t>
            </a:r>
            <a:r>
              <a:rPr lang="en-US" sz="2800" b="1" dirty="0" err="1"/>
              <a:t>Yo</a:t>
            </a:r>
            <a:r>
              <a:rPr lang="en-US" sz="2800" b="1" dirty="0"/>
              <a:t> </a:t>
            </a:r>
            <a:r>
              <a:rPr lang="en-US" sz="2800" b="1" dirty="0" err="1"/>
              <a:t>compro</a:t>
            </a:r>
            <a:endParaRPr lang="en-US" sz="2800" b="1" dirty="0"/>
          </a:p>
          <a:p>
            <a:endParaRPr lang="en-US" dirty="0"/>
          </a:p>
        </p:txBody>
      </p:sp>
      <p:sp>
        <p:nvSpPr>
          <p:cNvPr id="4" name="Arrow: Right 3">
            <a:extLst>
              <a:ext uri="{FF2B5EF4-FFF2-40B4-BE49-F238E27FC236}">
                <a16:creationId xmlns:a16="http://schemas.microsoft.com/office/drawing/2014/main" id="{515323E3-06A8-36F7-2579-FFB46D549A21}"/>
              </a:ext>
            </a:extLst>
          </p:cNvPr>
          <p:cNvSpPr/>
          <p:nvPr/>
        </p:nvSpPr>
        <p:spPr>
          <a:xfrm>
            <a:off x="6630394" y="3480756"/>
            <a:ext cx="64008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C60BD154-B9F6-6A4A-776F-BA25F96327FC}"/>
              </a:ext>
            </a:extLst>
          </p:cNvPr>
          <p:cNvSpPr/>
          <p:nvPr/>
        </p:nvSpPr>
        <p:spPr>
          <a:xfrm>
            <a:off x="6406970" y="4695655"/>
            <a:ext cx="64008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ultiplication Sign 7">
            <a:extLst>
              <a:ext uri="{FF2B5EF4-FFF2-40B4-BE49-F238E27FC236}">
                <a16:creationId xmlns:a16="http://schemas.microsoft.com/office/drawing/2014/main" id="{5A4C8D41-2F7A-84D5-DFD8-E79683DFC513}"/>
              </a:ext>
            </a:extLst>
          </p:cNvPr>
          <p:cNvSpPr/>
          <p:nvPr/>
        </p:nvSpPr>
        <p:spPr>
          <a:xfrm flipV="1">
            <a:off x="9167968" y="4018800"/>
            <a:ext cx="365760" cy="64008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ock&#10;&#10;Description automatically generated">
            <a:extLst>
              <a:ext uri="{FF2B5EF4-FFF2-40B4-BE49-F238E27FC236}">
                <a16:creationId xmlns:a16="http://schemas.microsoft.com/office/drawing/2014/main" id="{80EAC8E3-FA66-798E-8D25-EDD49D1C91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42339" y="183260"/>
            <a:ext cx="3713915" cy="2655940"/>
          </a:xfrm>
          <a:prstGeom prst="rect">
            <a:avLst/>
          </a:prstGeom>
        </p:spPr>
      </p:pic>
    </p:spTree>
    <p:extLst>
      <p:ext uri="{BB962C8B-B14F-4D97-AF65-F5344CB8AC3E}">
        <p14:creationId xmlns:p14="http://schemas.microsoft.com/office/powerpoint/2010/main" val="885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529D-EA0F-4960-B8D1-967326454DAC}"/>
              </a:ext>
            </a:extLst>
          </p:cNvPr>
          <p:cNvSpPr>
            <a:spLocks noGrp="1"/>
          </p:cNvSpPr>
          <p:nvPr>
            <p:ph type="title"/>
          </p:nvPr>
        </p:nvSpPr>
        <p:spPr>
          <a:xfrm>
            <a:off x="744897" y="529163"/>
            <a:ext cx="10515600" cy="922038"/>
          </a:xfrm>
        </p:spPr>
        <p:txBody>
          <a:bodyPr>
            <a:normAutofit fontScale="90000"/>
          </a:bodyPr>
          <a:lstStyle/>
          <a:p>
            <a:pPr algn="ctr"/>
            <a:r>
              <a:rPr lang="en-US" sz="6000" b="1" dirty="0" err="1"/>
              <a:t>ir</a:t>
            </a:r>
            <a:r>
              <a:rPr lang="en-US" sz="6000" dirty="0"/>
              <a:t> -to go </a:t>
            </a:r>
            <a:endParaRPr lang="en-US" sz="6000" b="1" dirty="0"/>
          </a:p>
        </p:txBody>
      </p:sp>
      <p:sp>
        <p:nvSpPr>
          <p:cNvPr id="3" name="Text Placeholder 2">
            <a:extLst>
              <a:ext uri="{FF2B5EF4-FFF2-40B4-BE49-F238E27FC236}">
                <a16:creationId xmlns:a16="http://schemas.microsoft.com/office/drawing/2014/main" id="{1C46AB5F-591D-4273-8E2B-2DE980AC28E8}"/>
              </a:ext>
            </a:extLst>
          </p:cNvPr>
          <p:cNvSpPr>
            <a:spLocks noGrp="1"/>
          </p:cNvSpPr>
          <p:nvPr>
            <p:ph type="body" idx="1"/>
          </p:nvPr>
        </p:nvSpPr>
        <p:spPr>
          <a:xfrm>
            <a:off x="906350" y="2112586"/>
            <a:ext cx="4472327" cy="693135"/>
          </a:xfrm>
        </p:spPr>
        <p:txBody>
          <a:bodyPr>
            <a:normAutofit lnSpcReduction="10000"/>
          </a:bodyPr>
          <a:lstStyle/>
          <a:p>
            <a:pPr algn="ctr"/>
            <a:r>
              <a:rPr lang="en-US" sz="4000" b="1" dirty="0"/>
              <a:t>Singular</a:t>
            </a:r>
          </a:p>
        </p:txBody>
      </p:sp>
      <p:graphicFrame>
        <p:nvGraphicFramePr>
          <p:cNvPr id="7" name="Table 7">
            <a:extLst>
              <a:ext uri="{FF2B5EF4-FFF2-40B4-BE49-F238E27FC236}">
                <a16:creationId xmlns:a16="http://schemas.microsoft.com/office/drawing/2014/main" id="{E5A2A79F-C021-460B-944B-4931AC02C2C5}"/>
              </a:ext>
            </a:extLst>
          </p:cNvPr>
          <p:cNvGraphicFramePr>
            <a:graphicFrameLocks noGrp="1"/>
          </p:cNvGraphicFramePr>
          <p:nvPr>
            <p:ph sz="half" idx="2"/>
            <p:extLst>
              <p:ext uri="{D42A27DB-BD31-4B8C-83A1-F6EECF244321}">
                <p14:modId xmlns:p14="http://schemas.microsoft.com/office/powerpoint/2010/main" val="1674215961"/>
              </p:ext>
            </p:extLst>
          </p:nvPr>
        </p:nvGraphicFramePr>
        <p:xfrm>
          <a:off x="906350" y="2815425"/>
          <a:ext cx="4776696" cy="3779520"/>
        </p:xfrm>
        <a:graphic>
          <a:graphicData uri="http://schemas.openxmlformats.org/drawingml/2006/table">
            <a:tbl>
              <a:tblPr firstRow="1" bandRow="1">
                <a:tableStyleId>{5C22544A-7EE6-4342-B048-85BDC9FD1C3A}</a:tableStyleId>
              </a:tblPr>
              <a:tblGrid>
                <a:gridCol w="2388348">
                  <a:extLst>
                    <a:ext uri="{9D8B030D-6E8A-4147-A177-3AD203B41FA5}">
                      <a16:colId xmlns:a16="http://schemas.microsoft.com/office/drawing/2014/main" val="756187502"/>
                    </a:ext>
                  </a:extLst>
                </a:gridCol>
                <a:gridCol w="2388348">
                  <a:extLst>
                    <a:ext uri="{9D8B030D-6E8A-4147-A177-3AD203B41FA5}">
                      <a16:colId xmlns:a16="http://schemas.microsoft.com/office/drawing/2014/main" val="1187693300"/>
                    </a:ext>
                  </a:extLst>
                </a:gridCol>
              </a:tblGrid>
              <a:tr h="1009172">
                <a:tc>
                  <a:txBody>
                    <a:bodyPr/>
                    <a:lstStyle/>
                    <a:p>
                      <a:pPr algn="ctr"/>
                      <a:r>
                        <a:rPr lang="en-US" sz="3200" dirty="0" err="1"/>
                        <a:t>Pronombre</a:t>
                      </a:r>
                      <a:r>
                        <a:rPr lang="en-US" sz="3200" dirty="0"/>
                        <a:t> personal</a:t>
                      </a:r>
                    </a:p>
                  </a:txBody>
                  <a:tcPr marL="89076" marR="89076">
                    <a:cell3D prstMaterial="dkEdge">
                      <a:bevel w="50800" prst="hardEdge"/>
                      <a:lightRig rig="flood" dir="t"/>
                    </a:cell3D>
                  </a:tcPr>
                </a:tc>
                <a:tc>
                  <a:txBody>
                    <a:bodyPr/>
                    <a:lstStyle/>
                    <a:p>
                      <a:pPr algn="ctr"/>
                      <a:r>
                        <a:rPr lang="en-US" sz="3200" dirty="0"/>
                        <a:t>Verbo</a:t>
                      </a:r>
                    </a:p>
                  </a:txBody>
                  <a:tcPr marL="89076" marR="89076">
                    <a:cell3D prstMaterial="dkEdge">
                      <a:bevel w="50800" prst="hardEdge"/>
                      <a:lightRig rig="flood" dir="t"/>
                    </a:cell3D>
                  </a:tcPr>
                </a:tc>
                <a:extLst>
                  <a:ext uri="{0D108BD9-81ED-4DB2-BD59-A6C34878D82A}">
                    <a16:rowId xmlns:a16="http://schemas.microsoft.com/office/drawing/2014/main" val="28717324"/>
                  </a:ext>
                </a:extLst>
              </a:tr>
              <a:tr h="547836">
                <a:tc>
                  <a:txBody>
                    <a:bodyPr/>
                    <a:lstStyle/>
                    <a:p>
                      <a:r>
                        <a:rPr lang="en-US" sz="3200" b="1" dirty="0" err="1"/>
                        <a:t>yo</a:t>
                      </a:r>
                      <a:endParaRPr lang="en-US" sz="3200" b="1" dirty="0"/>
                    </a:p>
                  </a:txBody>
                  <a:tcPr marL="89076" marR="89076">
                    <a:cell3D prstMaterial="dkEdge">
                      <a:bevel w="50800" prst="hardEdge"/>
                      <a:lightRig rig="flood" dir="t"/>
                    </a:cell3D>
                  </a:tcPr>
                </a:tc>
                <a:tc>
                  <a:txBody>
                    <a:bodyPr/>
                    <a:lstStyle/>
                    <a:p>
                      <a:pPr algn="ctr"/>
                      <a:r>
                        <a:rPr lang="en-US" sz="3200" b="1" dirty="0" err="1"/>
                        <a:t>voy</a:t>
                      </a:r>
                      <a:endParaRPr lang="en-US" sz="3200" b="1" dirty="0"/>
                    </a:p>
                  </a:txBody>
                  <a:tcPr marL="89076" marR="89076" anchor="ctr">
                    <a:cell3D prstMaterial="dkEdge">
                      <a:bevel w="50800" prst="hardEdge"/>
                      <a:lightRig rig="flood" dir="t"/>
                    </a:cell3D>
                  </a:tcPr>
                </a:tc>
                <a:extLst>
                  <a:ext uri="{0D108BD9-81ED-4DB2-BD59-A6C34878D82A}">
                    <a16:rowId xmlns:a16="http://schemas.microsoft.com/office/drawing/2014/main" val="2485385622"/>
                  </a:ext>
                </a:extLst>
              </a:tr>
              <a:tr h="547836">
                <a:tc>
                  <a:txBody>
                    <a:bodyPr/>
                    <a:lstStyle/>
                    <a:p>
                      <a:r>
                        <a:rPr lang="en-US" sz="3200" b="1" dirty="0" err="1"/>
                        <a:t>tú</a:t>
                      </a:r>
                      <a:endParaRPr lang="en-US" sz="3200" b="1" dirty="0"/>
                    </a:p>
                  </a:txBody>
                  <a:tcPr marL="89076" marR="89076">
                    <a:cell3D prstMaterial="dkEdge">
                      <a:bevel w="50800" prst="hardEdge"/>
                      <a:lightRig rig="flood" dir="t"/>
                    </a:cell3D>
                  </a:tcPr>
                </a:tc>
                <a:tc>
                  <a:txBody>
                    <a:bodyPr/>
                    <a:lstStyle/>
                    <a:p>
                      <a:pPr algn="ctr"/>
                      <a:r>
                        <a:rPr lang="en-US" sz="3200" b="1" dirty="0"/>
                        <a:t>vas</a:t>
                      </a:r>
                    </a:p>
                  </a:txBody>
                  <a:tcPr marL="89076" marR="89076" anchor="ctr">
                    <a:cell3D prstMaterial="dkEdge">
                      <a:bevel w="50800" prst="hardEdge"/>
                      <a:lightRig rig="flood" dir="t"/>
                    </a:cell3D>
                  </a:tcPr>
                </a:tc>
                <a:extLst>
                  <a:ext uri="{0D108BD9-81ED-4DB2-BD59-A6C34878D82A}">
                    <a16:rowId xmlns:a16="http://schemas.microsoft.com/office/drawing/2014/main" val="3776723232"/>
                  </a:ext>
                </a:extLst>
              </a:tr>
              <a:tr h="1470508">
                <a:tc>
                  <a:txBody>
                    <a:bodyPr/>
                    <a:lstStyle/>
                    <a:p>
                      <a:r>
                        <a:rPr lang="en-US" sz="3200" b="1" dirty="0" err="1"/>
                        <a:t>usted</a:t>
                      </a:r>
                      <a:endParaRPr lang="en-US" sz="3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t>él</a:t>
                      </a:r>
                      <a:endParaRPr lang="en-US" sz="3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t>ella</a:t>
                      </a:r>
                      <a:endParaRPr lang="en-US" sz="3200" b="1" dirty="0"/>
                    </a:p>
                  </a:txBody>
                  <a:tcPr marL="89076" marR="89076">
                    <a:cell3D prstMaterial="dkEdge">
                      <a:bevel w="50800" prst="hardEdge"/>
                      <a:lightRig rig="flood" dir="t"/>
                    </a:cell3D>
                  </a:tcPr>
                </a:tc>
                <a:tc>
                  <a:txBody>
                    <a:bodyPr/>
                    <a:lstStyle/>
                    <a:p>
                      <a:pPr algn="ctr"/>
                      <a:r>
                        <a:rPr lang="en-US" sz="3200" b="1" dirty="0" err="1"/>
                        <a:t>va</a:t>
                      </a:r>
                      <a:endParaRPr lang="en-US" sz="3200" b="1" dirty="0"/>
                    </a:p>
                  </a:txBody>
                  <a:tcPr marL="89076" marR="89076" anchor="ctr">
                    <a:cell3D prstMaterial="dkEdge">
                      <a:bevel w="50800" prst="hardEdge"/>
                      <a:lightRig rig="flood" dir="t"/>
                    </a:cell3D>
                  </a:tcPr>
                </a:tc>
                <a:extLst>
                  <a:ext uri="{0D108BD9-81ED-4DB2-BD59-A6C34878D82A}">
                    <a16:rowId xmlns:a16="http://schemas.microsoft.com/office/drawing/2014/main" val="1813551820"/>
                  </a:ext>
                </a:extLst>
              </a:tr>
            </a:tbl>
          </a:graphicData>
        </a:graphic>
      </p:graphicFrame>
      <p:sp>
        <p:nvSpPr>
          <p:cNvPr id="5" name="Text Placeholder 4">
            <a:extLst>
              <a:ext uri="{FF2B5EF4-FFF2-40B4-BE49-F238E27FC236}">
                <a16:creationId xmlns:a16="http://schemas.microsoft.com/office/drawing/2014/main" id="{AEB1756D-872F-4EEF-9155-5BCAB0EC1001}"/>
              </a:ext>
            </a:extLst>
          </p:cNvPr>
          <p:cNvSpPr>
            <a:spLocks noGrp="1"/>
          </p:cNvSpPr>
          <p:nvPr>
            <p:ph type="body" sz="quarter" idx="3"/>
          </p:nvPr>
        </p:nvSpPr>
        <p:spPr>
          <a:xfrm>
            <a:off x="6665543" y="2112586"/>
            <a:ext cx="4474028" cy="692076"/>
          </a:xfrm>
        </p:spPr>
        <p:txBody>
          <a:bodyPr>
            <a:normAutofit lnSpcReduction="10000"/>
          </a:bodyPr>
          <a:lstStyle/>
          <a:p>
            <a:pPr algn="ctr"/>
            <a:r>
              <a:rPr lang="en-US" sz="4000" b="1" dirty="0"/>
              <a:t>Plural</a:t>
            </a:r>
          </a:p>
        </p:txBody>
      </p:sp>
      <p:graphicFrame>
        <p:nvGraphicFramePr>
          <p:cNvPr id="8" name="Table 8">
            <a:extLst>
              <a:ext uri="{FF2B5EF4-FFF2-40B4-BE49-F238E27FC236}">
                <a16:creationId xmlns:a16="http://schemas.microsoft.com/office/drawing/2014/main" id="{D2C85568-48E7-4246-B53F-23B5562D3734}"/>
              </a:ext>
            </a:extLst>
          </p:cNvPr>
          <p:cNvGraphicFramePr>
            <a:graphicFrameLocks noGrp="1"/>
          </p:cNvGraphicFramePr>
          <p:nvPr>
            <p:ph sz="quarter" idx="4"/>
            <p:extLst>
              <p:ext uri="{D42A27DB-BD31-4B8C-83A1-F6EECF244321}">
                <p14:modId xmlns:p14="http://schemas.microsoft.com/office/powerpoint/2010/main" val="1723791242"/>
              </p:ext>
            </p:extLst>
          </p:nvPr>
        </p:nvGraphicFramePr>
        <p:xfrm>
          <a:off x="6578692" y="2722880"/>
          <a:ext cx="4776696" cy="3779520"/>
        </p:xfrm>
        <a:graphic>
          <a:graphicData uri="http://schemas.openxmlformats.org/drawingml/2006/table">
            <a:tbl>
              <a:tblPr firstRow="1" bandRow="1">
                <a:tableStyleId>{5C22544A-7EE6-4342-B048-85BDC9FD1C3A}</a:tableStyleId>
              </a:tblPr>
              <a:tblGrid>
                <a:gridCol w="2388348">
                  <a:extLst>
                    <a:ext uri="{9D8B030D-6E8A-4147-A177-3AD203B41FA5}">
                      <a16:colId xmlns:a16="http://schemas.microsoft.com/office/drawing/2014/main" val="1752257596"/>
                    </a:ext>
                  </a:extLst>
                </a:gridCol>
                <a:gridCol w="2388348">
                  <a:extLst>
                    <a:ext uri="{9D8B030D-6E8A-4147-A177-3AD203B41FA5}">
                      <a16:colId xmlns:a16="http://schemas.microsoft.com/office/drawing/2014/main" val="2924116178"/>
                    </a:ext>
                  </a:extLst>
                </a:gridCol>
              </a:tblGrid>
              <a:tr h="1037666">
                <a:tc>
                  <a:txBody>
                    <a:bodyPr/>
                    <a:lstStyle/>
                    <a:p>
                      <a:pPr algn="ctr"/>
                      <a:r>
                        <a:rPr lang="en-US" sz="3200" dirty="0" err="1"/>
                        <a:t>Pronombre</a:t>
                      </a:r>
                      <a:r>
                        <a:rPr lang="en-US" sz="3200" dirty="0"/>
                        <a:t> personal</a:t>
                      </a:r>
                    </a:p>
                  </a:txBody>
                  <a:tcPr marL="88835" marR="88835">
                    <a:cell3D prstMaterial="dkEdge">
                      <a:bevel w="50800" prst="hardEdge"/>
                      <a:lightRig rig="flood" dir="t"/>
                    </a:cell3D>
                  </a:tcPr>
                </a:tc>
                <a:tc>
                  <a:txBody>
                    <a:bodyPr/>
                    <a:lstStyle/>
                    <a:p>
                      <a:pPr algn="ctr"/>
                      <a:r>
                        <a:rPr lang="en-US" sz="3200" dirty="0"/>
                        <a:t>Verbo</a:t>
                      </a:r>
                    </a:p>
                  </a:txBody>
                  <a:tcPr marL="88835" marR="88835">
                    <a:cell3D prstMaterial="dkEdge">
                      <a:bevel w="50800" prst="hardEdge"/>
                      <a:lightRig rig="flood" dir="t"/>
                    </a:cell3D>
                  </a:tcPr>
                </a:tc>
                <a:extLst>
                  <a:ext uri="{0D108BD9-81ED-4DB2-BD59-A6C34878D82A}">
                    <a16:rowId xmlns:a16="http://schemas.microsoft.com/office/drawing/2014/main" val="1555245313"/>
                  </a:ext>
                </a:extLst>
              </a:tr>
              <a:tr h="575122">
                <a:tc>
                  <a:txBody>
                    <a:bodyPr/>
                    <a:lstStyle/>
                    <a:p>
                      <a:r>
                        <a:rPr lang="en-US" sz="3200" b="1" dirty="0" err="1"/>
                        <a:t>nosotros</a:t>
                      </a:r>
                      <a:endParaRPr lang="en-US" sz="3200" b="1" dirty="0"/>
                    </a:p>
                  </a:txBody>
                  <a:tcPr marL="88835" marR="88835">
                    <a:cell3D prstMaterial="dkEdge">
                      <a:bevel w="50800" prst="hardEdge"/>
                      <a:lightRig rig="flood" dir="t"/>
                    </a:cell3D>
                  </a:tcPr>
                </a:tc>
                <a:tc>
                  <a:txBody>
                    <a:bodyPr/>
                    <a:lstStyle/>
                    <a:p>
                      <a:pPr algn="ctr"/>
                      <a:r>
                        <a:rPr lang="en-US" sz="3200" b="1" dirty="0" err="1"/>
                        <a:t>vamos</a:t>
                      </a:r>
                      <a:endParaRPr lang="en-US" sz="3200" b="1" dirty="0"/>
                    </a:p>
                  </a:txBody>
                  <a:tcPr marL="88835" marR="88835" anchor="ctr">
                    <a:cell3D prstMaterial="dkEdge">
                      <a:bevel w="50800" prst="hardEdge"/>
                      <a:lightRig rig="flood" dir="t"/>
                    </a:cell3D>
                  </a:tcPr>
                </a:tc>
                <a:extLst>
                  <a:ext uri="{0D108BD9-81ED-4DB2-BD59-A6C34878D82A}">
                    <a16:rowId xmlns:a16="http://schemas.microsoft.com/office/drawing/2014/main" val="661123438"/>
                  </a:ext>
                </a:extLst>
              </a:tr>
              <a:tr h="575122">
                <a:tc>
                  <a:txBody>
                    <a:bodyPr/>
                    <a:lstStyle/>
                    <a:p>
                      <a:r>
                        <a:rPr lang="en-US" sz="3200" b="1" dirty="0" err="1"/>
                        <a:t>vosotros</a:t>
                      </a:r>
                      <a:endParaRPr lang="en-US" sz="3200" b="1" dirty="0"/>
                    </a:p>
                  </a:txBody>
                  <a:tcPr marL="88835" marR="88835">
                    <a:cell3D prstMaterial="dkEdge">
                      <a:bevel w="50800" prst="hardEdge"/>
                      <a:lightRig rig="flood" dir="t"/>
                    </a:cell3D>
                  </a:tcPr>
                </a:tc>
                <a:tc>
                  <a:txBody>
                    <a:bodyPr/>
                    <a:lstStyle/>
                    <a:p>
                      <a:pPr algn="ctr"/>
                      <a:r>
                        <a:rPr lang="en-US" sz="3200" b="1" dirty="0" err="1"/>
                        <a:t>vais</a:t>
                      </a:r>
                      <a:endParaRPr lang="en-US" sz="3200" b="1" dirty="0"/>
                    </a:p>
                  </a:txBody>
                  <a:tcPr marL="88835" marR="88835" anchor="ctr">
                    <a:cell3D prstMaterial="dkEdge">
                      <a:bevel w="50800" prst="hardEdge"/>
                      <a:lightRig rig="flood" dir="t"/>
                    </a:cell3D>
                  </a:tcPr>
                </a:tc>
                <a:extLst>
                  <a:ext uri="{0D108BD9-81ED-4DB2-BD59-A6C34878D82A}">
                    <a16:rowId xmlns:a16="http://schemas.microsoft.com/office/drawing/2014/main" val="1976478784"/>
                  </a:ext>
                </a:extLst>
              </a:tr>
              <a:tr h="1543749">
                <a:tc>
                  <a:txBody>
                    <a:bodyPr/>
                    <a:lstStyle/>
                    <a:p>
                      <a:r>
                        <a:rPr lang="en-US" sz="3200" b="1" dirty="0" err="1"/>
                        <a:t>ustedes</a:t>
                      </a:r>
                      <a:endParaRPr lang="en-US" sz="3200" b="1" dirty="0"/>
                    </a:p>
                    <a:p>
                      <a:r>
                        <a:rPr lang="en-US" sz="3200" b="1" dirty="0" err="1"/>
                        <a:t>ellos</a:t>
                      </a:r>
                      <a:endParaRPr lang="en-US" sz="3200" b="1" dirty="0"/>
                    </a:p>
                    <a:p>
                      <a:r>
                        <a:rPr lang="en-US" sz="3200" b="1" dirty="0" err="1"/>
                        <a:t>ellas</a:t>
                      </a:r>
                      <a:endParaRPr lang="en-US" sz="3200" b="1" dirty="0"/>
                    </a:p>
                  </a:txBody>
                  <a:tcPr marL="88835" marR="88835">
                    <a:cell3D prstMaterial="dkEdge">
                      <a:bevel w="50800" prst="hardEdge"/>
                      <a:lightRig rig="flood" dir="t"/>
                    </a:cell3D>
                  </a:tcPr>
                </a:tc>
                <a:tc>
                  <a:txBody>
                    <a:bodyPr/>
                    <a:lstStyle/>
                    <a:p>
                      <a:pPr algn="ctr"/>
                      <a:r>
                        <a:rPr lang="en-US" sz="3200" b="1" dirty="0"/>
                        <a:t>van</a:t>
                      </a:r>
                    </a:p>
                  </a:txBody>
                  <a:tcPr marL="88835" marR="88835" anchor="ctr">
                    <a:cell3D prstMaterial="dkEdge">
                      <a:bevel w="50800" prst="hardEdge"/>
                      <a:lightRig rig="flood" dir="t"/>
                    </a:cell3D>
                  </a:tcPr>
                </a:tc>
                <a:extLst>
                  <a:ext uri="{0D108BD9-81ED-4DB2-BD59-A6C34878D82A}">
                    <a16:rowId xmlns:a16="http://schemas.microsoft.com/office/drawing/2014/main" val="759520008"/>
                  </a:ext>
                </a:extLst>
              </a:tr>
            </a:tbl>
          </a:graphicData>
        </a:graphic>
      </p:graphicFrame>
    </p:spTree>
    <p:extLst>
      <p:ext uri="{BB962C8B-B14F-4D97-AF65-F5344CB8AC3E}">
        <p14:creationId xmlns:p14="http://schemas.microsoft.com/office/powerpoint/2010/main" val="33749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hart with words on it&#10;&#10;AI-generated content may be incorrect.">
            <a:extLst>
              <a:ext uri="{FF2B5EF4-FFF2-40B4-BE49-F238E27FC236}">
                <a16:creationId xmlns:a16="http://schemas.microsoft.com/office/drawing/2014/main" id="{8173800A-B6F3-4712-544B-0B0F223898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6194" y="1013094"/>
            <a:ext cx="9914877" cy="4831811"/>
          </a:xfrm>
          <a:prstGeom prst="rect">
            <a:avLst/>
          </a:prstGeom>
          <a:noFill/>
          <a:ln>
            <a:noFill/>
          </a:ln>
        </p:spPr>
      </p:pic>
    </p:spTree>
    <p:extLst>
      <p:ext uri="{BB962C8B-B14F-4D97-AF65-F5344CB8AC3E}">
        <p14:creationId xmlns:p14="http://schemas.microsoft.com/office/powerpoint/2010/main" val="238572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400" b="1" dirty="0"/>
              <a:t>Sentences with “</a:t>
            </a:r>
            <a:r>
              <a:rPr lang="en-US" sz="4400" b="1" dirty="0" err="1"/>
              <a:t>ir</a:t>
            </a:r>
            <a:r>
              <a:rPr lang="en-US" sz="4400" b="1" dirty="0"/>
              <a:t>” – present tense</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r>
              <a:rPr lang="en-US" sz="3200" dirty="0" err="1"/>
              <a:t>Español</a:t>
            </a:r>
            <a:endParaRPr lang="en-US" sz="3200" dirty="0"/>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1987922" y="2854655"/>
            <a:ext cx="5189856" cy="3109913"/>
          </a:xfrm>
        </p:spPr>
        <p:txBody>
          <a:bodyPr>
            <a:normAutofit/>
          </a:bodyPr>
          <a:lstStyle/>
          <a:p>
            <a:pPr marL="0" indent="0">
              <a:buNone/>
            </a:pPr>
            <a:r>
              <a:rPr lang="en-US" b="1" dirty="0"/>
              <a:t>a) </a:t>
            </a:r>
            <a:r>
              <a:rPr lang="en-US" b="1" dirty="0" err="1"/>
              <a:t>Yo</a:t>
            </a:r>
            <a:r>
              <a:rPr lang="en-US" b="1" dirty="0"/>
              <a:t> </a:t>
            </a:r>
            <a:r>
              <a:rPr lang="en-US" b="1" dirty="0" err="1"/>
              <a:t>voy</a:t>
            </a:r>
            <a:r>
              <a:rPr lang="en-US" b="1" dirty="0"/>
              <a:t> al cine.</a:t>
            </a:r>
          </a:p>
          <a:p>
            <a:pPr marL="0" indent="0">
              <a:buNone/>
            </a:pPr>
            <a:endParaRPr lang="en-US" b="1" dirty="0"/>
          </a:p>
          <a:p>
            <a:pPr marL="0" indent="0">
              <a:buNone/>
            </a:pPr>
            <a:r>
              <a:rPr lang="en-US" b="1" dirty="0"/>
              <a:t>b) Ella </a:t>
            </a:r>
            <a:r>
              <a:rPr lang="en-US" b="1" dirty="0" err="1"/>
              <a:t>va</a:t>
            </a:r>
            <a:r>
              <a:rPr lang="en-US" b="1" dirty="0"/>
              <a:t> a la playa.</a:t>
            </a:r>
          </a:p>
          <a:p>
            <a:pPr marL="0" indent="0">
              <a:buNone/>
            </a:pPr>
            <a:endParaRPr lang="en-US" b="1" dirty="0"/>
          </a:p>
          <a:p>
            <a:pPr marL="0" indent="0">
              <a:buNone/>
            </a:pPr>
            <a:r>
              <a:rPr lang="en-US" b="1" dirty="0"/>
              <a:t>c) </a:t>
            </a:r>
            <a:r>
              <a:rPr lang="en-US" b="1" dirty="0" err="1"/>
              <a:t>Nosotros</a:t>
            </a:r>
            <a:r>
              <a:rPr lang="en-US" b="1" dirty="0"/>
              <a:t> </a:t>
            </a:r>
            <a:r>
              <a:rPr lang="en-US" b="1" dirty="0" err="1"/>
              <a:t>vamos</a:t>
            </a:r>
            <a:r>
              <a:rPr lang="en-US" b="1" dirty="0"/>
              <a:t> a la </a:t>
            </a:r>
            <a:r>
              <a:rPr lang="en-US" b="1" dirty="0" err="1"/>
              <a:t>iglesia</a:t>
            </a:r>
            <a:r>
              <a:rPr lang="en-US" b="1" dirty="0"/>
              <a:t>.</a:t>
            </a:r>
          </a:p>
          <a:p>
            <a:pPr marL="457200" indent="-457200">
              <a:buFont typeface="+mj-lt"/>
              <a:buAutoNum type="arabicPeriod"/>
            </a:pPr>
            <a:endParaRPr lang="en-US"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a:xfrm>
            <a:off x="5443129" y="2174875"/>
            <a:ext cx="5194583" cy="576262"/>
          </a:xfrm>
        </p:spPr>
        <p:txBody>
          <a:bodyPr>
            <a:normAutofit lnSpcReduction="10000"/>
          </a:bodyPr>
          <a:lstStyle/>
          <a:p>
            <a:r>
              <a:rPr lang="en-US" sz="3200" dirty="0" err="1"/>
              <a:t>Inglés</a:t>
            </a:r>
            <a:endParaRPr lang="en-US" sz="3200" dirty="0"/>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6621049" y="2751137"/>
            <a:ext cx="5194583" cy="3109913"/>
          </a:xfrm>
        </p:spPr>
        <p:txBody>
          <a:bodyPr>
            <a:normAutofit/>
          </a:bodyPr>
          <a:lstStyle/>
          <a:p>
            <a:pPr marL="0" indent="0">
              <a:buNone/>
            </a:pPr>
            <a:r>
              <a:rPr lang="en-US" b="1" dirty="0"/>
              <a:t>a) I go to the movie theater.</a:t>
            </a:r>
          </a:p>
          <a:p>
            <a:pPr marL="0" indent="0">
              <a:buNone/>
            </a:pPr>
            <a:endParaRPr lang="en-US" b="1" dirty="0"/>
          </a:p>
          <a:p>
            <a:pPr marL="0" indent="0">
              <a:buNone/>
            </a:pPr>
            <a:r>
              <a:rPr lang="en-US" b="1" dirty="0"/>
              <a:t>b) She goes to the beach.</a:t>
            </a:r>
          </a:p>
          <a:p>
            <a:pPr marL="0" indent="0">
              <a:buNone/>
            </a:pPr>
            <a:endParaRPr lang="en-US" b="1" dirty="0"/>
          </a:p>
          <a:p>
            <a:pPr marL="0" indent="0">
              <a:buNone/>
            </a:pPr>
            <a:r>
              <a:rPr lang="en-US" b="1" dirty="0"/>
              <a:t>c) We go to the church.</a:t>
            </a:r>
          </a:p>
          <a:p>
            <a:pPr marL="457200" indent="-457200">
              <a:buFont typeface="+mj-lt"/>
              <a:buAutoNum type="arabicPeriod"/>
            </a:pPr>
            <a:endParaRPr lang="en-US" dirty="0">
              <a:highlight>
                <a:srgbClr val="000000"/>
              </a:highlight>
            </a:endParaRPr>
          </a:p>
        </p:txBody>
      </p:sp>
      <p:pic>
        <p:nvPicPr>
          <p:cNvPr id="1026" name="Picture 2" descr="🎬 Estrenos de marzo: Cine y streaming para sobrevivir al fin del verano -  Comic Con Chile 2025">
            <a:extLst>
              <a:ext uri="{FF2B5EF4-FFF2-40B4-BE49-F238E27FC236}">
                <a16:creationId xmlns:a16="http://schemas.microsoft.com/office/drawing/2014/main" id="{661BD657-E11E-0ED3-94E1-43BF8C06A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838" y="5317992"/>
            <a:ext cx="2114909" cy="11896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ya Images - Free Download on Freepik">
            <a:extLst>
              <a:ext uri="{FF2B5EF4-FFF2-40B4-BE49-F238E27FC236}">
                <a16:creationId xmlns:a16="http://schemas.microsoft.com/office/drawing/2014/main" id="{382322B4-1E1B-CB0A-CE1A-315AE2172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68" y="2751137"/>
            <a:ext cx="1282760" cy="19221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ágenes de Iglesia - Descarga gratuita en Freepik">
            <a:extLst>
              <a:ext uri="{FF2B5EF4-FFF2-40B4-BE49-F238E27FC236}">
                <a16:creationId xmlns:a16="http://schemas.microsoft.com/office/drawing/2014/main" id="{3E0A5DEB-E247-DE55-9B83-3C222E40B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3642" y="2647619"/>
            <a:ext cx="1711990" cy="171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43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080E-FFF5-76A0-609F-33BCB316C2FD}"/>
              </a:ext>
            </a:extLst>
          </p:cNvPr>
          <p:cNvSpPr>
            <a:spLocks noGrp="1"/>
          </p:cNvSpPr>
          <p:nvPr>
            <p:ph type="title"/>
          </p:nvPr>
        </p:nvSpPr>
        <p:spPr/>
        <p:txBody>
          <a:bodyPr>
            <a:normAutofit/>
          </a:bodyPr>
          <a:lstStyle/>
          <a:p>
            <a:r>
              <a:rPr lang="en-US" sz="4400" b="1" dirty="0"/>
              <a:t>Verbo “</a:t>
            </a:r>
            <a:r>
              <a:rPr lang="en-US" sz="4400" b="1" dirty="0" err="1"/>
              <a:t>ir</a:t>
            </a:r>
            <a:r>
              <a:rPr lang="en-US" sz="4400" b="1" dirty="0"/>
              <a:t>” – future form</a:t>
            </a:r>
          </a:p>
        </p:txBody>
      </p:sp>
      <p:sp>
        <p:nvSpPr>
          <p:cNvPr id="3" name="Content Placeholder 2">
            <a:extLst>
              <a:ext uri="{FF2B5EF4-FFF2-40B4-BE49-F238E27FC236}">
                <a16:creationId xmlns:a16="http://schemas.microsoft.com/office/drawing/2014/main" id="{670254F0-BB85-1AD5-BBF4-59BD0304450A}"/>
              </a:ext>
            </a:extLst>
          </p:cNvPr>
          <p:cNvSpPr>
            <a:spLocks noGrp="1"/>
          </p:cNvSpPr>
          <p:nvPr>
            <p:ph idx="1"/>
          </p:nvPr>
        </p:nvSpPr>
        <p:spPr>
          <a:xfrm>
            <a:off x="1905641" y="2134866"/>
            <a:ext cx="8877379" cy="3636511"/>
          </a:xfrm>
        </p:spPr>
        <p:txBody>
          <a:bodyPr/>
          <a:lstStyle/>
          <a:p>
            <a:pPr algn="l"/>
            <a:r>
              <a:rPr lang="en-US" b="1" i="0" dirty="0">
                <a:effectLst/>
                <a:latin typeface="Times New Roman" panose="02020603050405020304" pitchFamily="18" charset="0"/>
              </a:rPr>
              <a:t>The formula for future: </a:t>
            </a:r>
          </a:p>
          <a:p>
            <a:pPr algn="l"/>
            <a:endParaRPr lang="en-US" dirty="0">
              <a:solidFill>
                <a:srgbClr val="000000"/>
              </a:solidFill>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marL="0" indent="0" algn="l">
              <a:buNone/>
            </a:pPr>
            <a:endParaRPr lang="en-US" dirty="0">
              <a:solidFill>
                <a:srgbClr val="000000"/>
              </a:solidFill>
              <a:latin typeface="Times New Roman" panose="02020603050405020304" pitchFamily="18" charset="0"/>
            </a:endParaRPr>
          </a:p>
          <a:p>
            <a:pPr marL="0" indent="0" algn="l">
              <a:buNone/>
            </a:pPr>
            <a:endParaRPr lang="en-US" b="0" i="0" dirty="0">
              <a:solidFill>
                <a:srgbClr val="000000"/>
              </a:solidFill>
              <a:effectLst/>
              <a:latin typeface="Times New Roman" panose="02020603050405020304" pitchFamily="18" charset="0"/>
            </a:endParaRPr>
          </a:p>
          <a:p>
            <a:pPr algn="l"/>
            <a:r>
              <a:rPr lang="en-US" b="1" i="0" dirty="0" err="1">
                <a:effectLst/>
                <a:latin typeface="Times New Roman" panose="02020603050405020304" pitchFamily="18" charset="0"/>
              </a:rPr>
              <a:t>Yo</a:t>
            </a:r>
            <a:r>
              <a:rPr lang="en-US" b="1" i="0" dirty="0">
                <a:effectLst/>
                <a:latin typeface="Times New Roman" panose="02020603050405020304" pitchFamily="18" charset="0"/>
              </a:rPr>
              <a:t> + VOY A + </a:t>
            </a:r>
            <a:r>
              <a:rPr lang="en-US" b="1" i="0" dirty="0" err="1">
                <a:effectLst/>
                <a:latin typeface="Times New Roman" panose="02020603050405020304" pitchFamily="18" charset="0"/>
              </a:rPr>
              <a:t>dormir</a:t>
            </a:r>
            <a:r>
              <a:rPr lang="en-US" b="1" i="0" dirty="0">
                <a:effectLst/>
                <a:latin typeface="Times New Roman" panose="02020603050405020304" pitchFamily="18" charset="0"/>
              </a:rPr>
              <a:t>.</a:t>
            </a:r>
          </a:p>
          <a:p>
            <a:pPr algn="l"/>
            <a:r>
              <a:rPr lang="en-US" b="1" i="0" dirty="0">
                <a:effectLst/>
                <a:latin typeface="Times New Roman" panose="02020603050405020304" pitchFamily="18" charset="0"/>
              </a:rPr>
              <a:t>Tú + VAS A + </a:t>
            </a:r>
            <a:r>
              <a:rPr lang="en-US" b="1" i="0" dirty="0" err="1">
                <a:effectLst/>
                <a:latin typeface="Times New Roman" panose="02020603050405020304" pitchFamily="18" charset="0"/>
              </a:rPr>
              <a:t>caminar</a:t>
            </a:r>
            <a:r>
              <a:rPr lang="en-US" b="1" i="0" dirty="0">
                <a:effectLst/>
                <a:latin typeface="Times New Roman" panose="02020603050405020304" pitchFamily="18" charset="0"/>
              </a:rPr>
              <a:t>.</a:t>
            </a:r>
          </a:p>
          <a:p>
            <a:endParaRPr lang="en-US" dirty="0"/>
          </a:p>
        </p:txBody>
      </p:sp>
      <p:sp>
        <p:nvSpPr>
          <p:cNvPr id="4" name="Rectangle: Diagonal Corners Rounded 3">
            <a:extLst>
              <a:ext uri="{FF2B5EF4-FFF2-40B4-BE49-F238E27FC236}">
                <a16:creationId xmlns:a16="http://schemas.microsoft.com/office/drawing/2014/main" id="{5676DF0C-D822-ED77-36E4-C70C7920E65A}"/>
              </a:ext>
            </a:extLst>
          </p:cNvPr>
          <p:cNvSpPr/>
          <p:nvPr/>
        </p:nvSpPr>
        <p:spPr>
          <a:xfrm>
            <a:off x="2196481" y="3074503"/>
            <a:ext cx="2194560" cy="1097280"/>
          </a:xfrm>
          <a:prstGeom prst="round2Diag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Pronoun</a:t>
            </a:r>
          </a:p>
        </p:txBody>
      </p:sp>
      <p:sp>
        <p:nvSpPr>
          <p:cNvPr id="5" name="Rectangle: Diagonal Corners Rounded 4">
            <a:extLst>
              <a:ext uri="{FF2B5EF4-FFF2-40B4-BE49-F238E27FC236}">
                <a16:creationId xmlns:a16="http://schemas.microsoft.com/office/drawing/2014/main" id="{AFFB4673-4E08-C2B1-CADA-A210AD9C01EC}"/>
              </a:ext>
            </a:extLst>
          </p:cNvPr>
          <p:cNvSpPr/>
          <p:nvPr/>
        </p:nvSpPr>
        <p:spPr>
          <a:xfrm>
            <a:off x="5140630" y="3074502"/>
            <a:ext cx="2194560" cy="10972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Verb “</a:t>
            </a:r>
            <a:r>
              <a:rPr lang="en-US" sz="2400" b="1" dirty="0" err="1"/>
              <a:t>ir</a:t>
            </a:r>
            <a:r>
              <a:rPr lang="en-US" sz="2400" b="1" dirty="0"/>
              <a:t>” in present tense</a:t>
            </a:r>
          </a:p>
        </p:txBody>
      </p:sp>
      <p:sp>
        <p:nvSpPr>
          <p:cNvPr id="6" name="Rectangle: Diagonal Corners Rounded 5">
            <a:extLst>
              <a:ext uri="{FF2B5EF4-FFF2-40B4-BE49-F238E27FC236}">
                <a16:creationId xmlns:a16="http://schemas.microsoft.com/office/drawing/2014/main" id="{4C8691A7-48B6-B42B-2173-984AA2EE1293}"/>
              </a:ext>
            </a:extLst>
          </p:cNvPr>
          <p:cNvSpPr/>
          <p:nvPr/>
        </p:nvSpPr>
        <p:spPr>
          <a:xfrm>
            <a:off x="8155795" y="2965172"/>
            <a:ext cx="2194560" cy="1097280"/>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Infinitive verb </a:t>
            </a:r>
          </a:p>
          <a:p>
            <a:pPr algn="ctr"/>
            <a:r>
              <a:rPr lang="en-US" sz="2400" b="1" dirty="0"/>
              <a:t>(</a:t>
            </a:r>
            <a:r>
              <a:rPr lang="en-US" sz="2400" b="1" dirty="0" err="1"/>
              <a:t>ar</a:t>
            </a:r>
            <a:r>
              <a:rPr lang="en-US" sz="2400" b="1" dirty="0"/>
              <a:t>, er, </a:t>
            </a:r>
            <a:r>
              <a:rPr lang="en-US" sz="2400" b="1" dirty="0" err="1"/>
              <a:t>ir</a:t>
            </a:r>
            <a:r>
              <a:rPr lang="en-US" sz="2400" b="1" dirty="0"/>
              <a:t>)</a:t>
            </a:r>
          </a:p>
        </p:txBody>
      </p:sp>
      <p:sp>
        <p:nvSpPr>
          <p:cNvPr id="7" name="Plus Sign 6">
            <a:extLst>
              <a:ext uri="{FF2B5EF4-FFF2-40B4-BE49-F238E27FC236}">
                <a16:creationId xmlns:a16="http://schemas.microsoft.com/office/drawing/2014/main" id="{0012B7B1-7C06-BEC7-2C1F-5D06CE308A91}"/>
              </a:ext>
            </a:extLst>
          </p:cNvPr>
          <p:cNvSpPr/>
          <p:nvPr/>
        </p:nvSpPr>
        <p:spPr>
          <a:xfrm>
            <a:off x="4447783" y="3319670"/>
            <a:ext cx="636105" cy="63345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Sign 7">
            <a:extLst>
              <a:ext uri="{FF2B5EF4-FFF2-40B4-BE49-F238E27FC236}">
                <a16:creationId xmlns:a16="http://schemas.microsoft.com/office/drawing/2014/main" id="{7EBD5649-965D-AE4A-68FB-1F323E95BCCD}"/>
              </a:ext>
            </a:extLst>
          </p:cNvPr>
          <p:cNvSpPr/>
          <p:nvPr/>
        </p:nvSpPr>
        <p:spPr>
          <a:xfrm>
            <a:off x="7460191" y="3319670"/>
            <a:ext cx="636105" cy="63345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8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61C0-2949-0D2D-1810-20AA8B5F10C1}"/>
              </a:ext>
            </a:extLst>
          </p:cNvPr>
          <p:cNvSpPr>
            <a:spLocks noGrp="1"/>
          </p:cNvSpPr>
          <p:nvPr>
            <p:ph type="title"/>
          </p:nvPr>
        </p:nvSpPr>
        <p:spPr/>
        <p:txBody>
          <a:bodyPr>
            <a:normAutofit/>
          </a:bodyPr>
          <a:lstStyle/>
          <a:p>
            <a:r>
              <a:rPr lang="en-US" sz="5400" b="1" dirty="0"/>
              <a:t>Verb “</a:t>
            </a:r>
            <a:r>
              <a:rPr lang="en-US" sz="5400" b="1" dirty="0" err="1"/>
              <a:t>ir</a:t>
            </a:r>
            <a:r>
              <a:rPr lang="en-US" sz="5400" b="1" dirty="0"/>
              <a:t>” – to go</a:t>
            </a:r>
          </a:p>
        </p:txBody>
      </p:sp>
      <p:sp>
        <p:nvSpPr>
          <p:cNvPr id="3" name="Text Placeholder 2">
            <a:extLst>
              <a:ext uri="{FF2B5EF4-FFF2-40B4-BE49-F238E27FC236}">
                <a16:creationId xmlns:a16="http://schemas.microsoft.com/office/drawing/2014/main" id="{E4F16B34-93A2-5DDA-F56C-FD93EC260DFA}"/>
              </a:ext>
            </a:extLst>
          </p:cNvPr>
          <p:cNvSpPr>
            <a:spLocks noGrp="1"/>
          </p:cNvSpPr>
          <p:nvPr>
            <p:ph type="body" idx="1"/>
          </p:nvPr>
        </p:nvSpPr>
        <p:spPr/>
        <p:txBody>
          <a:bodyPr>
            <a:normAutofit lnSpcReduction="10000"/>
          </a:bodyPr>
          <a:lstStyle/>
          <a:p>
            <a:r>
              <a:rPr lang="en-US" sz="3200" dirty="0"/>
              <a:t>Present</a:t>
            </a:r>
          </a:p>
        </p:txBody>
      </p:sp>
      <p:sp>
        <p:nvSpPr>
          <p:cNvPr id="4" name="Content Placeholder 3">
            <a:extLst>
              <a:ext uri="{FF2B5EF4-FFF2-40B4-BE49-F238E27FC236}">
                <a16:creationId xmlns:a16="http://schemas.microsoft.com/office/drawing/2014/main" id="{ED22438F-0814-207C-0439-7E63B30C8926}"/>
              </a:ext>
            </a:extLst>
          </p:cNvPr>
          <p:cNvSpPr>
            <a:spLocks noGrp="1"/>
          </p:cNvSpPr>
          <p:nvPr>
            <p:ph sz="half" idx="2"/>
          </p:nvPr>
        </p:nvSpPr>
        <p:spPr/>
        <p:txBody>
          <a:bodyPr>
            <a:normAutofit/>
          </a:bodyPr>
          <a:lstStyle/>
          <a:p>
            <a:r>
              <a:rPr lang="es-ES" b="1" dirty="0"/>
              <a:t>Yo </a:t>
            </a:r>
            <a:r>
              <a:rPr lang="es-ES" b="1" dirty="0">
                <a:solidFill>
                  <a:schemeClr val="accent2"/>
                </a:solidFill>
              </a:rPr>
              <a:t>voy</a:t>
            </a:r>
            <a:r>
              <a:rPr lang="es-ES" b="1" dirty="0"/>
              <a:t> a la escuela. </a:t>
            </a:r>
          </a:p>
          <a:p>
            <a:endParaRPr lang="es-ES" b="1" dirty="0"/>
          </a:p>
          <a:p>
            <a:r>
              <a:rPr lang="es-ES" b="1" dirty="0"/>
              <a:t>Tú </a:t>
            </a:r>
            <a:r>
              <a:rPr lang="es-ES" b="1" dirty="0">
                <a:solidFill>
                  <a:schemeClr val="accent2"/>
                </a:solidFill>
              </a:rPr>
              <a:t>vas</a:t>
            </a:r>
            <a:r>
              <a:rPr lang="es-ES" b="1" dirty="0"/>
              <a:t> a trabajar ahora.</a:t>
            </a:r>
          </a:p>
          <a:p>
            <a:pPr marL="0" indent="0">
              <a:buNone/>
            </a:pPr>
            <a:endParaRPr lang="es-ES" b="1" dirty="0"/>
          </a:p>
          <a:p>
            <a:r>
              <a:rPr lang="es-ES" b="1" dirty="0"/>
              <a:t>Nosotros </a:t>
            </a:r>
            <a:r>
              <a:rPr lang="es-ES" b="1" dirty="0">
                <a:solidFill>
                  <a:schemeClr val="accent2"/>
                </a:solidFill>
              </a:rPr>
              <a:t>vamos</a:t>
            </a:r>
            <a:r>
              <a:rPr lang="es-ES" b="1" dirty="0"/>
              <a:t> a la playa.</a:t>
            </a:r>
          </a:p>
          <a:p>
            <a:endParaRPr lang="es-ES" b="1" dirty="0"/>
          </a:p>
          <a:p>
            <a:r>
              <a:rPr lang="es-ES" b="1" dirty="0"/>
              <a:t>Ellos </a:t>
            </a:r>
            <a:r>
              <a:rPr lang="es-ES" b="1" dirty="0">
                <a:solidFill>
                  <a:schemeClr val="accent2"/>
                </a:solidFill>
              </a:rPr>
              <a:t>van</a:t>
            </a:r>
            <a:r>
              <a:rPr lang="es-ES" b="1" dirty="0"/>
              <a:t> a la escuela.</a:t>
            </a:r>
          </a:p>
          <a:p>
            <a:endParaRPr lang="es-ES" b="1" dirty="0"/>
          </a:p>
          <a:p>
            <a:endParaRPr lang="en-US" dirty="0"/>
          </a:p>
        </p:txBody>
      </p:sp>
      <p:sp>
        <p:nvSpPr>
          <p:cNvPr id="5" name="Text Placeholder 4">
            <a:extLst>
              <a:ext uri="{FF2B5EF4-FFF2-40B4-BE49-F238E27FC236}">
                <a16:creationId xmlns:a16="http://schemas.microsoft.com/office/drawing/2014/main" id="{ACC2448A-6107-5A60-A66B-F6B9F8F0371F}"/>
              </a:ext>
            </a:extLst>
          </p:cNvPr>
          <p:cNvSpPr>
            <a:spLocks noGrp="1"/>
          </p:cNvSpPr>
          <p:nvPr>
            <p:ph type="body" sz="quarter" idx="3"/>
          </p:nvPr>
        </p:nvSpPr>
        <p:spPr>
          <a:xfrm>
            <a:off x="6187415" y="2123119"/>
            <a:ext cx="5194583" cy="576262"/>
          </a:xfrm>
        </p:spPr>
        <p:txBody>
          <a:bodyPr>
            <a:normAutofit lnSpcReduction="10000"/>
          </a:bodyPr>
          <a:lstStyle/>
          <a:p>
            <a:r>
              <a:rPr lang="en-US" sz="3200" dirty="0"/>
              <a:t>Future</a:t>
            </a:r>
          </a:p>
        </p:txBody>
      </p:sp>
      <p:sp>
        <p:nvSpPr>
          <p:cNvPr id="6" name="Content Placeholder 5">
            <a:extLst>
              <a:ext uri="{FF2B5EF4-FFF2-40B4-BE49-F238E27FC236}">
                <a16:creationId xmlns:a16="http://schemas.microsoft.com/office/drawing/2014/main" id="{B5905FF3-29D0-4126-5CE6-713DEF5E1294}"/>
              </a:ext>
            </a:extLst>
          </p:cNvPr>
          <p:cNvSpPr>
            <a:spLocks noGrp="1"/>
          </p:cNvSpPr>
          <p:nvPr>
            <p:ph sz="quarter" idx="4"/>
          </p:nvPr>
        </p:nvSpPr>
        <p:spPr/>
        <p:txBody>
          <a:bodyPr>
            <a:normAutofit/>
          </a:bodyPr>
          <a:lstStyle/>
          <a:p>
            <a:r>
              <a:rPr lang="es-ES" b="1" dirty="0"/>
              <a:t>Yo </a:t>
            </a:r>
            <a:r>
              <a:rPr lang="es-ES" b="1" dirty="0">
                <a:solidFill>
                  <a:schemeClr val="accent2"/>
                </a:solidFill>
              </a:rPr>
              <a:t>voy a ir </a:t>
            </a:r>
            <a:r>
              <a:rPr lang="es-ES" b="1" dirty="0"/>
              <a:t>a la escuela.</a:t>
            </a:r>
          </a:p>
          <a:p>
            <a:endParaRPr lang="es-ES" b="1" dirty="0"/>
          </a:p>
          <a:p>
            <a:r>
              <a:rPr lang="es-ES" b="1" dirty="0"/>
              <a:t>Tú </a:t>
            </a:r>
            <a:r>
              <a:rPr lang="es-ES" b="1" dirty="0">
                <a:solidFill>
                  <a:schemeClr val="accent2"/>
                </a:solidFill>
              </a:rPr>
              <a:t>vas a ir </a:t>
            </a:r>
            <a:r>
              <a:rPr lang="es-ES" b="1" dirty="0"/>
              <a:t>a trabajar el lunes el próximo año.</a:t>
            </a:r>
          </a:p>
          <a:p>
            <a:r>
              <a:rPr lang="es-ES" b="1" dirty="0"/>
              <a:t>Nosotros </a:t>
            </a:r>
            <a:r>
              <a:rPr lang="es-ES" b="1" dirty="0">
                <a:solidFill>
                  <a:schemeClr val="accent2"/>
                </a:solidFill>
              </a:rPr>
              <a:t>vamos a ir </a:t>
            </a:r>
            <a:r>
              <a:rPr lang="es-ES" b="1" dirty="0"/>
              <a:t>a la playa en las vacaciones.</a:t>
            </a:r>
          </a:p>
          <a:p>
            <a:endParaRPr lang="es-ES" b="1" dirty="0"/>
          </a:p>
          <a:p>
            <a:r>
              <a:rPr lang="en-US" b="1" dirty="0" err="1"/>
              <a:t>Ellos</a:t>
            </a:r>
            <a:r>
              <a:rPr lang="en-US" b="1" dirty="0"/>
              <a:t> </a:t>
            </a:r>
            <a:r>
              <a:rPr lang="en-US" b="1" dirty="0">
                <a:solidFill>
                  <a:schemeClr val="accent2"/>
                </a:solidFill>
              </a:rPr>
              <a:t>van a </a:t>
            </a:r>
            <a:r>
              <a:rPr lang="en-US" b="1" dirty="0" err="1">
                <a:solidFill>
                  <a:schemeClr val="accent2"/>
                </a:solidFill>
              </a:rPr>
              <a:t>ir</a:t>
            </a:r>
            <a:r>
              <a:rPr lang="en-US" b="1" dirty="0">
                <a:solidFill>
                  <a:schemeClr val="accent2"/>
                </a:solidFill>
              </a:rPr>
              <a:t> </a:t>
            </a:r>
            <a:r>
              <a:rPr lang="en-US" b="1" dirty="0"/>
              <a:t>a la </a:t>
            </a:r>
            <a:r>
              <a:rPr lang="en-US" b="1" dirty="0" err="1"/>
              <a:t>escuela</a:t>
            </a:r>
            <a:r>
              <a:rPr lang="en-US" b="1" dirty="0"/>
              <a:t> </a:t>
            </a:r>
            <a:r>
              <a:rPr lang="en-US" b="1" dirty="0" err="1"/>
              <a:t>el</a:t>
            </a:r>
            <a:r>
              <a:rPr lang="en-US" b="1" dirty="0"/>
              <a:t> </a:t>
            </a:r>
            <a:r>
              <a:rPr lang="en-US" b="1" dirty="0" err="1"/>
              <a:t>viernes</a:t>
            </a:r>
            <a:endParaRPr lang="en-US" b="1" dirty="0"/>
          </a:p>
        </p:txBody>
      </p:sp>
      <p:pic>
        <p:nvPicPr>
          <p:cNvPr id="2050" name="Picture 2" descr="248.100+ Ir Ilustraciones de Stock, gráficos vectoriales libres de derechos  y clip art - iStock | Hacer, Vamos, Salir">
            <a:extLst>
              <a:ext uri="{FF2B5EF4-FFF2-40B4-BE49-F238E27FC236}">
                <a16:creationId xmlns:a16="http://schemas.microsoft.com/office/drawing/2014/main" id="{7CFC4DF1-2246-1D0A-C37F-7777E292DDE3}"/>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ackgroundRemoval t="10000" b="90000" l="10000" r="90000">
                        <a14:foregroundMark x1="57516" y1="20915" x2="53922" y2="22549"/>
                        <a14:foregroundMark x1="65523" y1="51307" x2="63399" y2="49673"/>
                        <a14:foregroundMark x1="34641" y1="81209" x2="41993" y2="6715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236013" y="89756"/>
            <a:ext cx="1786264" cy="178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3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7998</TotalTime>
  <Words>1431</Words>
  <Application>Microsoft Macintosh PowerPoint</Application>
  <PresentationFormat>Widescreen</PresentationFormat>
  <Paragraphs>398</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Aptos</vt:lpstr>
      <vt:lpstr>Arial</vt:lpstr>
      <vt:lpstr>Calibri</vt:lpstr>
      <vt:lpstr>Century Gothic</vt:lpstr>
      <vt:lpstr>Times New Roman</vt:lpstr>
      <vt:lpstr>Wingdings 2</vt:lpstr>
      <vt:lpstr>Quotable</vt:lpstr>
      <vt:lpstr>Adult Conversational  Spanish: Intermediate Part 1</vt:lpstr>
      <vt:lpstr>¡A romper el hielo! Icebreaker</vt:lpstr>
      <vt:lpstr>¡A romper el hielo! Icebreaker</vt:lpstr>
      <vt:lpstr>Review Conjugation</vt:lpstr>
      <vt:lpstr>ir -to go </vt:lpstr>
      <vt:lpstr>PowerPoint Presentation</vt:lpstr>
      <vt:lpstr>Sentences with “ir” – present tense</vt:lpstr>
      <vt:lpstr>Verbo “ir” – future form</vt:lpstr>
      <vt:lpstr>Verb “ir” – to go</vt:lpstr>
      <vt:lpstr>¡PRACTIQUEMOS! Written practice. </vt:lpstr>
      <vt:lpstr>PowerPoint Presentation</vt:lpstr>
      <vt:lpstr>Verb “ser” – to be</vt:lpstr>
      <vt:lpstr>WHOLE CLASS CONVERSATION </vt:lpstr>
      <vt:lpstr>PowerPoint Presentation</vt:lpstr>
      <vt:lpstr>Verb “estar” – to be</vt:lpstr>
      <vt:lpstr>WHOLE CLASS CONVERSATION </vt:lpstr>
      <vt:lpstr>PowerPoint Presentation</vt:lpstr>
      <vt:lpstr>Verb “tener” – to have</vt:lpstr>
      <vt:lpstr>WHOLE CLASS CONVERSATION </vt:lpstr>
      <vt:lpstr>PowerPoint Presentation</vt:lpstr>
      <vt:lpstr>¡Vamos a Conversar!  </vt:lpstr>
      <vt:lpstr>PowerPoint Presentation</vt:lpstr>
      <vt:lpstr>More practice…</vt:lpstr>
      <vt:lpstr>¿QUÉ ES UN ADVERBIO?  What is an adverb?</vt:lpstr>
      <vt:lpstr>TYPES OF ADVERBS</vt:lpstr>
      <vt:lpstr>TYPES OF ADVERBS</vt:lpstr>
      <vt:lpstr>TYPES OF ADVERBS</vt:lpstr>
      <vt:lpstr>TYPES OF ADVERBS</vt:lpstr>
      <vt:lpstr>TYPES OF ADVERBS</vt:lpstr>
      <vt:lpstr>PowerPoint Presentation</vt:lpstr>
      <vt:lpstr>¡Vamos a Conversar!  </vt:lpstr>
      <vt:lpstr>PowerPoint Presentation</vt:lpstr>
      <vt:lpstr>PowerPoint Presentation</vt:lpstr>
      <vt:lpstr>USEFUL INFORMATION ABOUT ADVERBS -PLACEMENT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Part 1</dc:title>
  <dc:creator>Emma Garcia</dc:creator>
  <cp:lastModifiedBy>Spanish</cp:lastModifiedBy>
  <cp:revision>59</cp:revision>
  <dcterms:created xsi:type="dcterms:W3CDTF">2022-10-19T20:25:11Z</dcterms:created>
  <dcterms:modified xsi:type="dcterms:W3CDTF">2025-10-28T16:39:59Z</dcterms:modified>
</cp:coreProperties>
</file>