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351" r:id="rId2"/>
    <p:sldId id="352" r:id="rId3"/>
    <p:sldId id="294" r:id="rId4"/>
    <p:sldId id="378" r:id="rId5"/>
    <p:sldId id="359" r:id="rId6"/>
    <p:sldId id="259" r:id="rId7"/>
    <p:sldId id="360" r:id="rId8"/>
    <p:sldId id="362" r:id="rId9"/>
    <p:sldId id="379" r:id="rId10"/>
    <p:sldId id="381" r:id="rId11"/>
    <p:sldId id="366" r:id="rId12"/>
    <p:sldId id="289" r:id="rId13"/>
    <p:sldId id="369" r:id="rId14"/>
    <p:sldId id="370" r:id="rId15"/>
    <p:sldId id="367" r:id="rId16"/>
    <p:sldId id="368" r:id="rId17"/>
    <p:sldId id="371" r:id="rId18"/>
    <p:sldId id="363" r:id="rId19"/>
    <p:sldId id="364" r:id="rId20"/>
    <p:sldId id="365" r:id="rId21"/>
    <p:sldId id="380" r:id="rId22"/>
    <p:sldId id="382" r:id="rId23"/>
    <p:sldId id="372" r:id="rId24"/>
    <p:sldId id="373" r:id="rId25"/>
    <p:sldId id="374" r:id="rId26"/>
    <p:sldId id="375" r:id="rId27"/>
    <p:sldId id="376" r:id="rId28"/>
    <p:sldId id="361" r:id="rId29"/>
    <p:sldId id="377" r:id="rId30"/>
    <p:sldId id="337" r:id="rId31"/>
    <p:sldId id="338" r:id="rId32"/>
    <p:sldId id="348" r:id="rId33"/>
    <p:sldId id="27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2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0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6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2532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6 –Final Class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321014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AE1B5-9F74-6735-A416-BDA91E8A160C}"/>
              </a:ext>
            </a:extLst>
          </p:cNvPr>
          <p:cNvSpPr txBox="1"/>
          <p:nvPr/>
        </p:nvSpPr>
        <p:spPr>
          <a:xfrm>
            <a:off x="819509" y="935836"/>
            <a:ext cx="112689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 – Time</a:t>
            </a:r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Son</a:t>
            </a:r>
            <a:r>
              <a:rPr lang="en-US" sz="2800" b="1" dirty="0"/>
              <a:t> las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ocho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la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mañana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It is eight in the morning.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Hoy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lunes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Today is Monday.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 – Origin</a:t>
            </a:r>
          </a:p>
          <a:p>
            <a:pPr>
              <a:buFont typeface="+mj-lt"/>
              <a:buAutoNum type="arabicPeriod"/>
            </a:pPr>
            <a:r>
              <a:rPr lang="en-US" sz="2800" b="1" dirty="0" err="1"/>
              <a:t>Yo</a:t>
            </a:r>
            <a:r>
              <a:rPr lang="en-US" sz="2800" b="1" dirty="0"/>
              <a:t> </a:t>
            </a:r>
            <a:r>
              <a:rPr lang="en-US" sz="2800" b="1" i="1" u="sng" dirty="0"/>
              <a:t>soy </a:t>
            </a:r>
            <a:r>
              <a:rPr lang="en-US" sz="2800" b="1" dirty="0"/>
              <a:t>de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Guatemala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I am from Guatemala.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 err="1"/>
              <a:t>Ellos</a:t>
            </a:r>
            <a:r>
              <a:rPr lang="en-US" sz="2800" b="1" dirty="0"/>
              <a:t> </a:t>
            </a:r>
            <a:r>
              <a:rPr lang="en-US" sz="2800" b="1" i="1" u="sng" dirty="0"/>
              <a:t>son</a:t>
            </a:r>
            <a:r>
              <a:rPr lang="en-US" sz="2800" b="1" dirty="0"/>
              <a:t> de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Venezuela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They are from Venezuela.</a:t>
            </a:r>
            <a:endParaRPr lang="en-US" sz="2800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 – Relationships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Ella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hermana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She is my sister.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David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mejor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amigo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David is my best friend.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0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3215FA1B-2084-F8A5-CE31-277E5B0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3FC93B-3C9C-AB72-AFFF-8478FB32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58" y="1123538"/>
            <a:ext cx="682349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in the blanks with the correct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conjugation. Then, write in the chart the correct use of SER. Use the acronym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reference.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the first example: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D1DD4-3E1D-5AB0-AD7B-0A8016D77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958" y="4690240"/>
            <a:ext cx="655607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496824" y="833098"/>
            <a:ext cx="7789926" cy="523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Tú </a:t>
            </a:r>
            <a:r>
              <a:rPr lang="en-US" sz="2400" b="1" u="sng" dirty="0" err="1">
                <a:solidFill>
                  <a:schemeClr val="bg1"/>
                </a:solidFill>
              </a:rPr>
              <a:t>eres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americano.  / You are American. </a:t>
            </a:r>
          </a:p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en-US" sz="2400" dirty="0" err="1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alt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n-US" alt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altos. / They (male or mix)are tall.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GT" sz="2400" dirty="0">
                <a:solidFill>
                  <a:schemeClr val="bg1"/>
                </a:solidFill>
              </a:rPr>
              <a:t>Ella </a:t>
            </a:r>
            <a:r>
              <a:rPr lang="es-GT" sz="2400" b="1" u="sng" dirty="0">
                <a:solidFill>
                  <a:schemeClr val="bg1"/>
                </a:solidFill>
              </a:rPr>
              <a:t>es</a:t>
            </a:r>
            <a:r>
              <a:rPr lang="es-GT" sz="2400" dirty="0">
                <a:solidFill>
                  <a:schemeClr val="bg1"/>
                </a:solidFill>
              </a:rPr>
              <a:t> tímida. / </a:t>
            </a:r>
            <a:r>
              <a:rPr lang="es-GT" sz="2400" dirty="0" err="1">
                <a:solidFill>
                  <a:schemeClr val="bg1"/>
                </a:solidFill>
              </a:rPr>
              <a:t>She</a:t>
            </a:r>
            <a:r>
              <a:rPr lang="es-GT" sz="2400" dirty="0">
                <a:solidFill>
                  <a:schemeClr val="bg1"/>
                </a:solidFill>
              </a:rPr>
              <a:t> is </a:t>
            </a:r>
            <a:r>
              <a:rPr lang="es-GT" sz="2400" dirty="0" err="1">
                <a:solidFill>
                  <a:schemeClr val="bg1"/>
                </a:solidFill>
              </a:rPr>
              <a:t>shy</a:t>
            </a:r>
            <a:r>
              <a:rPr lang="es-GT" sz="2400" dirty="0">
                <a:solidFill>
                  <a:schemeClr val="bg1"/>
                </a:solidFill>
              </a:rPr>
              <a:t>.</a:t>
            </a:r>
          </a:p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Vosotros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sóis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rubios</a:t>
            </a:r>
            <a:r>
              <a:rPr lang="en-US" sz="2400" dirty="0">
                <a:solidFill>
                  <a:schemeClr val="bg1"/>
                </a:solidFill>
              </a:rPr>
              <a:t>. / You all (inf) are blond.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C339186-D33B-4CE4-5042-007DC5BA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59D9F3-5E7C-FC2C-20F9-11022D24EDDA}"/>
              </a:ext>
            </a:extLst>
          </p:cNvPr>
          <p:cNvSpPr/>
          <p:nvPr/>
        </p:nvSpPr>
        <p:spPr>
          <a:xfrm>
            <a:off x="7692389" y="1009935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17580A-FA4A-F8E3-740C-67D73368710F}"/>
              </a:ext>
            </a:extLst>
          </p:cNvPr>
          <p:cNvSpPr/>
          <p:nvPr/>
        </p:nvSpPr>
        <p:spPr>
          <a:xfrm>
            <a:off x="7692389" y="2329840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5F207-C2F0-E8AA-7990-CBB7DBC00AC4}"/>
              </a:ext>
            </a:extLst>
          </p:cNvPr>
          <p:cNvSpPr/>
          <p:nvPr/>
        </p:nvSpPr>
        <p:spPr>
          <a:xfrm>
            <a:off x="7692389" y="3516227"/>
            <a:ext cx="3604261" cy="95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C- CHARACTERISTICS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84B2D-11EE-B3CA-867F-1CDB7EE5595C}"/>
              </a:ext>
            </a:extLst>
          </p:cNvPr>
          <p:cNvSpPr/>
          <p:nvPr/>
        </p:nvSpPr>
        <p:spPr>
          <a:xfrm>
            <a:off x="7692389" y="4939380"/>
            <a:ext cx="3518535" cy="708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EA16D1-0455-EA22-D74E-0598CACBE3A6}"/>
              </a:ext>
            </a:extLst>
          </p:cNvPr>
          <p:cNvSpPr/>
          <p:nvPr/>
        </p:nvSpPr>
        <p:spPr>
          <a:xfrm>
            <a:off x="1266825" y="1400175"/>
            <a:ext cx="77152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10967B-66A9-6CE3-1180-CE8794E1CAEF}"/>
              </a:ext>
            </a:extLst>
          </p:cNvPr>
          <p:cNvSpPr/>
          <p:nvPr/>
        </p:nvSpPr>
        <p:spPr>
          <a:xfrm>
            <a:off x="1581150" y="2662330"/>
            <a:ext cx="590550" cy="31007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131293-D93F-B9D8-3E6B-45AFD574C735}"/>
              </a:ext>
            </a:extLst>
          </p:cNvPr>
          <p:cNvSpPr/>
          <p:nvPr/>
        </p:nvSpPr>
        <p:spPr>
          <a:xfrm>
            <a:off x="1447800" y="3874042"/>
            <a:ext cx="42862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568A7EE-06F2-1053-7B2A-8737E53597EF}"/>
              </a:ext>
            </a:extLst>
          </p:cNvPr>
          <p:cNvSpPr/>
          <p:nvPr/>
        </p:nvSpPr>
        <p:spPr>
          <a:xfrm>
            <a:off x="2219325" y="5007679"/>
            <a:ext cx="590551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B31EA-1439-F1C5-730C-2F438F82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FDD57-FCBE-2581-2D54-B621796761DA}"/>
              </a:ext>
            </a:extLst>
          </p:cNvPr>
          <p:cNvSpPr txBox="1"/>
          <p:nvPr/>
        </p:nvSpPr>
        <p:spPr>
          <a:xfrm>
            <a:off x="320965" y="-634898"/>
            <a:ext cx="11752163" cy="683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Él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my </a:t>
            </a:r>
            <a:r>
              <a:rPr lang="en-US" sz="2400" dirty="0" err="1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hermano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He is my brother.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6. 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Ellas </a:t>
            </a:r>
            <a:r>
              <a:rPr lang="es-GT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Cuba.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They</a:t>
            </a:r>
            <a:r>
              <a:rPr lang="es-GT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s-GT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female</a:t>
            </a:r>
            <a:r>
              <a:rPr lang="es-GT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Cuba.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Ustedes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amables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You all (formal)are kind.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8. Nosotros </a:t>
            </a:r>
            <a:r>
              <a:rPr lang="es-GT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somos</a:t>
            </a:r>
            <a:r>
              <a:rPr lang="es-GT" sz="2400" b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doctores.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doctors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770C2-417A-6696-5B8E-B468C63C0E79}"/>
              </a:ext>
            </a:extLst>
          </p:cNvPr>
          <p:cNvSpPr/>
          <p:nvPr/>
        </p:nvSpPr>
        <p:spPr>
          <a:xfrm>
            <a:off x="173736" y="382569"/>
            <a:ext cx="11899392" cy="5814981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F1580BD-7051-0A95-87AB-9088D809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769C6-B19A-C6B4-C1D8-9D4E507FC803}"/>
              </a:ext>
            </a:extLst>
          </p:cNvPr>
          <p:cNvSpPr/>
          <p:nvPr/>
        </p:nvSpPr>
        <p:spPr>
          <a:xfrm>
            <a:off x="7908692" y="887571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GT" sz="1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R- RELATIONSHIPS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D9A77-2105-024E-5DEE-13FBDB404B90}"/>
              </a:ext>
            </a:extLst>
          </p:cNvPr>
          <p:cNvSpPr/>
          <p:nvPr/>
        </p:nvSpPr>
        <p:spPr>
          <a:xfrm>
            <a:off x="7958043" y="2061502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9406C2-D604-45F7-F158-A559EA30AC5F}"/>
              </a:ext>
            </a:extLst>
          </p:cNvPr>
          <p:cNvSpPr/>
          <p:nvPr/>
        </p:nvSpPr>
        <p:spPr>
          <a:xfrm>
            <a:off x="7908692" y="3201900"/>
            <a:ext cx="3567886" cy="95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C- CHARACTERISTICS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AC4BA-5DEE-3A10-D9AB-DAF68F0CCF04}"/>
              </a:ext>
            </a:extLst>
          </p:cNvPr>
          <p:cNvSpPr/>
          <p:nvPr/>
        </p:nvSpPr>
        <p:spPr>
          <a:xfrm>
            <a:off x="7908691" y="4723915"/>
            <a:ext cx="3518535" cy="708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O-OCCUPATION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2EA1F-85B5-3AAE-06A7-1068E7D242A6}"/>
              </a:ext>
            </a:extLst>
          </p:cNvPr>
          <p:cNvSpPr/>
          <p:nvPr/>
        </p:nvSpPr>
        <p:spPr>
          <a:xfrm>
            <a:off x="1019175" y="1190624"/>
            <a:ext cx="447675" cy="390525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B6CD0-13E2-A3C1-774B-71140A4F83D4}"/>
              </a:ext>
            </a:extLst>
          </p:cNvPr>
          <p:cNvSpPr/>
          <p:nvPr/>
        </p:nvSpPr>
        <p:spPr>
          <a:xfrm>
            <a:off x="1419225" y="2323737"/>
            <a:ext cx="581025" cy="369988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06661-3727-EE0B-600A-F5C122F1218F}"/>
              </a:ext>
            </a:extLst>
          </p:cNvPr>
          <p:cNvSpPr/>
          <p:nvPr/>
        </p:nvSpPr>
        <p:spPr>
          <a:xfrm>
            <a:off x="1957387" y="3581873"/>
            <a:ext cx="595313" cy="390524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389329-B345-9717-6B40-3B5C5206B1E3}"/>
              </a:ext>
            </a:extLst>
          </p:cNvPr>
          <p:cNvSpPr/>
          <p:nvPr/>
        </p:nvSpPr>
        <p:spPr>
          <a:xfrm>
            <a:off x="2095500" y="4762743"/>
            <a:ext cx="94297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2AC4D-1177-5FDE-5957-5222C8F76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C2AF4-9396-23D7-1A35-3DE118C0F162}"/>
              </a:ext>
            </a:extLst>
          </p:cNvPr>
          <p:cNvSpPr txBox="1"/>
          <p:nvPr/>
        </p:nvSpPr>
        <p:spPr>
          <a:xfrm>
            <a:off x="293371" y="626618"/>
            <a:ext cx="11752163" cy="441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El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concierto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las 3:00PM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</a:t>
            </a:r>
            <a:r>
              <a:rPr lang="en-US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concert is at 3PM.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10. </a:t>
            </a:r>
            <a:r>
              <a:rPr lang="es-GT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Usted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b="1" u="sng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mi primo.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(formal) 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cousin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1A5D9D-FAD3-1185-062C-8F1A64A57538}"/>
              </a:ext>
            </a:extLst>
          </p:cNvPr>
          <p:cNvSpPr/>
          <p:nvPr/>
        </p:nvSpPr>
        <p:spPr>
          <a:xfrm>
            <a:off x="173736" y="382569"/>
            <a:ext cx="11899392" cy="5814981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795E0322-2C7E-C7C4-6050-28B18A63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D958F3-7F96-66AA-1DB1-C7FD378E3713}"/>
              </a:ext>
            </a:extLst>
          </p:cNvPr>
          <p:cNvSpPr/>
          <p:nvPr/>
        </p:nvSpPr>
        <p:spPr>
          <a:xfrm>
            <a:off x="8242067" y="2081311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GT" sz="1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T- TIME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CDCC09-6547-47BD-1A8C-EF991660B24D}"/>
              </a:ext>
            </a:extLst>
          </p:cNvPr>
          <p:cNvSpPr/>
          <p:nvPr/>
        </p:nvSpPr>
        <p:spPr>
          <a:xfrm>
            <a:off x="8380094" y="3354090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R-RELATIONSHIPS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3DAE2-5392-9C32-8DEA-D7CA9C55A4E5}"/>
              </a:ext>
            </a:extLst>
          </p:cNvPr>
          <p:cNvSpPr/>
          <p:nvPr/>
        </p:nvSpPr>
        <p:spPr>
          <a:xfrm>
            <a:off x="2517554" y="2388190"/>
            <a:ext cx="409574" cy="390525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2E8C92-209A-8C4B-8C89-57D04A32CDA2}"/>
              </a:ext>
            </a:extLst>
          </p:cNvPr>
          <p:cNvSpPr/>
          <p:nvPr/>
        </p:nvSpPr>
        <p:spPr>
          <a:xfrm>
            <a:off x="1776985" y="3552681"/>
            <a:ext cx="376238" cy="369988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AE0A-57B9-CBC8-DAD5-775EC932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8F1C-26D1-CCEF-1DE8-78AB127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B957F-0C85-B70C-0DBE-D58B1F10C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85A217B-A14E-62A9-B021-9EADC61B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94741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a few words&#10;&#10;AI-generated content may be incorrect.">
            <a:extLst>
              <a:ext uri="{FF2B5EF4-FFF2-40B4-BE49-F238E27FC236}">
                <a16:creationId xmlns:a16="http://schemas.microsoft.com/office/drawing/2014/main" id="{3326F449-627B-6AB9-39C7-43EF2813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50" y="0"/>
            <a:ext cx="853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ack text&#10;&#10;AI-generated content may be incorrect.">
            <a:extLst>
              <a:ext uri="{FF2B5EF4-FFF2-40B4-BE49-F238E27FC236}">
                <a16:creationId xmlns:a16="http://schemas.microsoft.com/office/drawing/2014/main" id="{682CA37D-2CBF-23CD-B279-10A05BFF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" y="1113539"/>
            <a:ext cx="11273064" cy="38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C7094-20D9-46B4-C381-EF17BBAC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DCED-9ED5-B7A6-29DF-AF03A76C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67" y="559883"/>
            <a:ext cx="9307102" cy="10617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E</a:t>
            </a:r>
            <a:r>
              <a:rPr lang="en-US" sz="6600" dirty="0"/>
              <a:t>STA</a:t>
            </a:r>
            <a:r>
              <a:rPr lang="en-US" sz="6600" b="1" dirty="0"/>
              <a:t>R – TO 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01876-9E9F-56A3-9598-3ECAFE14C37B}"/>
              </a:ext>
            </a:extLst>
          </p:cNvPr>
          <p:cNvSpPr txBox="1"/>
          <p:nvPr/>
        </p:nvSpPr>
        <p:spPr>
          <a:xfrm>
            <a:off x="474454" y="2283452"/>
            <a:ext cx="11197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Use </a:t>
            </a:r>
            <a:r>
              <a:rPr lang="en-US" sz="2800" b="1" dirty="0" err="1"/>
              <a:t>estar</a:t>
            </a:r>
            <a:r>
              <a:rPr lang="en-US" sz="2800" dirty="0"/>
              <a:t> for things that are </a:t>
            </a:r>
            <a:r>
              <a:rPr lang="en-US" sz="2800" i="1" dirty="0"/>
              <a:t>temporary</a:t>
            </a:r>
            <a:r>
              <a:rPr lang="en-US" sz="2800" dirty="0"/>
              <a:t>, </a:t>
            </a:r>
            <a:r>
              <a:rPr lang="en-US" sz="2800" i="1" dirty="0"/>
              <a:t>changing</a:t>
            </a:r>
            <a:r>
              <a:rPr lang="en-US" sz="2800" dirty="0"/>
              <a:t>, or related to </a:t>
            </a:r>
            <a:r>
              <a:rPr lang="en-US" sz="2800" i="1" dirty="0"/>
              <a:t>position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1A08F6-9B38-88C3-23FE-695B5C1A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35" t="3328" r="1338" b="5189"/>
          <a:stretch>
            <a:fillRect/>
          </a:stretch>
        </p:blipFill>
        <p:spPr>
          <a:xfrm>
            <a:off x="3933305" y="3047462"/>
            <a:ext cx="3876675" cy="3406178"/>
          </a:xfrm>
          <a:prstGeom prst="rect">
            <a:avLst/>
          </a:prstGeom>
        </p:spPr>
      </p:pic>
      <p:pic>
        <p:nvPicPr>
          <p:cNvPr id="10" name="Picture 6" descr="Place - Marketing Mix Distribution Strategy">
            <a:extLst>
              <a:ext uri="{FF2B5EF4-FFF2-40B4-BE49-F238E27FC236}">
                <a16:creationId xmlns:a16="http://schemas.microsoft.com/office/drawing/2014/main" id="{B58BEAC4-7E76-2BD3-245F-81B9A64F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500" y1="24333" x2="10167" y2="72667"/>
                        <a14:foregroundMark x1="19667" y1="25000" x2="45333" y2="21333"/>
                        <a14:foregroundMark x1="45333" y1="21333" x2="47167" y2="19000"/>
                        <a14:foregroundMark x1="64000" y1="19000" x2="86167" y2="39000"/>
                        <a14:foregroundMark x1="86167" y1="39000" x2="86167" y2="40000"/>
                        <a14:foregroundMark x1="83833" y1="33333" x2="83333" y2="76667"/>
                        <a14:foregroundMark x1="88167" y1="85333" x2="83833" y2="2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31" y="453348"/>
            <a:ext cx="1977326" cy="1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E31CBB-DB4C-DE08-90A3-7102DDB8AD2D}"/>
              </a:ext>
            </a:extLst>
          </p:cNvPr>
          <p:cNvSpPr/>
          <p:nvPr/>
        </p:nvSpPr>
        <p:spPr>
          <a:xfrm>
            <a:off x="2085975" y="1888172"/>
            <a:ext cx="7981051" cy="3805555"/>
          </a:xfrm>
          <a:prstGeom prst="roundRect">
            <a:avLst/>
          </a:prstGeom>
          <a:solidFill>
            <a:srgbClr val="9EF69E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USES OF ESTAR</a:t>
            </a: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Position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(sitting, laying down)</a:t>
            </a:r>
            <a:r>
              <a:rPr lang="en-US" sz="2000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Location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(at the bank, in Costa Rica)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Action (progressive)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(running, sleeping, eating)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Condition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(sick, old, new)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Emotion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(sad, happy, worried)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itting person Images - Free Download on Freepik">
            <a:extLst>
              <a:ext uri="{FF2B5EF4-FFF2-40B4-BE49-F238E27FC236}">
                <a16:creationId xmlns:a16="http://schemas.microsoft.com/office/drawing/2014/main" id="{3B98873A-30B8-BC20-8A09-7810712A3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ide bank Images - Free Download on Freepik">
            <a:extLst>
              <a:ext uri="{FF2B5EF4-FFF2-40B4-BE49-F238E27FC236}">
                <a16:creationId xmlns:a16="http://schemas.microsoft.com/office/drawing/2014/main" id="{946A79E0-A112-1F58-DD3B-27F7387E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07009"/>
            <a:ext cx="3295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at Images - Free Download on Freepik">
            <a:extLst>
              <a:ext uri="{FF2B5EF4-FFF2-40B4-BE49-F238E27FC236}">
                <a16:creationId xmlns:a16="http://schemas.microsoft.com/office/drawing/2014/main" id="{97BACBBD-F217-C8B8-3621-5F150DB7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7425" y="400050"/>
            <a:ext cx="2279016" cy="22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posite old and new vector illustration | Premium Vector">
            <a:extLst>
              <a:ext uri="{FF2B5EF4-FFF2-40B4-BE49-F238E27FC236}">
                <a16:creationId xmlns:a16="http://schemas.microsoft.com/office/drawing/2014/main" id="{3753A6FE-E59D-3561-427F-8EA51B6F7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31581" r="54148" b="33435"/>
          <a:stretch>
            <a:fillRect/>
          </a:stretch>
        </p:blipFill>
        <p:spPr bwMode="auto">
          <a:xfrm>
            <a:off x="343277" y="4004685"/>
            <a:ext cx="1169578" cy="14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ppy sad Images - Free Download on Freepik">
            <a:extLst>
              <a:ext uri="{FF2B5EF4-FFF2-40B4-BE49-F238E27FC236}">
                <a16:creationId xmlns:a16="http://schemas.microsoft.com/office/drawing/2014/main" id="{DF868776-A36E-BE85-5E97-612E99AFE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7" b="70385" l="10000" r="90000">
                        <a14:foregroundMark x1="20946" y1="67343" x2="31892" y2="69168"/>
                        <a14:foregroundMark x1="31892" y1="69168" x2="32973" y2="68154"/>
                        <a14:foregroundMark x1="68784" y1="70183" x2="72973" y2="7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7" t="28265" r="13366" b="27313"/>
          <a:stretch>
            <a:fillRect/>
          </a:stretch>
        </p:blipFill>
        <p:spPr bwMode="auto">
          <a:xfrm>
            <a:off x="9815324" y="5102729"/>
            <a:ext cx="1512854" cy="13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appy sad Images - Free Download on Freepik">
            <a:extLst>
              <a:ext uri="{FF2B5EF4-FFF2-40B4-BE49-F238E27FC236}">
                <a16:creationId xmlns:a16="http://schemas.microsoft.com/office/drawing/2014/main" id="{F8FADC5F-96CC-E3C3-F2AD-78030EF08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7" b="70385" l="10000" r="90000">
                        <a14:foregroundMark x1="20946" y1="67343" x2="31892" y2="69168"/>
                        <a14:foregroundMark x1="31892" y1="69168" x2="32973" y2="68154"/>
                        <a14:foregroundMark x1="68784" y1="70183" x2="72973" y2="7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28265" r="55441" b="27313"/>
          <a:stretch>
            <a:fillRect/>
          </a:stretch>
        </p:blipFill>
        <p:spPr bwMode="auto">
          <a:xfrm>
            <a:off x="10466707" y="3986173"/>
            <a:ext cx="1469543" cy="13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Opposite old and new vector illustration | Premium Vector">
            <a:extLst>
              <a:ext uri="{FF2B5EF4-FFF2-40B4-BE49-F238E27FC236}">
                <a16:creationId xmlns:a16="http://schemas.microsoft.com/office/drawing/2014/main" id="{B8415E5E-72B6-EFFC-5C33-AAE2D2950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0" t="31581" r="11903" b="33435"/>
          <a:stretch>
            <a:fillRect/>
          </a:stretch>
        </p:blipFill>
        <p:spPr bwMode="auto">
          <a:xfrm>
            <a:off x="990521" y="5341395"/>
            <a:ext cx="1169578" cy="12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03133BD-7110-B9D9-6E40-BCE2A96EEB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70190" y="1721776"/>
            <a:ext cx="1151479" cy="1141239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954DE7EE-38E7-F438-DEE3-00CCA250DBD8}"/>
              </a:ext>
            </a:extLst>
          </p:cNvPr>
          <p:cNvCxnSpPr>
            <a:cxnSpLocks/>
          </p:cNvCxnSpPr>
          <p:nvPr/>
        </p:nvCxnSpPr>
        <p:spPr>
          <a:xfrm rot="5400000">
            <a:off x="9624649" y="2676072"/>
            <a:ext cx="1495067" cy="1114972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FC41A6C-2611-9A19-651D-9092032D687D}"/>
              </a:ext>
            </a:extLst>
          </p:cNvPr>
          <p:cNvCxnSpPr>
            <a:cxnSpLocks/>
          </p:cNvCxnSpPr>
          <p:nvPr/>
        </p:nvCxnSpPr>
        <p:spPr>
          <a:xfrm flipV="1">
            <a:off x="1512855" y="4572000"/>
            <a:ext cx="825650" cy="606002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DDAA79D-5BD7-6A85-9022-CD01B270776F}"/>
              </a:ext>
            </a:extLst>
          </p:cNvPr>
          <p:cNvCxnSpPr>
            <a:cxnSpLocks/>
          </p:cNvCxnSpPr>
          <p:nvPr/>
        </p:nvCxnSpPr>
        <p:spPr>
          <a:xfrm>
            <a:off x="7359770" y="5141634"/>
            <a:ext cx="2633960" cy="1129770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6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  <a:endParaRPr lang="en-US" sz="54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/>
              <a:t>Something that you will do next month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Qué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planes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tienes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para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próximo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mes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When sharing your response, make sure to follow the structure </a:t>
            </a:r>
            <a:r>
              <a:rPr lang="en-US" sz="2800" b="1" dirty="0"/>
              <a:t>(</a:t>
            </a:r>
            <a:r>
              <a:rPr lang="en-US" sz="2800" b="1" dirty="0" err="1"/>
              <a:t>yo</a:t>
            </a:r>
            <a:r>
              <a:rPr lang="en-US" sz="2800" b="1" dirty="0"/>
              <a:t> + </a:t>
            </a:r>
            <a:r>
              <a:rPr lang="en-US" sz="2800" b="1" dirty="0" err="1"/>
              <a:t>voy</a:t>
            </a:r>
            <a:r>
              <a:rPr lang="en-US" sz="2800" b="1" dirty="0"/>
              <a:t> conjugation + infinitive verb).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F5413-A24C-3606-AF65-BCFBF44EA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orange and black text&#10;&#10;AI-generated content may be incorrect.">
            <a:extLst>
              <a:ext uri="{FF2B5EF4-FFF2-40B4-BE49-F238E27FC236}">
                <a16:creationId xmlns:a16="http://schemas.microsoft.com/office/drawing/2014/main" id="{12481AFA-09CB-574B-5813-344EAEFD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96" y="630381"/>
            <a:ext cx="10654304" cy="57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087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A8C4D-C87C-32F4-1E31-E0B7BDC6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982B9-C00A-D27D-949A-0D7FE4007837}"/>
              </a:ext>
            </a:extLst>
          </p:cNvPr>
          <p:cNvSpPr txBox="1"/>
          <p:nvPr/>
        </p:nvSpPr>
        <p:spPr>
          <a:xfrm>
            <a:off x="201283" y="427876"/>
            <a:ext cx="1199071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P – Position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 </a:t>
            </a:r>
            <a:r>
              <a:rPr lang="en-US" sz="2800" b="1" dirty="0" err="1"/>
              <a:t>libro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i="1" u="sng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encima</a:t>
            </a:r>
            <a:r>
              <a:rPr lang="en-US" sz="2800" b="1" dirty="0"/>
              <a:t> de la mesa.</a:t>
            </a:r>
            <a:r>
              <a:rPr lang="en-US" sz="2800" dirty="0"/>
              <a:t> — </a:t>
            </a:r>
            <a:r>
              <a:rPr lang="en-US" sz="2800" i="1" dirty="0"/>
              <a:t>The book is on top of the table.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Mi </a:t>
            </a:r>
            <a:r>
              <a:rPr lang="en-US" sz="2800" b="1" dirty="0" err="1"/>
              <a:t>perro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2D050"/>
                </a:solidFill>
              </a:rPr>
              <a:t>al </a:t>
            </a:r>
            <a:r>
              <a:rPr lang="en-US" sz="2800" b="1" dirty="0" err="1">
                <a:solidFill>
                  <a:srgbClr val="92D050"/>
                </a:solidFill>
              </a:rPr>
              <a:t>lado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/>
              <a:t>de </a:t>
            </a:r>
            <a:r>
              <a:rPr lang="en-US" sz="2800" b="1" dirty="0" err="1"/>
              <a:t>mí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My dog is next to me.</a:t>
            </a:r>
            <a:endParaRPr lang="en-US" sz="2800" dirty="0"/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L – Location</a:t>
            </a:r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Estamos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2D050"/>
                </a:solidFill>
              </a:rPr>
              <a:t>la </a:t>
            </a:r>
            <a:r>
              <a:rPr lang="en-US" sz="2800" b="1" dirty="0" err="1">
                <a:solidFill>
                  <a:srgbClr val="92D050"/>
                </a:solidFill>
              </a:rPr>
              <a:t>escuela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We are at school.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La tienda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cerca</a:t>
            </a:r>
            <a:r>
              <a:rPr lang="en-US" sz="2800" b="1" dirty="0">
                <a:solidFill>
                  <a:srgbClr val="92D050"/>
                </a:solidFill>
              </a:rPr>
              <a:t> del </a:t>
            </a:r>
            <a:r>
              <a:rPr lang="en-US" sz="2800" b="1" dirty="0" err="1">
                <a:solidFill>
                  <a:srgbClr val="92D050"/>
                </a:solidFill>
              </a:rPr>
              <a:t>parque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store is near the park.</a:t>
            </a:r>
            <a:endParaRPr lang="en-US" sz="2800" dirty="0"/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A – Action (ongoing, -</a:t>
            </a:r>
            <a:r>
              <a:rPr lang="en-US" sz="2800" b="1" dirty="0" err="1">
                <a:solidFill>
                  <a:srgbClr val="00B0F0"/>
                </a:solidFill>
              </a:rPr>
              <a:t>ing</a:t>
            </a:r>
            <a:r>
              <a:rPr lang="en-US" sz="2800" b="1" dirty="0">
                <a:solidFill>
                  <a:srgbClr val="00B0F0"/>
                </a:solidFill>
              </a:rPr>
              <a:t> form)</a:t>
            </a:r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Estoy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escribiendo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/>
              <a:t>la </a:t>
            </a:r>
            <a:r>
              <a:rPr lang="en-US" sz="2800" b="1" dirty="0" err="1"/>
              <a:t>tarea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I am writing the homework.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 err="1"/>
              <a:t>Ellos</a:t>
            </a:r>
            <a:r>
              <a:rPr lang="en-US" sz="2800" b="1" dirty="0"/>
              <a:t> </a:t>
            </a:r>
            <a:r>
              <a:rPr lang="en-US" sz="2800" b="1" i="1" u="sng" dirty="0" err="1"/>
              <a:t>están</a:t>
            </a:r>
            <a:r>
              <a:rPr lang="en-US" sz="2800" b="1" i="1" u="sng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comiendo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They are eating.</a:t>
            </a:r>
            <a:endParaRPr lang="en-US" sz="2800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4DFD31-66E2-3B02-35A6-7CA6B8210BA7}"/>
              </a:ext>
            </a:extLst>
          </p:cNvPr>
          <p:cNvSpPr txBox="1"/>
          <p:nvPr/>
        </p:nvSpPr>
        <p:spPr>
          <a:xfrm>
            <a:off x="431320" y="1385841"/>
            <a:ext cx="118440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C – Condition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La </a:t>
            </a:r>
            <a:r>
              <a:rPr lang="en-US" sz="2800" b="1" dirty="0" err="1"/>
              <a:t>puerta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abierta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door is open.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El </a:t>
            </a:r>
            <a:r>
              <a:rPr lang="en-US" sz="2800" b="1" dirty="0" err="1"/>
              <a:t>helado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frío</a:t>
            </a:r>
            <a:r>
              <a:rPr lang="en-US" sz="2800" b="1" dirty="0">
                <a:solidFill>
                  <a:srgbClr val="92D050"/>
                </a:solidFill>
              </a:rPr>
              <a:t>.</a:t>
            </a:r>
            <a:r>
              <a:rPr lang="en-US" sz="2800" dirty="0"/>
              <a:t> — </a:t>
            </a:r>
            <a:r>
              <a:rPr lang="en-US" sz="2800" i="1" dirty="0"/>
              <a:t>The ice cream is cold.</a:t>
            </a:r>
            <a:endParaRPr lang="en-US" sz="2800" dirty="0"/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E – Emotion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Ella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feliz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She is happy.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Estamos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nerviosos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examen.</a:t>
            </a:r>
            <a:r>
              <a:rPr lang="en-US" sz="2800" dirty="0"/>
              <a:t> — </a:t>
            </a:r>
            <a:r>
              <a:rPr lang="en-US" sz="2800" i="1" dirty="0"/>
              <a:t>We are nervous for the test.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7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F197-C704-9B15-2586-BFD69D0D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D256-4C72-8B9A-B354-DF9D07B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B3F9-AC7D-C4E9-3E26-A6BD5DA3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4294D737-D23B-CF91-E506-2889CB29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B1B7CF7B-71C5-AD6B-CF78-FD900791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BD8101-2292-184E-E0CF-03B2EB4F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58" y="2805283"/>
            <a:ext cx="68234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/>
              <a:t>Choose the correct form of ESTAR.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questions on a paper&#10;&#10;AI-generated content may be incorrect.">
            <a:extLst>
              <a:ext uri="{FF2B5EF4-FFF2-40B4-BE49-F238E27FC236}">
                <a16:creationId xmlns:a16="http://schemas.microsoft.com/office/drawing/2014/main" id="{19C7F2A3-3803-B547-E643-859E51C8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83196"/>
            <a:ext cx="10206655" cy="62890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2858A9-AC1D-906C-9963-CFEE03ED0644}"/>
              </a:ext>
            </a:extLst>
          </p:cNvPr>
          <p:cNvSpPr/>
          <p:nvPr/>
        </p:nvSpPr>
        <p:spPr>
          <a:xfrm>
            <a:off x="1714500" y="158115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21FC1B-5CAE-7023-F57C-0DB642603FC2}"/>
              </a:ext>
            </a:extLst>
          </p:cNvPr>
          <p:cNvSpPr/>
          <p:nvPr/>
        </p:nvSpPr>
        <p:spPr>
          <a:xfrm>
            <a:off x="6762750" y="10668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CBAC0D-195F-3FB7-B6CC-1C625D593987}"/>
              </a:ext>
            </a:extLst>
          </p:cNvPr>
          <p:cNvSpPr/>
          <p:nvPr/>
        </p:nvSpPr>
        <p:spPr>
          <a:xfrm>
            <a:off x="1714500" y="40767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25F8C1-9C8B-B4A2-55D4-A57A922A2631}"/>
              </a:ext>
            </a:extLst>
          </p:cNvPr>
          <p:cNvSpPr/>
          <p:nvPr/>
        </p:nvSpPr>
        <p:spPr>
          <a:xfrm>
            <a:off x="6810375" y="40767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068A3F-4C36-49DC-50FF-46A5C381A1EB}"/>
              </a:ext>
            </a:extLst>
          </p:cNvPr>
          <p:cNvSpPr/>
          <p:nvPr/>
        </p:nvSpPr>
        <p:spPr>
          <a:xfrm>
            <a:off x="1838325" y="561022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F3E71A-E28A-9A86-C9E5-CDBEF94C7ABC}"/>
              </a:ext>
            </a:extLst>
          </p:cNvPr>
          <p:cNvSpPr/>
          <p:nvPr/>
        </p:nvSpPr>
        <p:spPr>
          <a:xfrm>
            <a:off x="6877050" y="528637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AI-generated content may be incorrect.">
            <a:extLst>
              <a:ext uri="{FF2B5EF4-FFF2-40B4-BE49-F238E27FC236}">
                <a16:creationId xmlns:a16="http://schemas.microsoft.com/office/drawing/2014/main" id="{AC3D154E-30B5-4C5E-4414-F5177E17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0" y="1053373"/>
            <a:ext cx="9768480" cy="413324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BF6C12-D6A9-345B-C932-FE6739570638}"/>
              </a:ext>
            </a:extLst>
          </p:cNvPr>
          <p:cNvSpPr/>
          <p:nvPr/>
        </p:nvSpPr>
        <p:spPr>
          <a:xfrm>
            <a:off x="1409700" y="239077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35C0F9-55F7-5C25-8943-0CA3689DC310}"/>
              </a:ext>
            </a:extLst>
          </p:cNvPr>
          <p:cNvSpPr/>
          <p:nvPr/>
        </p:nvSpPr>
        <p:spPr>
          <a:xfrm>
            <a:off x="6677025" y="202882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0054AF-C4F3-9D12-810D-E9C8D553052C}"/>
              </a:ext>
            </a:extLst>
          </p:cNvPr>
          <p:cNvSpPr/>
          <p:nvPr/>
        </p:nvSpPr>
        <p:spPr>
          <a:xfrm>
            <a:off x="1371600" y="40005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D8254C-2F43-855E-FA5D-6ABF840563A6}"/>
              </a:ext>
            </a:extLst>
          </p:cNvPr>
          <p:cNvSpPr/>
          <p:nvPr/>
        </p:nvSpPr>
        <p:spPr>
          <a:xfrm>
            <a:off x="6772275" y="401002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9BDA-D550-A13C-1929-79F772869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D773-7F87-FE80-04D7-616D916A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8EF7-1A94-FA1C-7982-CF3BC09069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544E169-702E-4B87-8D74-8E283177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98809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AI-generated content may be incorrect.">
            <a:extLst>
              <a:ext uri="{FF2B5EF4-FFF2-40B4-BE49-F238E27FC236}">
                <a16:creationId xmlns:a16="http://schemas.microsoft.com/office/drawing/2014/main" id="{34CB50ED-7469-A6F9-4F30-2E3E79E5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49" y="0"/>
            <a:ext cx="745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2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45909-A3CD-2595-7BC2-56DF53B3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1D8E-75C0-40E5-5DE4-98E94D95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67" y="559883"/>
            <a:ext cx="9307102" cy="10617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SER &amp; ESTAR mean – TO BE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6BF733-DEF6-DF27-8215-0429B077C9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807015"/>
              </p:ext>
            </p:extLst>
          </p:nvPr>
        </p:nvGraphicFramePr>
        <p:xfrm>
          <a:off x="1071564" y="2218380"/>
          <a:ext cx="5024436" cy="406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4730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Pronombre</a:t>
                      </a:r>
                      <a:endParaRPr lang="en-US" sz="24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 SER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yo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soy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tú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eres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185695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él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Ella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es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903507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somos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0787003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sois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ustedes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ellos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ellas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son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2F0E27F4-64F9-41C7-8201-5A58BDCA8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195276"/>
              </p:ext>
            </p:extLst>
          </p:nvPr>
        </p:nvGraphicFramePr>
        <p:xfrm>
          <a:off x="6478588" y="2227006"/>
          <a:ext cx="5024436" cy="406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4644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Pronombre</a:t>
                      </a:r>
                      <a:endParaRPr lang="en-US" sz="24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 ESTAR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yo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estoy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tú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estás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185695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él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Ella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903507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estamos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0787003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estáis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ustedes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ellos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ellas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están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pic>
        <p:nvPicPr>
          <p:cNvPr id="3" name="Picture 4" descr="physician doctor of medicine medicine cartoon royalty-free png download -  707*800 - Free Transparent Physician png Download. - CleanPNG / KissPNG">
            <a:extLst>
              <a:ext uri="{FF2B5EF4-FFF2-40B4-BE49-F238E27FC236}">
                <a16:creationId xmlns:a16="http://schemas.microsoft.com/office/drawing/2014/main" id="{699AA618-B48B-8F78-E015-E47D4E38F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36219"/>
          <a:stretch/>
        </p:blipFill>
        <p:spPr bwMode="auto">
          <a:xfrm>
            <a:off x="2914420" y="3426692"/>
            <a:ext cx="992088" cy="1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lace - Marketing Mix Distribution Strategy">
            <a:extLst>
              <a:ext uri="{FF2B5EF4-FFF2-40B4-BE49-F238E27FC236}">
                <a16:creationId xmlns:a16="http://schemas.microsoft.com/office/drawing/2014/main" id="{BD06E66C-0463-629A-C86D-874A5F33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500" y1="24333" x2="10167" y2="72667"/>
                        <a14:foregroundMark x1="19667" y1="25000" x2="45333" y2="21333"/>
                        <a14:foregroundMark x1="45333" y1="21333" x2="47167" y2="19000"/>
                        <a14:foregroundMark x1="64000" y1="19000" x2="86167" y2="39000"/>
                        <a14:foregroundMark x1="86167" y1="39000" x2="86167" y2="40000"/>
                        <a14:foregroundMark x1="83833" y1="33333" x2="83333" y2="76667"/>
                        <a14:foregroundMark x1="88167" y1="85333" x2="83833" y2="2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14" y="3507099"/>
            <a:ext cx="1977326" cy="1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1DCD-C77C-77DF-13B3-F7E905CD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REPASO FINAL –FINAL REVIEW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C1BEB-57DF-BE4B-70B5-C558394CF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r>
              <a:rPr lang="es-GT" dirty="0"/>
              <a:t>Do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following</a:t>
            </a:r>
            <a:r>
              <a:rPr lang="es-GT" dirty="0"/>
              <a:t> </a:t>
            </a:r>
            <a:r>
              <a:rPr lang="es-GT" dirty="0" err="1"/>
              <a:t>activities</a:t>
            </a:r>
            <a:r>
              <a:rPr lang="es-GT" dirty="0"/>
              <a:t> </a:t>
            </a:r>
            <a:r>
              <a:rPr lang="es-GT" dirty="0" err="1"/>
              <a:t>if</a:t>
            </a:r>
            <a:r>
              <a:rPr lang="es-GT" dirty="0"/>
              <a:t> </a:t>
            </a:r>
            <a:r>
              <a:rPr lang="es-GT" dirty="0" err="1"/>
              <a:t>you</a:t>
            </a:r>
            <a:r>
              <a:rPr lang="es-GT" dirty="0"/>
              <a:t> </a:t>
            </a:r>
            <a:r>
              <a:rPr lang="es-GT" dirty="0" err="1"/>
              <a:t>have</a:t>
            </a:r>
            <a:r>
              <a:rPr lang="es-GT" dirty="0"/>
              <a:t> extra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561" y="927269"/>
            <a:ext cx="6252633" cy="5414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i="1" dirty="0"/>
              <a:t>Examples</a:t>
            </a:r>
            <a:r>
              <a:rPr lang="es-GT" sz="4000" i="1" dirty="0"/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s-GT" sz="3000" i="1" dirty="0"/>
          </a:p>
          <a:p>
            <a:pPr lvl="0" algn="just"/>
            <a:r>
              <a:rPr lang="es-GT" sz="3200" dirty="0"/>
              <a:t>Yo voy a cocinar una cena especial para toda mi familia. </a:t>
            </a:r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*I am going to cook a special dinner for my whole family.</a:t>
            </a:r>
          </a:p>
          <a:p>
            <a:pPr lvl="0" algn="just"/>
            <a:endParaRPr lang="en-US" sz="3200" dirty="0"/>
          </a:p>
          <a:p>
            <a:pPr algn="just"/>
            <a:r>
              <a:rPr lang="es-GT" sz="3200" dirty="0"/>
              <a:t>Yo voy a estar de vacaciones, así que voy a viajar a otro país. </a:t>
            </a:r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*I am going to be on vacation, so I am going to travel to another country.</a:t>
            </a:r>
            <a:endParaRPr lang="en-US" sz="3200" dirty="0"/>
          </a:p>
          <a:p>
            <a:pPr lvl="0" algn="just"/>
            <a:endParaRPr lang="en-US" sz="3200" dirty="0"/>
          </a:p>
          <a:p>
            <a:pPr algn="just"/>
            <a:r>
              <a:rPr lang="es-GT" sz="3200" dirty="0"/>
              <a:t>Yo voy a hacer limpieza profunda en toda mi casa. </a:t>
            </a:r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*I am going to deep clean my whole house.</a:t>
            </a:r>
            <a:endParaRPr lang="en-US" sz="3200" dirty="0"/>
          </a:p>
          <a:p>
            <a:pPr lvl="0"/>
            <a:endParaRPr lang="en-US" sz="3200" dirty="0"/>
          </a:p>
          <a:p>
            <a:pPr lvl="0">
              <a:buFont typeface="Wingdings" panose="05000000000000000000" pitchFamily="2" charset="2"/>
              <a:buChar char="q"/>
            </a:pPr>
            <a:endParaRPr lang="en-US" sz="3000" dirty="0"/>
          </a:p>
          <a:p>
            <a:pPr marL="0" lvl="0" indent="0">
              <a:buNone/>
            </a:pP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0BA0-0E0B-CBD1-8F83-0114A2DC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510720"/>
            <a:ext cx="6479321" cy="970450"/>
          </a:xfrm>
        </p:spPr>
        <p:txBody>
          <a:bodyPr>
            <a:normAutofit/>
          </a:bodyPr>
          <a:lstStyle/>
          <a:p>
            <a:r>
              <a:rPr lang="en-US" sz="4800" b="1" dirty="0"/>
              <a:t>MÁS PRÁCTICA…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91DA-DBB0-618F-34FE-93E6BFE4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54614"/>
            <a:ext cx="9613861" cy="3599316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                 Doctor y                 en el hospital.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Ella                  mujer y                   de pelo rubio (blond </a:t>
            </a:r>
            <a:r>
              <a:rPr lang="es-MX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americanos.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maestra y                   en la escuela.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Nosotros                    amigos y                  en la playa.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hombre y                   </a:t>
            </a: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Arquitecto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                  un gato y                   color negro.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8088E-8509-44BB-040B-6204DB2AB389}"/>
              </a:ext>
            </a:extLst>
          </p:cNvPr>
          <p:cNvSpPr/>
          <p:nvPr/>
        </p:nvSpPr>
        <p:spPr>
          <a:xfrm>
            <a:off x="1546378" y="2217952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5B741-B429-2150-1618-879AEA2733D0}"/>
              </a:ext>
            </a:extLst>
          </p:cNvPr>
          <p:cNvSpPr/>
          <p:nvPr/>
        </p:nvSpPr>
        <p:spPr>
          <a:xfrm>
            <a:off x="4347713" y="2227940"/>
            <a:ext cx="1225678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estoy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297F4-496E-8163-52E3-76F0EE4EA2B8}"/>
              </a:ext>
            </a:extLst>
          </p:cNvPr>
          <p:cNvSpPr/>
          <p:nvPr/>
        </p:nvSpPr>
        <p:spPr>
          <a:xfrm>
            <a:off x="1676399" y="2751172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DFA93-2B7A-C743-97B1-923FA57115A9}"/>
              </a:ext>
            </a:extLst>
          </p:cNvPr>
          <p:cNvSpPr/>
          <p:nvPr/>
        </p:nvSpPr>
        <p:spPr>
          <a:xfrm>
            <a:off x="4263508" y="277452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5AA15-260E-0273-8030-153DFE042967}"/>
              </a:ext>
            </a:extLst>
          </p:cNvPr>
          <p:cNvSpPr/>
          <p:nvPr/>
        </p:nvSpPr>
        <p:spPr>
          <a:xfrm>
            <a:off x="5890399" y="3186002"/>
            <a:ext cx="1398922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A6B39-6673-766B-BEB3-E79945CD4878}"/>
              </a:ext>
            </a:extLst>
          </p:cNvPr>
          <p:cNvSpPr/>
          <p:nvPr/>
        </p:nvSpPr>
        <p:spPr>
          <a:xfrm>
            <a:off x="1759796" y="323214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9153A-AD8B-1C8F-2E5A-0460AF849013}"/>
              </a:ext>
            </a:extLst>
          </p:cNvPr>
          <p:cNvSpPr/>
          <p:nvPr/>
        </p:nvSpPr>
        <p:spPr>
          <a:xfrm>
            <a:off x="2508544" y="4267884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somos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A208-E854-E933-DC39-53E10FEF0CB6}"/>
              </a:ext>
            </a:extLst>
          </p:cNvPr>
          <p:cNvSpPr/>
          <p:nvPr/>
        </p:nvSpPr>
        <p:spPr>
          <a:xfrm>
            <a:off x="1483430" y="3787223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eres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CBA60-02F8-2CA1-D012-0B4F0541A31B}"/>
              </a:ext>
            </a:extLst>
          </p:cNvPr>
          <p:cNvSpPr/>
          <p:nvPr/>
        </p:nvSpPr>
        <p:spPr>
          <a:xfrm>
            <a:off x="4555373" y="3710383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estás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B7153-4A54-7D15-6D3D-5EBA02831BA8}"/>
              </a:ext>
            </a:extLst>
          </p:cNvPr>
          <p:cNvSpPr/>
          <p:nvPr/>
        </p:nvSpPr>
        <p:spPr>
          <a:xfrm>
            <a:off x="5399547" y="4238174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estamos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47010-406A-19A9-169B-BAF3B83B29A1}"/>
              </a:ext>
            </a:extLst>
          </p:cNvPr>
          <p:cNvSpPr/>
          <p:nvPr/>
        </p:nvSpPr>
        <p:spPr>
          <a:xfrm>
            <a:off x="2035839" y="4768573"/>
            <a:ext cx="1306465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757AC-D1C8-F28C-4EA5-D9763BACCB9B}"/>
              </a:ext>
            </a:extLst>
          </p:cNvPr>
          <p:cNvSpPr/>
          <p:nvPr/>
        </p:nvSpPr>
        <p:spPr>
          <a:xfrm>
            <a:off x="4926354" y="4747511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7A76A-4F61-E487-0A65-A22ADCF733E2}"/>
              </a:ext>
            </a:extLst>
          </p:cNvPr>
          <p:cNvSpPr/>
          <p:nvPr/>
        </p:nvSpPr>
        <p:spPr>
          <a:xfrm>
            <a:off x="1731853" y="52692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6DC6F7-5D0C-325B-DF27-BF4AE85D558B}"/>
              </a:ext>
            </a:extLst>
          </p:cNvPr>
          <p:cNvSpPr/>
          <p:nvPr/>
        </p:nvSpPr>
        <p:spPr>
          <a:xfrm>
            <a:off x="4738503" y="52692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pic>
        <p:nvPicPr>
          <p:cNvPr id="4098" name="Picture 2" descr="Practicing, Not YouTubing, Makes Perfect – Borden's Blather">
            <a:extLst>
              <a:ext uri="{FF2B5EF4-FFF2-40B4-BE49-F238E27FC236}">
                <a16:creationId xmlns:a16="http://schemas.microsoft.com/office/drawing/2014/main" id="{FEA49D00-624F-1D90-17FF-599B0247F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276" r="65795" b="34375"/>
          <a:stretch>
            <a:fillRect/>
          </a:stretch>
        </p:blipFill>
        <p:spPr bwMode="auto">
          <a:xfrm>
            <a:off x="9413167" y="248134"/>
            <a:ext cx="1762029" cy="16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0BA0-0E0B-CBD1-8F83-0114A2DC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37" y="486062"/>
            <a:ext cx="5495550" cy="970450"/>
          </a:xfrm>
        </p:spPr>
        <p:txBody>
          <a:bodyPr>
            <a:normAutofit/>
          </a:bodyPr>
          <a:lstStyle/>
          <a:p>
            <a:r>
              <a:rPr lang="en-US" sz="4800" b="1" dirty="0"/>
              <a:t>MÁS PRÁCTICA…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91DA-DBB0-618F-34FE-93E6BFE4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96" y="2237477"/>
            <a:ext cx="11075553" cy="41148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/>
              <a:t>El                 mi primo y                   </a:t>
            </a:r>
            <a:r>
              <a:rPr lang="en-US" sz="2400" dirty="0" err="1"/>
              <a:t>feliz</a:t>
            </a:r>
            <a:r>
              <a:rPr lang="en-US" sz="2400" dirty="0"/>
              <a:t>.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Nosotros                    en clase y                   en español.</a:t>
            </a:r>
            <a:endParaRPr lang="en-US" sz="2400" dirty="0"/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/>
              <a:t>Tu                  </a:t>
            </a:r>
            <a:r>
              <a:rPr lang="en-US" sz="2400" dirty="0" err="1"/>
              <a:t>ocupado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                  </a:t>
            </a:r>
            <a:r>
              <a:rPr lang="en-US" sz="2400" dirty="0" err="1"/>
              <a:t>Ingeniero</a:t>
            </a:r>
            <a:r>
              <a:rPr lang="en-US" sz="2400" dirty="0"/>
              <a:t>.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¿</a:t>
            </a:r>
            <a:r>
              <a:rPr lang="en-US" sz="2400" dirty="0"/>
              <a:t>                   </a:t>
            </a:r>
            <a:r>
              <a:rPr lang="en-US" sz="2400" dirty="0" err="1"/>
              <a:t>tú</a:t>
            </a:r>
            <a:r>
              <a:rPr lang="en-US" sz="2400" dirty="0"/>
              <a:t> mi amigo?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/>
              <a:t>El                  mi gato,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nombre</a:t>
            </a:r>
            <a:r>
              <a:rPr lang="en-US" sz="2400" dirty="0"/>
              <a:t>                   Kiko.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Ella                  mi hermana y                  muy bonita.</a:t>
            </a:r>
            <a:endParaRPr lang="en-US" sz="2400" dirty="0"/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 err="1"/>
              <a:t>Yo</a:t>
            </a:r>
            <a:r>
              <a:rPr lang="en-US" sz="2400" dirty="0"/>
              <a:t>                  </a:t>
            </a:r>
            <a:r>
              <a:rPr lang="en-US" sz="2400" dirty="0" err="1"/>
              <a:t>enferma</a:t>
            </a:r>
            <a:r>
              <a:rPr lang="en-US" sz="2400" dirty="0"/>
              <a:t>,                  con  gripe.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Mi mamá                   Chef y                   cocinando un delicioso platillo.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8088E-8509-44BB-040B-6204DB2AB389}"/>
              </a:ext>
            </a:extLst>
          </p:cNvPr>
          <p:cNvSpPr/>
          <p:nvPr/>
        </p:nvSpPr>
        <p:spPr>
          <a:xfrm>
            <a:off x="1487001" y="2352803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5B741-B429-2150-1618-879AEA2733D0}"/>
              </a:ext>
            </a:extLst>
          </p:cNvPr>
          <p:cNvSpPr/>
          <p:nvPr/>
        </p:nvSpPr>
        <p:spPr>
          <a:xfrm>
            <a:off x="4499391" y="2372511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297F4-496E-8163-52E3-76F0EE4EA2B8}"/>
              </a:ext>
            </a:extLst>
          </p:cNvPr>
          <p:cNvSpPr/>
          <p:nvPr/>
        </p:nvSpPr>
        <p:spPr>
          <a:xfrm>
            <a:off x="2482297" y="28750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estamos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DFA93-2B7A-C743-97B1-923FA57115A9}"/>
              </a:ext>
            </a:extLst>
          </p:cNvPr>
          <p:cNvSpPr/>
          <p:nvPr/>
        </p:nvSpPr>
        <p:spPr>
          <a:xfrm>
            <a:off x="5715851" y="28750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5AA15-260E-0273-8030-153DFE042967}"/>
              </a:ext>
            </a:extLst>
          </p:cNvPr>
          <p:cNvSpPr/>
          <p:nvPr/>
        </p:nvSpPr>
        <p:spPr>
          <a:xfrm>
            <a:off x="1537382" y="336830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estás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A6B39-6673-766B-BEB3-E79945CD4878}"/>
              </a:ext>
            </a:extLst>
          </p:cNvPr>
          <p:cNvSpPr/>
          <p:nvPr/>
        </p:nvSpPr>
        <p:spPr>
          <a:xfrm>
            <a:off x="5715851" y="339551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eres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9153A-AD8B-1C8F-2E5A-0460AF849013}"/>
              </a:ext>
            </a:extLst>
          </p:cNvPr>
          <p:cNvSpPr/>
          <p:nvPr/>
        </p:nvSpPr>
        <p:spPr>
          <a:xfrm>
            <a:off x="1487001" y="436475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A208-E854-E933-DC39-53E10FEF0CB6}"/>
              </a:ext>
            </a:extLst>
          </p:cNvPr>
          <p:cNvSpPr/>
          <p:nvPr/>
        </p:nvSpPr>
        <p:spPr>
          <a:xfrm>
            <a:off x="1424053" y="3903961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B7153-4A54-7D15-6D3D-5EBA02831BA8}"/>
              </a:ext>
            </a:extLst>
          </p:cNvPr>
          <p:cNvSpPr/>
          <p:nvPr/>
        </p:nvSpPr>
        <p:spPr>
          <a:xfrm>
            <a:off x="5933939" y="4336066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47010-406A-19A9-169B-BAF3B83B29A1}"/>
              </a:ext>
            </a:extLst>
          </p:cNvPr>
          <p:cNvSpPr/>
          <p:nvPr/>
        </p:nvSpPr>
        <p:spPr>
          <a:xfrm>
            <a:off x="1758527" y="4848473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757AC-D1C8-F28C-4EA5-D9763BACCB9B}"/>
              </a:ext>
            </a:extLst>
          </p:cNvPr>
          <p:cNvSpPr/>
          <p:nvPr/>
        </p:nvSpPr>
        <p:spPr>
          <a:xfrm>
            <a:off x="5347251" y="4810762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7A76A-4F61-E487-0A65-A22ADCF733E2}"/>
              </a:ext>
            </a:extLst>
          </p:cNvPr>
          <p:cNvSpPr/>
          <p:nvPr/>
        </p:nvSpPr>
        <p:spPr>
          <a:xfrm>
            <a:off x="4499391" y="5363205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estoy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6DC6F7-5D0C-325B-DF27-BF4AE85D558B}"/>
              </a:ext>
            </a:extLst>
          </p:cNvPr>
          <p:cNvSpPr/>
          <p:nvPr/>
        </p:nvSpPr>
        <p:spPr>
          <a:xfrm>
            <a:off x="1586290" y="5360307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estoy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D9501-5391-54A1-D011-140B4495E7B6}"/>
              </a:ext>
            </a:extLst>
          </p:cNvPr>
          <p:cNvSpPr/>
          <p:nvPr/>
        </p:nvSpPr>
        <p:spPr>
          <a:xfrm>
            <a:off x="5257663" y="5831121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EA150-97F5-0457-E73C-B2A83F5EF216}"/>
              </a:ext>
            </a:extLst>
          </p:cNvPr>
          <p:cNvSpPr/>
          <p:nvPr/>
        </p:nvSpPr>
        <p:spPr>
          <a:xfrm>
            <a:off x="2717381" y="580966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pic>
        <p:nvPicPr>
          <p:cNvPr id="5122" name="Picture 2" descr="Practicing, Not YouTubing, Makes Perfect – Borden's Blather">
            <a:extLst>
              <a:ext uri="{FF2B5EF4-FFF2-40B4-BE49-F238E27FC236}">
                <a16:creationId xmlns:a16="http://schemas.microsoft.com/office/drawing/2014/main" id="{2B2FE3FE-AAE6-E86F-3B4E-BF90A1696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19955" r="34277" b="34650"/>
          <a:stretch>
            <a:fillRect/>
          </a:stretch>
        </p:blipFill>
        <p:spPr bwMode="auto">
          <a:xfrm>
            <a:off x="9334413" y="231958"/>
            <a:ext cx="1746650" cy="1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15B9DC-B260-60A3-52B4-032B3F44B0F7}"/>
              </a:ext>
            </a:extLst>
          </p:cNvPr>
          <p:cNvSpPr txBox="1"/>
          <p:nvPr/>
        </p:nvSpPr>
        <p:spPr>
          <a:xfrm>
            <a:off x="6960260" y="2433727"/>
            <a:ext cx="4257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Describe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yourself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, a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family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member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or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a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famous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person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using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the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forms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of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b="1" dirty="0">
                <a:solidFill>
                  <a:schemeClr val="bg1"/>
                </a:solidFill>
                <a:highlight>
                  <a:srgbClr val="00FFFF"/>
                </a:highlight>
              </a:rPr>
              <a:t>SER and ESTAR. </a:t>
            </a:r>
            <a:endParaRPr lang="en-US" sz="23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6146" name="Picture 2" descr="Monologue Images - Free Download on Freepik">
            <a:extLst>
              <a:ext uri="{FF2B5EF4-FFF2-40B4-BE49-F238E27FC236}">
                <a16:creationId xmlns:a16="http://schemas.microsoft.com/office/drawing/2014/main" id="{7DE232AE-A4B1-C1CF-F1DC-1E38C607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4" y="-9525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87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mlet monologue Vectors - Download Free High-Quality Vectors from Freepik  | Freepik">
            <a:extLst>
              <a:ext uri="{FF2B5EF4-FFF2-40B4-BE49-F238E27FC236}">
                <a16:creationId xmlns:a16="http://schemas.microsoft.com/office/drawing/2014/main" id="{A5812170-BDA7-08DA-F098-4D7117AC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FE2495-BF7C-529D-451D-90BEA812386D}"/>
              </a:ext>
            </a:extLst>
          </p:cNvPr>
          <p:cNvSpPr/>
          <p:nvPr/>
        </p:nvSpPr>
        <p:spPr>
          <a:xfrm>
            <a:off x="3821502" y="5581291"/>
            <a:ext cx="5132717" cy="10437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b="1" dirty="0"/>
              <a:t>TO BE </a:t>
            </a:r>
            <a:r>
              <a:rPr lang="es-GT" sz="3600" b="1" dirty="0" err="1"/>
              <a:t>or</a:t>
            </a:r>
            <a:r>
              <a:rPr lang="es-GT" sz="3600" b="1" dirty="0"/>
              <a:t> NOT TO BE. </a:t>
            </a:r>
            <a:r>
              <a:rPr lang="es-GT" sz="3600" b="1" dirty="0" err="1"/>
              <a:t>That</a:t>
            </a:r>
            <a:r>
              <a:rPr lang="es-GT" sz="3600" b="1" dirty="0"/>
              <a:t> </a:t>
            </a:r>
            <a:r>
              <a:rPr lang="es-GT" sz="3600" b="1" dirty="0" err="1"/>
              <a:t>is</a:t>
            </a:r>
            <a:r>
              <a:rPr lang="es-GT" sz="3600" b="1" dirty="0"/>
              <a:t> </a:t>
            </a:r>
            <a:r>
              <a:rPr lang="es-GT" sz="3600" b="1" dirty="0" err="1"/>
              <a:t>the</a:t>
            </a:r>
            <a:r>
              <a:rPr lang="es-GT" sz="3600" b="1" dirty="0"/>
              <a:t> </a:t>
            </a:r>
            <a:r>
              <a:rPr lang="es-GT" sz="3600" b="1" dirty="0" err="1"/>
              <a:t>question</a:t>
            </a:r>
            <a:r>
              <a:rPr lang="es-GT" sz="3600" b="1" dirty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624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6F87-941B-3592-B405-2480DF95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5" y="406544"/>
            <a:ext cx="10571998" cy="970450"/>
          </a:xfrm>
        </p:spPr>
        <p:txBody>
          <a:bodyPr/>
          <a:lstStyle/>
          <a:p>
            <a:r>
              <a:rPr lang="es-GT" dirty="0"/>
              <a:t>TO BE </a:t>
            </a:r>
            <a:r>
              <a:rPr lang="es-GT" dirty="0" err="1"/>
              <a:t>or</a:t>
            </a:r>
            <a:r>
              <a:rPr lang="es-GT" dirty="0"/>
              <a:t> NOT TO BE. </a:t>
            </a:r>
            <a:r>
              <a:rPr lang="es-GT" dirty="0" err="1"/>
              <a:t>That</a:t>
            </a:r>
            <a:r>
              <a:rPr lang="es-GT" dirty="0"/>
              <a:t> is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question</a:t>
            </a:r>
            <a:r>
              <a:rPr lang="es-GT" dirty="0"/>
              <a:t>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66A2F-EB52-2B1D-FEBA-1EEC96DADC5A}"/>
              </a:ext>
            </a:extLst>
          </p:cNvPr>
          <p:cNvSpPr txBox="1"/>
          <p:nvPr/>
        </p:nvSpPr>
        <p:spPr>
          <a:xfrm>
            <a:off x="632011" y="1699404"/>
            <a:ext cx="10927977" cy="623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verb ESTAR and SER, both mean TO BE in English. How can we tell them apart? </a:t>
            </a:r>
          </a:p>
          <a:p>
            <a:pPr marL="0" marR="0" algn="just"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Spanish,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 used for permanent or inherent characteristics, such as identity, occupation, or origin, while 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 used for temporary states, such as location, emotions, and conditions. The choice between them is crucial, as they can even change the meaning of a sentence, for example, </a:t>
            </a:r>
            <a:r>
              <a:rPr lang="en-US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bueno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(to be a good person)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versus </a:t>
            </a:r>
            <a:r>
              <a:rPr lang="en-US" sz="2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bueno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(to be tasty). 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🎯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Quick Trick to Remember is with these acronyms:</a:t>
            </a:r>
          </a:p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person holding a skull&#10;&#10;AI-generated content may be incorrect.">
            <a:extLst>
              <a:ext uri="{FF2B5EF4-FFF2-40B4-BE49-F238E27FC236}">
                <a16:creationId xmlns:a16="http://schemas.microsoft.com/office/drawing/2014/main" id="{2C4FA168-BD35-02B0-3750-035D119B3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05" y="391422"/>
            <a:ext cx="1234440" cy="12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67" y="559883"/>
            <a:ext cx="9307102" cy="10617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SER – TO BE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30C7B1-C014-FB0B-73F5-60AC0486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4" t="3328" r="44192" b="5189"/>
          <a:stretch>
            <a:fillRect/>
          </a:stretch>
        </p:blipFill>
        <p:spPr>
          <a:xfrm>
            <a:off x="3804083" y="3209026"/>
            <a:ext cx="4537827" cy="3183981"/>
          </a:xfrm>
          <a:prstGeom prst="rect">
            <a:avLst/>
          </a:prstGeom>
        </p:spPr>
      </p:pic>
      <p:pic>
        <p:nvPicPr>
          <p:cNvPr id="6" name="Picture 4" descr="physician doctor of medicine medicine cartoon royalty-free png download -  707*800 - Free Transparent Physician png Download. - CleanPNG / KissPNG">
            <a:extLst>
              <a:ext uri="{FF2B5EF4-FFF2-40B4-BE49-F238E27FC236}">
                <a16:creationId xmlns:a16="http://schemas.microsoft.com/office/drawing/2014/main" id="{3651587F-09B2-4874-119C-E5588C56F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36219"/>
          <a:stretch/>
        </p:blipFill>
        <p:spPr bwMode="auto">
          <a:xfrm>
            <a:off x="2560737" y="174970"/>
            <a:ext cx="992088" cy="1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8E2A8C-B0CD-65C5-C15D-B587C5CABD4A}"/>
              </a:ext>
            </a:extLst>
          </p:cNvPr>
          <p:cNvSpPr txBox="1"/>
          <p:nvPr/>
        </p:nvSpPr>
        <p:spPr>
          <a:xfrm>
            <a:off x="474454" y="2283452"/>
            <a:ext cx="11197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things that are generally permanent, defined, or unchanging.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67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05DB7A-8805-C34B-50D8-0FC2C810B69E}"/>
              </a:ext>
            </a:extLst>
          </p:cNvPr>
          <p:cNvSpPr/>
          <p:nvPr/>
        </p:nvSpPr>
        <p:spPr>
          <a:xfrm>
            <a:off x="2572109" y="1820176"/>
            <a:ext cx="7824158" cy="3278035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USES OF SER</a:t>
            </a: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(physical characteristics) 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tall, blond, brunette</a:t>
            </a:r>
            <a:r>
              <a:rPr lang="en-US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Origin/Nationality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(from Mexico, Mexican)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Characteristics (personality)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(shy, outgoing, funny)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Time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(It’s 5:00PM, It’s 3:30AM)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Occupation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(teacher, doctor, etc.)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Relationships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(friends, siblings, family)</a:t>
            </a:r>
          </a:p>
          <a:p>
            <a:pPr marL="0" marR="0">
              <a:lnSpc>
                <a:spcPct val="150000"/>
              </a:lnSpc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iagram of Descripcion física - physical description | Quizlet">
            <a:extLst>
              <a:ext uri="{FF2B5EF4-FFF2-40B4-BE49-F238E27FC236}">
                <a16:creationId xmlns:a16="http://schemas.microsoft.com/office/drawing/2014/main" id="{8BDD3BD1-336A-1F9B-F7C2-C519A660C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r="41321"/>
          <a:stretch>
            <a:fillRect/>
          </a:stretch>
        </p:blipFill>
        <p:spPr bwMode="auto">
          <a:xfrm>
            <a:off x="536276" y="426577"/>
            <a:ext cx="1483743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5 Spanish Speaking Travel Destinations - Spanish and Go">
            <a:extLst>
              <a:ext uri="{FF2B5EF4-FFF2-40B4-BE49-F238E27FC236}">
                <a16:creationId xmlns:a16="http://schemas.microsoft.com/office/drawing/2014/main" id="{C204112D-4C08-E708-5F7A-085793EE5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7935" r="14558" b="9059"/>
          <a:stretch>
            <a:fillRect/>
          </a:stretch>
        </p:blipFill>
        <p:spPr bwMode="auto">
          <a:xfrm>
            <a:off x="5061548" y="196281"/>
            <a:ext cx="2206925" cy="14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6 Signs A Shy Guy Likes You">
            <a:extLst>
              <a:ext uri="{FF2B5EF4-FFF2-40B4-BE49-F238E27FC236}">
                <a16:creationId xmlns:a16="http://schemas.microsoft.com/office/drawing/2014/main" id="{12BF3B22-67DA-8DBE-E5A0-540EC4338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4"/>
          <a:stretch>
            <a:fillRect/>
          </a:stretch>
        </p:blipFill>
        <p:spPr bwMode="auto">
          <a:xfrm flipH="1">
            <a:off x="10066810" y="325945"/>
            <a:ext cx="885859" cy="11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6 Signs A Shy Guy Likes You">
            <a:extLst>
              <a:ext uri="{FF2B5EF4-FFF2-40B4-BE49-F238E27FC236}">
                <a16:creationId xmlns:a16="http://schemas.microsoft.com/office/drawing/2014/main" id="{EB2981B0-77A8-F414-56F4-753FFD4AB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1" t="10061" r="7170" b="2140"/>
          <a:stretch>
            <a:fillRect/>
          </a:stretch>
        </p:blipFill>
        <p:spPr bwMode="auto">
          <a:xfrm>
            <a:off x="10952670" y="325945"/>
            <a:ext cx="780690" cy="11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ime planning clock with calendar date 23661659 Vector Art at Vecteezy">
            <a:extLst>
              <a:ext uri="{FF2B5EF4-FFF2-40B4-BE49-F238E27FC236}">
                <a16:creationId xmlns:a16="http://schemas.microsoft.com/office/drawing/2014/main" id="{43934572-33FF-A9F8-45E1-F7D199A0A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21396" r="2305" b="21258"/>
          <a:stretch>
            <a:fillRect/>
          </a:stretch>
        </p:blipFill>
        <p:spPr bwMode="auto">
          <a:xfrm>
            <a:off x="242618" y="4401461"/>
            <a:ext cx="1889186" cy="11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FACBADA-9FAC-A5F8-8DCA-1DCFCF5558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20096" y="1298993"/>
            <a:ext cx="1104185" cy="904339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DC1BE65-759B-BCF8-01FE-6BF463CFD401}"/>
              </a:ext>
            </a:extLst>
          </p:cNvPr>
          <p:cNvCxnSpPr>
            <a:cxnSpLocks/>
            <a:stCxn id="1030" idx="2"/>
          </p:cNvCxnSpPr>
          <p:nvPr/>
        </p:nvCxnSpPr>
        <p:spPr>
          <a:xfrm rot="5400000">
            <a:off x="9007784" y="1715700"/>
            <a:ext cx="1750315" cy="1253596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886B5A7-7072-3EFE-55AB-6EF77B08F6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21202" y="3901116"/>
            <a:ext cx="664233" cy="643028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Jcalder89 | Baamboozle - Baamboozle | The Most Fun Classroom Games!">
            <a:extLst>
              <a:ext uri="{FF2B5EF4-FFF2-40B4-BE49-F238E27FC236}">
                <a16:creationId xmlns:a16="http://schemas.microsoft.com/office/drawing/2014/main" id="{00E5B13B-E9F5-46EC-3422-C26634C1D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1024" r="3670" b="17817"/>
          <a:stretch>
            <a:fillRect/>
          </a:stretch>
        </p:blipFill>
        <p:spPr bwMode="auto">
          <a:xfrm>
            <a:off x="3853134" y="5276962"/>
            <a:ext cx="3993309" cy="13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9BFAAB2-CA5B-3CAB-7927-9CD26A5EE5B2}"/>
              </a:ext>
            </a:extLst>
          </p:cNvPr>
          <p:cNvCxnSpPr>
            <a:cxnSpLocks/>
          </p:cNvCxnSpPr>
          <p:nvPr/>
        </p:nvCxnSpPr>
        <p:spPr>
          <a:xfrm rot="10800000">
            <a:off x="7806910" y="4623760"/>
            <a:ext cx="2368842" cy="766900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Relaciones Familiares: Como Fortalecer | Mente Sana">
            <a:extLst>
              <a:ext uri="{FF2B5EF4-FFF2-40B4-BE49-F238E27FC236}">
                <a16:creationId xmlns:a16="http://schemas.microsoft.com/office/drawing/2014/main" id="{7B630680-7750-9F0F-21E5-F6429BB4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8" y="4431147"/>
            <a:ext cx="2673482" cy="15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with blue and orange lines and black text&#10;&#10;AI-generated content may be incorrect.">
            <a:extLst>
              <a:ext uri="{FF2B5EF4-FFF2-40B4-BE49-F238E27FC236}">
                <a16:creationId xmlns:a16="http://schemas.microsoft.com/office/drawing/2014/main" id="{E272733F-D769-FACF-5527-09CDE869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3" y="836763"/>
            <a:ext cx="10172272" cy="52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61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E68C3-A81D-5794-8B2C-21AD6AA56EDA}"/>
              </a:ext>
            </a:extLst>
          </p:cNvPr>
          <p:cNvSpPr txBox="1"/>
          <p:nvPr/>
        </p:nvSpPr>
        <p:spPr>
          <a:xfrm>
            <a:off x="552092" y="833273"/>
            <a:ext cx="113351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 – Description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Ella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alta</a:t>
            </a:r>
            <a:r>
              <a:rPr lang="en-US" sz="2800" b="1" dirty="0"/>
              <a:t> y </a:t>
            </a:r>
            <a:r>
              <a:rPr lang="en-US" sz="2800" b="1" dirty="0" err="1"/>
              <a:t>tiene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pelo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largo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She is tall and has long hair.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El </a:t>
            </a:r>
            <a:r>
              <a:rPr lang="en-US" sz="2800" b="1" dirty="0" err="1"/>
              <a:t>libro</a:t>
            </a:r>
            <a:r>
              <a:rPr lang="en-US" sz="2800" b="1" dirty="0"/>
              <a:t>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rojo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book is red.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 – Occupation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Mi </a:t>
            </a:r>
            <a:r>
              <a:rPr lang="en-US" sz="2800" b="1" dirty="0" err="1"/>
              <a:t>mamá</a:t>
            </a:r>
            <a:r>
              <a:rPr lang="en-US" sz="2800" b="1" dirty="0"/>
              <a:t> </a:t>
            </a:r>
            <a:r>
              <a:rPr lang="en-US" sz="2800" b="1" i="1" u="sng" dirty="0"/>
              <a:t>es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enfermera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My mom is a nurse.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 err="1"/>
              <a:t>Nosotros</a:t>
            </a:r>
            <a:r>
              <a:rPr lang="en-US" sz="2800" b="1" dirty="0"/>
              <a:t> </a:t>
            </a:r>
            <a:r>
              <a:rPr lang="en-US" sz="2800" b="1" i="1" u="sng" dirty="0" err="1"/>
              <a:t>somos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estudiantes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We are students.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 – Characteristic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Tú </a:t>
            </a:r>
            <a:r>
              <a:rPr lang="en-US" sz="2800" b="1" i="1" u="sng" dirty="0" err="1"/>
              <a:t>eres</a:t>
            </a:r>
            <a:r>
              <a:rPr lang="en-US" sz="2800" b="1" dirty="0"/>
              <a:t> </a:t>
            </a:r>
            <a:r>
              <a:rPr lang="en-US" sz="2800" b="1" dirty="0" err="1"/>
              <a:t>muy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simpático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You are very nice.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Los </a:t>
            </a:r>
            <a:r>
              <a:rPr lang="en-US" sz="2800" b="1" dirty="0" err="1"/>
              <a:t>niños</a:t>
            </a:r>
            <a:r>
              <a:rPr lang="en-US" sz="2800" b="1" dirty="0"/>
              <a:t> </a:t>
            </a:r>
            <a:r>
              <a:rPr lang="en-US" sz="2800" b="1" i="1" u="sng" dirty="0"/>
              <a:t>son</a:t>
            </a:r>
            <a:r>
              <a:rPr lang="en-US" sz="2800" b="1" u="sng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curiosos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children are curious.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61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4489</TotalTime>
  <Words>1245</Words>
  <Application>Microsoft Office PowerPoint</Application>
  <PresentationFormat>Widescreen</PresentationFormat>
  <Paragraphs>213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ADLaM Display</vt:lpstr>
      <vt:lpstr>Aptos</vt:lpstr>
      <vt:lpstr>Arial</vt:lpstr>
      <vt:lpstr>Calibri</vt:lpstr>
      <vt:lpstr>Century Gothic</vt:lpstr>
      <vt:lpstr>Segoe UI Emoji</vt:lpstr>
      <vt:lpstr>Wingdings</vt:lpstr>
      <vt:lpstr>Wingdings 2</vt:lpstr>
      <vt:lpstr>Quotable</vt:lpstr>
      <vt:lpstr>Adult Conversational  Spanish: Intermediate Part 1</vt:lpstr>
      <vt:lpstr>¡A romper el hielo! Icebreaker</vt:lpstr>
      <vt:lpstr>¡A romper el hielo! Icebreaker</vt:lpstr>
      <vt:lpstr>PowerPoint Presentation</vt:lpstr>
      <vt:lpstr>TO BE or NOT TO BE. That is the question…</vt:lpstr>
      <vt:lpstr>SER – TO BE</vt:lpstr>
      <vt:lpstr>PowerPoint Presentation</vt:lpstr>
      <vt:lpstr>PowerPoint Presentation</vt:lpstr>
      <vt:lpstr>PowerPoint Presentation</vt:lpstr>
      <vt:lpstr>PowerPoint Presentation</vt:lpstr>
      <vt:lpstr>¡PRACTIQUEMOS! Written practice. </vt:lpstr>
      <vt:lpstr>PowerPoint Presentation</vt:lpstr>
      <vt:lpstr>PowerPoint Presentation</vt:lpstr>
      <vt:lpstr>PowerPoint Presentation</vt:lpstr>
      <vt:lpstr>¡Vamos a Conversar!  </vt:lpstr>
      <vt:lpstr>PowerPoint Presentation</vt:lpstr>
      <vt:lpstr>PowerPoint Presentation</vt:lpstr>
      <vt:lpstr>ESTAR – TO BE</vt:lpstr>
      <vt:lpstr>PowerPoint Presentation</vt:lpstr>
      <vt:lpstr>PowerPoint Presentation</vt:lpstr>
      <vt:lpstr>PowerPoint Presentation</vt:lpstr>
      <vt:lpstr>PowerPoint Presentation</vt:lpstr>
      <vt:lpstr>¡PRACTIQUEMOS! Written practice. </vt:lpstr>
      <vt:lpstr>PowerPoint Presentation</vt:lpstr>
      <vt:lpstr>PowerPoint Presentation</vt:lpstr>
      <vt:lpstr>¡Vamos a Conversar!  </vt:lpstr>
      <vt:lpstr>PowerPoint Presentation</vt:lpstr>
      <vt:lpstr>SER &amp; ESTAR mean – TO BE</vt:lpstr>
      <vt:lpstr>REPASO FINAL –FINAL REVIEW </vt:lpstr>
      <vt:lpstr>MÁS PRÁCTICA…</vt:lpstr>
      <vt:lpstr>MÁS PRÁCTICA…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Valeska Anderson</dc:creator>
  <cp:lastModifiedBy>Valeska Anderson</cp:lastModifiedBy>
  <cp:revision>171</cp:revision>
  <dcterms:created xsi:type="dcterms:W3CDTF">2022-10-19T20:25:11Z</dcterms:created>
  <dcterms:modified xsi:type="dcterms:W3CDTF">2025-11-21T21:51:26Z</dcterms:modified>
</cp:coreProperties>
</file>