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4" r:id="rId3"/>
    <p:sldId id="275" r:id="rId4"/>
    <p:sldId id="357" r:id="rId5"/>
    <p:sldId id="358" r:id="rId6"/>
    <p:sldId id="360" r:id="rId7"/>
    <p:sldId id="347" r:id="rId8"/>
    <p:sldId id="322" r:id="rId9"/>
    <p:sldId id="338" r:id="rId10"/>
    <p:sldId id="340" r:id="rId11"/>
    <p:sldId id="363" r:id="rId12"/>
    <p:sldId id="364" r:id="rId13"/>
    <p:sldId id="365" r:id="rId14"/>
    <p:sldId id="392" r:id="rId15"/>
    <p:sldId id="394" r:id="rId16"/>
    <p:sldId id="395" r:id="rId17"/>
    <p:sldId id="396" r:id="rId18"/>
    <p:sldId id="285" r:id="rId19"/>
    <p:sldId id="341" r:id="rId20"/>
    <p:sldId id="397" r:id="rId21"/>
    <p:sldId id="398" r:id="rId22"/>
    <p:sldId id="27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0EA6-4E14-4BAD-B2BB-BA529CBE2E5E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2184-8D36-4709-8D46-DE4F55186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2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0EA6-4E14-4BAD-B2BB-BA529CBE2E5E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2184-8D36-4709-8D46-DE4F55186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0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0EA6-4E14-4BAD-B2BB-BA529CBE2E5E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2184-8D36-4709-8D46-DE4F55186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67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0EA6-4E14-4BAD-B2BB-BA529CBE2E5E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2184-8D36-4709-8D46-DE4F55186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97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0EA6-4E14-4BAD-B2BB-BA529CBE2E5E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2184-8D36-4709-8D46-DE4F55186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73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0EA6-4E14-4BAD-B2BB-BA529CBE2E5E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2184-8D36-4709-8D46-DE4F55186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0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0EA6-4E14-4BAD-B2BB-BA529CBE2E5E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2184-8D36-4709-8D46-DE4F55186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0EA6-4E14-4BAD-B2BB-BA529CBE2E5E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2184-8D36-4709-8D46-DE4F55186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0EA6-4E14-4BAD-B2BB-BA529CBE2E5E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2184-8D36-4709-8D46-DE4F55186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33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0EA6-4E14-4BAD-B2BB-BA529CBE2E5E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2184-8D36-4709-8D46-DE4F55186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59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0EA6-4E14-4BAD-B2BB-BA529CBE2E5E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2184-8D36-4709-8D46-DE4F55186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38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0EA6-4E14-4BAD-B2BB-BA529CBE2E5E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2184-8D36-4709-8D46-DE4F55186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1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0EA6-4E14-4BAD-B2BB-BA529CBE2E5E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2184-8D36-4709-8D46-DE4F55186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75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9D000EA6-4E14-4BAD-B2BB-BA529CBE2E5E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FA432184-8D36-4709-8D46-DE4F55186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8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D000EA6-4E14-4BAD-B2BB-BA529CBE2E5E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FA432184-8D36-4709-8D46-DE4F55186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557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hyperlink" Target="about:blank" TargetMode="External"/><Relationship Id="rId7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hyperlink" Target="about:blank" TargetMode="External"/><Relationship Id="rId7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about:blank" TargetMode="External"/><Relationship Id="rId7" Type="http://schemas.openxmlformats.org/officeDocument/2006/relationships/image" Target="../media/image2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C855AEC-B5D7-1E95-EA7A-BA6AC2AB3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41540" y="1282152"/>
            <a:ext cx="12542807" cy="2971051"/>
          </a:xfrm>
        </p:spPr>
        <p:txBody>
          <a:bodyPr>
            <a:noAutofit/>
          </a:bodyPr>
          <a:lstStyle/>
          <a:p>
            <a:pPr algn="ctr"/>
            <a:r>
              <a:rPr lang="en-US" sz="6600" dirty="0"/>
              <a:t>Adult Conversational </a:t>
            </a:r>
            <a:br>
              <a:rPr lang="en-US" sz="6600" dirty="0"/>
            </a:br>
            <a:r>
              <a:rPr lang="en-US" sz="6600" dirty="0"/>
              <a:t>Spanish: Intermediate Part 2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C0BA004-DBAE-543D-BD79-0362C0F2F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748892"/>
          </a:xfrm>
        </p:spPr>
        <p:txBody>
          <a:bodyPr>
            <a:noAutofit/>
          </a:bodyPr>
          <a:lstStyle/>
          <a:p>
            <a:pPr algn="r"/>
            <a:r>
              <a:rPr lang="en-US" sz="4400" b="1" dirty="0"/>
              <a:t>Day 3</a:t>
            </a:r>
          </a:p>
        </p:txBody>
      </p:sp>
      <p:pic>
        <p:nvPicPr>
          <p:cNvPr id="11" name="Picture 2" descr="Mount Horeb Area School District - Futura Spanish Adventures">
            <a:extLst>
              <a:ext uri="{FF2B5EF4-FFF2-40B4-BE49-F238E27FC236}">
                <a16:creationId xmlns:a16="http://schemas.microsoft.com/office/drawing/2014/main" id="{9B72B092-F337-F157-767C-CDB9E73FB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97" y="200248"/>
            <a:ext cx="2910655" cy="115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9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75C32-026B-131F-5137-477CA7DA1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19A80-7957-4AAB-CDBF-0095A1223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431" y="489746"/>
            <a:ext cx="3547533" cy="1618396"/>
          </a:xfrm>
        </p:spPr>
        <p:txBody>
          <a:bodyPr/>
          <a:lstStyle/>
          <a:p>
            <a:pPr algn="ctr"/>
            <a:r>
              <a:rPr lang="es-GT" sz="3600" dirty="0"/>
              <a:t>WHOLE CLASS ACTIVITY! </a:t>
            </a:r>
            <a:br>
              <a:rPr lang="es-GT" sz="3600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C5D62-A33A-8B0A-1554-C24B6CB25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46450" y="0"/>
            <a:ext cx="6700604" cy="3600311"/>
          </a:xfrm>
        </p:spPr>
        <p:txBody>
          <a:bodyPr/>
          <a:lstStyle/>
          <a:p>
            <a:pPr algn="just"/>
            <a:r>
              <a:rPr lang="en-US" sz="1800" b="1" dirty="0"/>
              <a:t>Two Truths and a Lie (con </a:t>
            </a:r>
            <a:r>
              <a:rPr lang="en-US" sz="1800" b="1" dirty="0" err="1"/>
              <a:t>deportes</a:t>
            </a:r>
            <a:r>
              <a:rPr lang="en-US" sz="1800" b="1" dirty="0"/>
              <a:t>). </a:t>
            </a:r>
            <a:r>
              <a:rPr lang="en-US" dirty="0"/>
              <a:t>Each participant must prepare 2 truths and 1 lie using the sports vocabulary from above and verb conjugations. Then, prepare yourself to share them out loud in </a:t>
            </a:r>
            <a:r>
              <a:rPr lang="en-US" dirty="0" err="1"/>
              <a:t>español</a:t>
            </a:r>
            <a:r>
              <a:rPr lang="en-US" dirty="0"/>
              <a:t>. We will all guess which one is a lie!</a:t>
            </a:r>
          </a:p>
          <a:p>
            <a:pPr algn="just"/>
            <a:endParaRPr lang="es-GT" sz="1800" dirty="0"/>
          </a:p>
          <a:p>
            <a:pPr algn="just"/>
            <a:endParaRPr lang="es-GT" dirty="0"/>
          </a:p>
          <a:p>
            <a:pPr algn="just"/>
            <a:endParaRPr lang="en-US" dirty="0"/>
          </a:p>
        </p:txBody>
      </p:sp>
      <p:pic>
        <p:nvPicPr>
          <p:cNvPr id="12290" name="Picture 2" descr="Personajes pensativos Personajes de tormenta de ideas">
            <a:extLst>
              <a:ext uri="{FF2B5EF4-FFF2-40B4-BE49-F238E27FC236}">
                <a16:creationId xmlns:a16="http://schemas.microsoft.com/office/drawing/2014/main" id="{0C9FBDEA-704B-B8CA-338A-1CE4FEB52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894" y="2548171"/>
            <a:ext cx="8017002" cy="332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84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B04EA-725F-0E1E-350C-8EA339123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24" y="410612"/>
            <a:ext cx="10571998" cy="970450"/>
          </a:xfrm>
        </p:spPr>
        <p:txBody>
          <a:bodyPr>
            <a:normAutofit/>
          </a:bodyPr>
          <a:lstStyle/>
          <a:p>
            <a:r>
              <a:rPr lang="en-US" sz="4000" b="1" dirty="0"/>
              <a:t>GRAMÁTICA – PRESENT PERFECT TENSE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11C8E-8F16-8A4F-ACC1-5EC5540B3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50" y="2087954"/>
            <a:ext cx="11595052" cy="4427146"/>
          </a:xfrm>
        </p:spPr>
        <p:txBody>
          <a:bodyPr>
            <a:normAutofit fontScale="47500" lnSpcReduction="20000"/>
          </a:bodyPr>
          <a:lstStyle/>
          <a:p>
            <a:pPr marR="0" indent="-45720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1092200" algn="l"/>
                <a:tab pos="3886200" algn="l"/>
              </a:tabLst>
            </a:pPr>
            <a:r>
              <a:rPr lang="es-MX" sz="44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 express past tense in Spanish “easily,” use the “present perfect” tense. </a:t>
            </a:r>
          </a:p>
          <a:p>
            <a:pPr marR="0" indent="-45720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1092200" algn="l"/>
                <a:tab pos="3886200" algn="l"/>
              </a:tabLst>
            </a:pPr>
            <a:r>
              <a:rPr lang="es-MX" sz="44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 English, this is the “to have done something” tense.</a:t>
            </a:r>
          </a:p>
          <a:p>
            <a:pPr marR="0" indent="-45720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1092200" algn="l"/>
                <a:tab pos="3886200" algn="l"/>
              </a:tabLst>
            </a:pPr>
            <a:r>
              <a:rPr lang="es-MX" sz="44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This is known as a compound tense with the auxiliary verb </a:t>
            </a:r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HABER </a:t>
            </a:r>
            <a:r>
              <a:rPr lang="es-MX" sz="44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plus the past participle. </a:t>
            </a:r>
          </a:p>
          <a:p>
            <a:pPr marR="0" indent="-45720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1092200" algn="l"/>
                <a:tab pos="3886200" algn="l"/>
              </a:tabLst>
            </a:pPr>
            <a:r>
              <a:rPr lang="es-MX" sz="44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past participle does not change for gender or number in the compound tenses.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None/>
              <a:tabLst>
                <a:tab pos="1092200" algn="l"/>
                <a:tab pos="3886200" algn="l"/>
              </a:tabLst>
            </a:pPr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  </a:t>
            </a:r>
            <a:r>
              <a:rPr lang="es-MX" sz="3600" b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For</a:t>
            </a:r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example: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  <a:tabLst>
                <a:tab pos="1092200" algn="l"/>
                <a:tab pos="3886200" algn="l"/>
              </a:tabLst>
            </a:pPr>
            <a:r>
              <a:rPr lang="es-MX" sz="3300" b="1" i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 comido.</a:t>
            </a:r>
            <a:r>
              <a:rPr lang="es-MX" sz="33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I have eaten.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  <a:tabLst>
                <a:tab pos="1092200" algn="l"/>
                <a:tab pos="3886200" algn="l"/>
              </a:tabLst>
            </a:pPr>
            <a:r>
              <a:rPr lang="es-MX" sz="3300" b="1" i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 dormido.</a:t>
            </a:r>
            <a:r>
              <a:rPr lang="es-MX" sz="33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I have slept.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  <a:tabLst>
                <a:tab pos="1092200" algn="l"/>
                <a:tab pos="3886200" algn="l"/>
              </a:tabLst>
            </a:pPr>
            <a:r>
              <a:rPr lang="es-MX" sz="3300" b="1" i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 trabajado. </a:t>
            </a:r>
            <a:r>
              <a:rPr lang="es-MX" sz="33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 have worked. </a:t>
            </a:r>
            <a:endParaRPr lang="en-US" sz="33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26" name="Picture 2" descr="How to Use “Was” vs. “Were” Correctly | Grammarly">
            <a:extLst>
              <a:ext uri="{FF2B5EF4-FFF2-40B4-BE49-F238E27FC236}">
                <a16:creationId xmlns:a16="http://schemas.microsoft.com/office/drawing/2014/main" id="{C324E445-EE03-8AD6-318D-BA3ABB36D9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2"/>
          <a:stretch/>
        </p:blipFill>
        <p:spPr bwMode="auto">
          <a:xfrm>
            <a:off x="10183243" y="0"/>
            <a:ext cx="1867859" cy="178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72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ACC01-4077-893D-6CDB-79322F455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450" y="443785"/>
            <a:ext cx="10571998" cy="97045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VERBO HABER – TO HAVE DONE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1F8C0-5CAA-0620-498C-3601DAD94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6123" y="1893665"/>
            <a:ext cx="4472327" cy="69313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Singular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1DB4FF-5454-1597-5834-7EB23B001D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931866"/>
            <a:ext cx="4474028" cy="692076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Plural</a:t>
            </a: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5E5690E4-EC46-74A0-7ACD-149B5CCDA586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5667205" y="2586800"/>
          <a:ext cx="6237247" cy="2999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8654">
                  <a:extLst>
                    <a:ext uri="{9D8B030D-6E8A-4147-A177-3AD203B41FA5}">
                      <a16:colId xmlns:a16="http://schemas.microsoft.com/office/drawing/2014/main" val="3136474239"/>
                    </a:ext>
                  </a:extLst>
                </a:gridCol>
                <a:gridCol w="3708593">
                  <a:extLst>
                    <a:ext uri="{9D8B030D-6E8A-4147-A177-3AD203B41FA5}">
                      <a16:colId xmlns:a16="http://schemas.microsoft.com/office/drawing/2014/main" val="1977262566"/>
                    </a:ext>
                  </a:extLst>
                </a:gridCol>
              </a:tblGrid>
              <a:tr h="5870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078445"/>
                  </a:ext>
                </a:extLst>
              </a:tr>
              <a:tr h="587012">
                <a:tc>
                  <a:txBody>
                    <a:bodyPr/>
                    <a:lstStyle/>
                    <a:p>
                      <a:r>
                        <a:rPr lang="en-US" sz="2000" dirty="0" err="1"/>
                        <a:t>nosotros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1" dirty="0" err="1"/>
                        <a:t>hemos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we have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098798"/>
                  </a:ext>
                </a:extLst>
              </a:tr>
              <a:tr h="819802">
                <a:tc>
                  <a:txBody>
                    <a:bodyPr/>
                    <a:lstStyle/>
                    <a:p>
                      <a:r>
                        <a:rPr lang="en-US" sz="2000" dirty="0" err="1"/>
                        <a:t>vosotros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1" dirty="0" err="1"/>
                        <a:t>habéis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you all have (informal) (</a:t>
                      </a:r>
                      <a:r>
                        <a:rPr lang="en-US" sz="2000" dirty="0" err="1"/>
                        <a:t>spain</a:t>
                      </a:r>
                      <a:r>
                        <a:rPr lang="en-US" sz="20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717081"/>
                  </a:ext>
                </a:extLst>
              </a:tr>
              <a:tr h="721014">
                <a:tc>
                  <a:txBody>
                    <a:bodyPr/>
                    <a:lstStyle/>
                    <a:p>
                      <a:r>
                        <a:rPr lang="en-US" sz="2000" dirty="0" err="1"/>
                        <a:t>ellos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1" dirty="0" err="1"/>
                        <a:t>han</a:t>
                      </a:r>
                      <a:endParaRPr lang="en-US" sz="2000" b="1" dirty="0"/>
                    </a:p>
                    <a:p>
                      <a:r>
                        <a:rPr lang="en-US" sz="2000" dirty="0" err="1"/>
                        <a:t>ellas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1" dirty="0" err="1"/>
                        <a:t>han</a:t>
                      </a:r>
                      <a:endParaRPr lang="en-US" sz="2000" dirty="0"/>
                    </a:p>
                    <a:p>
                      <a:r>
                        <a:rPr lang="en-US" sz="2000" dirty="0" err="1"/>
                        <a:t>ustedes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1" dirty="0" err="1"/>
                        <a:t>han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they have (male or mix)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they have (female)</a:t>
                      </a:r>
                    </a:p>
                    <a:p>
                      <a:r>
                        <a:rPr lang="en-US" sz="2000" dirty="0"/>
                        <a:t>you al have (formal)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161893"/>
                  </a:ext>
                </a:extLst>
              </a:tr>
            </a:tbl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D931935C-37C3-AADD-1F04-2EF6AE68B5F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43255" y="2562944"/>
          <a:ext cx="4697412" cy="3366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122">
                  <a:extLst>
                    <a:ext uri="{9D8B030D-6E8A-4147-A177-3AD203B41FA5}">
                      <a16:colId xmlns:a16="http://schemas.microsoft.com/office/drawing/2014/main" val="1341666501"/>
                    </a:ext>
                  </a:extLst>
                </a:gridCol>
                <a:gridCol w="2178290">
                  <a:extLst>
                    <a:ext uri="{9D8B030D-6E8A-4147-A177-3AD203B41FA5}">
                      <a16:colId xmlns:a16="http://schemas.microsoft.com/office/drawing/2014/main" val="4062309769"/>
                    </a:ext>
                  </a:extLst>
                </a:gridCol>
              </a:tblGrid>
              <a:tr h="6771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529108"/>
                  </a:ext>
                </a:extLst>
              </a:tr>
              <a:tr h="677183">
                <a:tc>
                  <a:txBody>
                    <a:bodyPr/>
                    <a:lstStyle/>
                    <a:p>
                      <a:r>
                        <a:rPr lang="en-US" sz="2000" dirty="0" err="1"/>
                        <a:t>yo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1" dirty="0"/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 have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653366"/>
                  </a:ext>
                </a:extLst>
              </a:tr>
              <a:tr h="677183">
                <a:tc>
                  <a:txBody>
                    <a:bodyPr/>
                    <a:lstStyle/>
                    <a:p>
                      <a:r>
                        <a:rPr lang="en-US" sz="2000" dirty="0" err="1"/>
                        <a:t>tú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1" dirty="0"/>
                        <a:t>has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you have (informal)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307117"/>
                  </a:ext>
                </a:extLst>
              </a:tr>
              <a:tr h="1168850">
                <a:tc>
                  <a:txBody>
                    <a:bodyPr/>
                    <a:lstStyle/>
                    <a:p>
                      <a:r>
                        <a:rPr lang="es-GT" sz="2000" dirty="0"/>
                        <a:t>é</a:t>
                      </a:r>
                      <a:r>
                        <a:rPr lang="en-US" sz="2000" dirty="0"/>
                        <a:t>l </a:t>
                      </a:r>
                      <a:r>
                        <a:rPr lang="en-US" sz="2000" b="1" dirty="0"/>
                        <a:t>ha</a:t>
                      </a:r>
                      <a:endParaRPr lang="en-US" sz="2000" dirty="0"/>
                    </a:p>
                    <a:p>
                      <a:r>
                        <a:rPr lang="en-US" sz="2000" dirty="0" err="1"/>
                        <a:t>ella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1" dirty="0"/>
                        <a:t>ha</a:t>
                      </a:r>
                      <a:endParaRPr lang="en-US" sz="2000" dirty="0"/>
                    </a:p>
                    <a:p>
                      <a:r>
                        <a:rPr lang="en-US" sz="2000" dirty="0" err="1"/>
                        <a:t>usted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1" dirty="0"/>
                        <a:t>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 has</a:t>
                      </a:r>
                    </a:p>
                    <a:p>
                      <a:r>
                        <a:rPr lang="en-US" sz="2000" dirty="0"/>
                        <a:t>she has</a:t>
                      </a:r>
                    </a:p>
                    <a:p>
                      <a:r>
                        <a:rPr lang="en-US" sz="2000" dirty="0"/>
                        <a:t>you have (formal)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572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66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F502-F78D-EF62-6BED-02BC602F2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Perfect Past Tense – New endings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00B59F-8643-3A4B-A141-89E5F8AE6F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239927"/>
              </p:ext>
            </p:extLst>
          </p:nvPr>
        </p:nvGraphicFramePr>
        <p:xfrm>
          <a:off x="2438400" y="2065866"/>
          <a:ext cx="7315200" cy="41148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437916">
                  <a:extLst>
                    <a:ext uri="{9D8B030D-6E8A-4147-A177-3AD203B41FA5}">
                      <a16:colId xmlns:a16="http://schemas.microsoft.com/office/drawing/2014/main" val="2638087454"/>
                    </a:ext>
                  </a:extLst>
                </a:gridCol>
                <a:gridCol w="2438642">
                  <a:extLst>
                    <a:ext uri="{9D8B030D-6E8A-4147-A177-3AD203B41FA5}">
                      <a16:colId xmlns:a16="http://schemas.microsoft.com/office/drawing/2014/main" val="1517419857"/>
                    </a:ext>
                  </a:extLst>
                </a:gridCol>
                <a:gridCol w="2438642">
                  <a:extLst>
                    <a:ext uri="{9D8B030D-6E8A-4147-A177-3AD203B41FA5}">
                      <a16:colId xmlns:a16="http://schemas.microsoft.com/office/drawing/2014/main" val="164193883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400" dirty="0">
                          <a:effectLst/>
                        </a:rPr>
                        <a:t>AR Verbs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400" dirty="0">
                          <a:effectLst/>
                        </a:rPr>
                        <a:t>ER Verbs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400" dirty="0">
                          <a:effectLst/>
                        </a:rPr>
                        <a:t>IR Verbs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914572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000" b="1" dirty="0">
                          <a:effectLst/>
                        </a:rPr>
                        <a:t>bailar </a:t>
                      </a:r>
                      <a:r>
                        <a:rPr lang="es-MX" sz="2000" b="1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MX" sz="2000" b="1" dirty="0">
                          <a:effectLst/>
                        </a:rPr>
                        <a:t> bail</a:t>
                      </a:r>
                      <a:r>
                        <a:rPr lang="es-MX" sz="2000" b="1" u="sng" dirty="0">
                          <a:effectLst/>
                        </a:rPr>
                        <a:t>ado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000" b="1" dirty="0">
                          <a:effectLst/>
                        </a:rPr>
                        <a:t>comer </a:t>
                      </a:r>
                      <a:r>
                        <a:rPr lang="es-MX" sz="2000" b="1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MX" sz="2000" b="1" dirty="0">
                          <a:effectLst/>
                        </a:rPr>
                        <a:t> com</a:t>
                      </a:r>
                      <a:r>
                        <a:rPr lang="es-MX" sz="2000" b="1" u="sng" dirty="0">
                          <a:effectLst/>
                        </a:rPr>
                        <a:t>ido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000" b="1" dirty="0">
                          <a:effectLst/>
                        </a:rPr>
                        <a:t>vivir </a:t>
                      </a:r>
                      <a:r>
                        <a:rPr lang="es-MX" sz="2000" b="1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MX" sz="2000" b="1" dirty="0">
                          <a:effectLst/>
                        </a:rPr>
                        <a:t> viv</a:t>
                      </a:r>
                      <a:r>
                        <a:rPr lang="es-MX" sz="2000" b="1" u="sng" dirty="0">
                          <a:effectLst/>
                        </a:rPr>
                        <a:t>ido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7473467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000" b="1">
                          <a:effectLst/>
                        </a:rPr>
                        <a:t>hablar </a:t>
                      </a:r>
                      <a:r>
                        <a:rPr lang="es-MX" sz="2000" b="1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MX" sz="2000" b="1">
                          <a:effectLst/>
                        </a:rPr>
                        <a:t> habl</a:t>
                      </a:r>
                      <a:r>
                        <a:rPr lang="es-MX" sz="2000" b="1" u="sng">
                          <a:effectLst/>
                        </a:rPr>
                        <a:t>ado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000" b="1" dirty="0">
                          <a:effectLst/>
                        </a:rPr>
                        <a:t>leer </a:t>
                      </a:r>
                      <a:r>
                        <a:rPr lang="es-MX" sz="2000" b="1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MX" sz="2000" b="1" dirty="0">
                          <a:effectLst/>
                        </a:rPr>
                        <a:t> le</a:t>
                      </a:r>
                      <a:r>
                        <a:rPr lang="es-MX" sz="2000" b="1" u="sng" dirty="0">
                          <a:effectLst/>
                        </a:rPr>
                        <a:t>ído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000" b="1" dirty="0">
                          <a:effectLst/>
                        </a:rPr>
                        <a:t>ir </a:t>
                      </a:r>
                      <a:r>
                        <a:rPr lang="es-MX" sz="2000" b="1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MX" sz="2000" b="1" dirty="0">
                          <a:effectLst/>
                        </a:rPr>
                        <a:t> </a:t>
                      </a:r>
                      <a:r>
                        <a:rPr lang="es-MX" sz="2000" b="1" u="sng" dirty="0">
                          <a:effectLst/>
                        </a:rPr>
                        <a:t>ido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822858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000" b="1">
                          <a:effectLst/>
                        </a:rPr>
                        <a:t>mirar </a:t>
                      </a:r>
                      <a:r>
                        <a:rPr lang="es-MX" sz="2000" b="1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MX" sz="2000" b="1">
                          <a:effectLst/>
                        </a:rPr>
                        <a:t> mir</a:t>
                      </a:r>
                      <a:r>
                        <a:rPr lang="es-MX" sz="2000" b="1" u="sng">
                          <a:effectLst/>
                        </a:rPr>
                        <a:t>ado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000" b="1">
                          <a:effectLst/>
                        </a:rPr>
                        <a:t>beber </a:t>
                      </a:r>
                      <a:r>
                        <a:rPr lang="es-MX" sz="2000" b="1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MX" sz="2000" b="1">
                          <a:effectLst/>
                        </a:rPr>
                        <a:t> beb</a:t>
                      </a:r>
                      <a:r>
                        <a:rPr lang="es-MX" sz="2000" b="1" u="sng">
                          <a:effectLst/>
                        </a:rPr>
                        <a:t>ido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000" b="1" dirty="0">
                          <a:effectLst/>
                        </a:rPr>
                        <a:t>decidir </a:t>
                      </a:r>
                      <a:r>
                        <a:rPr lang="es-MX" sz="2000" b="1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MX" sz="2000" b="1" dirty="0">
                          <a:effectLst/>
                        </a:rPr>
                        <a:t> decid</a:t>
                      </a:r>
                      <a:r>
                        <a:rPr lang="es-MX" sz="2000" b="1" u="sng" dirty="0">
                          <a:effectLst/>
                        </a:rPr>
                        <a:t>ido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0322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80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7F36C-2A0C-0DD2-9324-F93528AE5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F1D7-0610-97BD-66EB-7B455A693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30" y="145079"/>
            <a:ext cx="3856990" cy="1618396"/>
          </a:xfrm>
        </p:spPr>
        <p:txBody>
          <a:bodyPr/>
          <a:lstStyle/>
          <a:p>
            <a:pPr algn="ctr"/>
            <a:r>
              <a:rPr lang="es-GT" sz="3000" dirty="0"/>
              <a:t>¡PRACTIQUEMOS!</a:t>
            </a:r>
            <a:r>
              <a:rPr lang="es-GT" sz="3600" dirty="0"/>
              <a:t> </a:t>
            </a:r>
            <a:r>
              <a:rPr lang="es-GT" dirty="0" err="1"/>
              <a:t>Written</a:t>
            </a:r>
            <a:r>
              <a:rPr lang="es-GT" dirty="0"/>
              <a:t> </a:t>
            </a:r>
            <a:r>
              <a:rPr lang="es-GT" dirty="0" err="1"/>
              <a:t>practice</a:t>
            </a:r>
            <a:r>
              <a:rPr lang="es-GT" dirty="0"/>
              <a:t>. </a:t>
            </a:r>
            <a:endParaRPr lang="en-US" dirty="0"/>
          </a:p>
        </p:txBody>
      </p:sp>
      <p:pic>
        <p:nvPicPr>
          <p:cNvPr id="9218" name="Picture 2" descr="Ilustración de icono de dibujos animados de lápiz y papel. Concepto de icono de objeto de educación aislado. Estilo de dibujos animados plana">
            <a:extLst>
              <a:ext uri="{FF2B5EF4-FFF2-40B4-BE49-F238E27FC236}">
                <a16:creationId xmlns:a16="http://schemas.microsoft.com/office/drawing/2014/main" id="{B65E654F-EE2C-5BD1-50D9-AD39B5679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10" y="2419349"/>
            <a:ext cx="3772008" cy="367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3" descr="Arrow Right with solid fill">
            <a:extLst>
              <a:ext uri="{FF2B5EF4-FFF2-40B4-BE49-F238E27FC236}">
                <a16:creationId xmlns:a16="http://schemas.microsoft.com/office/drawing/2014/main" id="{4B1586CF-9813-79BD-48A3-343E4A284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2350" y="10339451"/>
            <a:ext cx="338137" cy="339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9D17E4-5330-C0C6-C35A-19B48EFE2585}"/>
              </a:ext>
            </a:extLst>
          </p:cNvPr>
          <p:cNvSpPr txBox="1"/>
          <p:nvPr/>
        </p:nvSpPr>
        <p:spPr>
          <a:xfrm>
            <a:off x="5295900" y="1469524"/>
            <a:ext cx="6096000" cy="3763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Aft>
                <a:spcPts val="400"/>
              </a:spcAft>
              <a:buNone/>
              <a:tabLst>
                <a:tab pos="1092200" algn="l"/>
              </a:tabLst>
            </a:pPr>
            <a:r>
              <a:rPr lang="en-US" sz="2400" b="1" dirty="0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Read each sentence carefully. Complete it with the correct conjugation of the verb HABER using the cue provided in parentheses. Then translate the complete sentence into English</a:t>
            </a:r>
            <a:r>
              <a:rPr lang="en-US" sz="2400" b="1" dirty="0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algn="just">
              <a:lnSpc>
                <a:spcPct val="107000"/>
              </a:lnSpc>
              <a:spcAft>
                <a:spcPts val="400"/>
              </a:spcAft>
              <a:buNone/>
              <a:tabLst>
                <a:tab pos="1092200" algn="l"/>
              </a:tabLst>
            </a:pP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  <a:buNone/>
              <a:tabLst>
                <a:tab pos="3991610" algn="l"/>
              </a:tabLst>
            </a:pPr>
            <a:r>
              <a:rPr lang="es-GT" sz="2400" i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Example</a:t>
            </a:r>
            <a:r>
              <a:rPr lang="es-GT" sz="24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endParaRPr lang="es-GT" sz="2400" i="1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  <a:buNone/>
              <a:tabLst>
                <a:tab pos="3991610" algn="l"/>
              </a:tabLst>
            </a:pPr>
            <a:r>
              <a:rPr lang="es-GT" sz="24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_____ salido. (nosotros)   </a:t>
            </a:r>
          </a:p>
          <a:p>
            <a:pPr marL="0" marR="0" algn="ctr">
              <a:lnSpc>
                <a:spcPct val="107000"/>
              </a:lnSpc>
              <a:spcAft>
                <a:spcPts val="800"/>
              </a:spcAft>
              <a:buNone/>
              <a:tabLst>
                <a:tab pos="3991610" algn="l"/>
              </a:tabLst>
            </a:pPr>
            <a:r>
              <a:rPr lang="es-GT" sz="24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Hemos salido. ~ </a:t>
            </a:r>
            <a:r>
              <a:rPr lang="es-GT" sz="24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We</a:t>
            </a:r>
            <a:r>
              <a:rPr lang="es-GT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GT" sz="24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have</a:t>
            </a:r>
            <a:r>
              <a:rPr lang="es-GT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GT" sz="24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left</a:t>
            </a:r>
            <a:r>
              <a:rPr lang="es-GT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25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A96AE3-6A7D-A183-6FB0-FC02E5C1D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775" y="1130533"/>
            <a:ext cx="8320449" cy="45969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22D698-7938-996C-8260-ECD796B06864}"/>
              </a:ext>
            </a:extLst>
          </p:cNvPr>
          <p:cNvSpPr/>
          <p:nvPr/>
        </p:nvSpPr>
        <p:spPr>
          <a:xfrm>
            <a:off x="2591593" y="1369298"/>
            <a:ext cx="1256507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/>
              <a:t>Han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8DCFB3-6E2E-E4ED-E70A-FC76CA8938C5}"/>
              </a:ext>
            </a:extLst>
          </p:cNvPr>
          <p:cNvSpPr/>
          <p:nvPr/>
        </p:nvSpPr>
        <p:spPr>
          <a:xfrm>
            <a:off x="2591592" y="1991365"/>
            <a:ext cx="1256507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/>
              <a:t>He</a:t>
            </a: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C88627-443F-A8B9-6A62-409C30CEB998}"/>
              </a:ext>
            </a:extLst>
          </p:cNvPr>
          <p:cNvSpPr/>
          <p:nvPr/>
        </p:nvSpPr>
        <p:spPr>
          <a:xfrm>
            <a:off x="2858294" y="2613432"/>
            <a:ext cx="1151732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/>
              <a:t>Has</a:t>
            </a: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6CF62F-B90C-B601-D01B-195E0A5D56AE}"/>
              </a:ext>
            </a:extLst>
          </p:cNvPr>
          <p:cNvSpPr/>
          <p:nvPr/>
        </p:nvSpPr>
        <p:spPr>
          <a:xfrm>
            <a:off x="2944018" y="3235499"/>
            <a:ext cx="1256507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/>
              <a:t>Han</a:t>
            </a:r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6A749F-CA48-BDF8-283D-71BEC6BD8A7C}"/>
              </a:ext>
            </a:extLst>
          </p:cNvPr>
          <p:cNvSpPr/>
          <p:nvPr/>
        </p:nvSpPr>
        <p:spPr>
          <a:xfrm>
            <a:off x="2672556" y="3815722"/>
            <a:ext cx="1256507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/>
              <a:t>Hemos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412DEE-2A51-9D88-AD35-5B6D9CEC2F73}"/>
              </a:ext>
            </a:extLst>
          </p:cNvPr>
          <p:cNvSpPr/>
          <p:nvPr/>
        </p:nvSpPr>
        <p:spPr>
          <a:xfrm>
            <a:off x="2591591" y="4446163"/>
            <a:ext cx="1256507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/>
              <a:t>Ha</a:t>
            </a:r>
            <a:endParaRPr lang="en-US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EAA45A-549A-B505-3C24-4E25ED749254}"/>
              </a:ext>
            </a:extLst>
          </p:cNvPr>
          <p:cNvSpPr/>
          <p:nvPr/>
        </p:nvSpPr>
        <p:spPr>
          <a:xfrm>
            <a:off x="2591590" y="5058705"/>
            <a:ext cx="1256507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/>
              <a:t>Ha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947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05159-CB93-5F63-18C3-0CBD47E9F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96D09-0E91-D1D4-54A0-9E9188CF2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30" y="145079"/>
            <a:ext cx="3856990" cy="1618396"/>
          </a:xfrm>
        </p:spPr>
        <p:txBody>
          <a:bodyPr/>
          <a:lstStyle/>
          <a:p>
            <a:pPr algn="ctr"/>
            <a:r>
              <a:rPr lang="es-GT" sz="3000" dirty="0"/>
              <a:t>¡PRACTIQUEMOS!</a:t>
            </a:r>
            <a:r>
              <a:rPr lang="es-GT" sz="3600" dirty="0"/>
              <a:t> </a:t>
            </a:r>
            <a:r>
              <a:rPr lang="es-GT" dirty="0" err="1"/>
              <a:t>Written</a:t>
            </a:r>
            <a:r>
              <a:rPr lang="es-GT" dirty="0"/>
              <a:t> </a:t>
            </a:r>
            <a:r>
              <a:rPr lang="es-GT" dirty="0" err="1"/>
              <a:t>practice</a:t>
            </a:r>
            <a:r>
              <a:rPr lang="es-GT" dirty="0"/>
              <a:t>. </a:t>
            </a:r>
            <a:endParaRPr lang="en-US" dirty="0"/>
          </a:p>
        </p:txBody>
      </p:sp>
      <p:pic>
        <p:nvPicPr>
          <p:cNvPr id="9218" name="Picture 2" descr="Ilustración de icono de dibujos animados de lápiz y papel. Concepto de icono de objeto de educación aislado. Estilo de dibujos animados plana">
            <a:extLst>
              <a:ext uri="{FF2B5EF4-FFF2-40B4-BE49-F238E27FC236}">
                <a16:creationId xmlns:a16="http://schemas.microsoft.com/office/drawing/2014/main" id="{304DBB98-B153-FED8-750B-93C073B22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10" y="2419349"/>
            <a:ext cx="3772008" cy="367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3" descr="Arrow Right with solid fill">
            <a:extLst>
              <a:ext uri="{FF2B5EF4-FFF2-40B4-BE49-F238E27FC236}">
                <a16:creationId xmlns:a16="http://schemas.microsoft.com/office/drawing/2014/main" id="{81848EB0-E36E-648C-10CB-888D9D7E3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2350" y="10339451"/>
            <a:ext cx="338137" cy="339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603722-5907-77A6-B5AF-9457D33F916F}"/>
              </a:ext>
            </a:extLst>
          </p:cNvPr>
          <p:cNvSpPr txBox="1"/>
          <p:nvPr/>
        </p:nvSpPr>
        <p:spPr>
          <a:xfrm>
            <a:off x="5353050" y="1155199"/>
            <a:ext cx="6096000" cy="3840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400"/>
              </a:spcAft>
              <a:tabLst>
                <a:tab pos="1092200" algn="l"/>
              </a:tabLst>
            </a:pPr>
            <a:r>
              <a:rPr lang="en-US" sz="2400" b="1" dirty="0"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dirty="0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GT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Aptos Display" panose="020B0004020202020204" pitchFamily="34" charset="0"/>
              </a:rPr>
              <a:t>Complete each sentence with the correct past participle of the verb given in the parenthesis and translate the sentence into English. </a:t>
            </a:r>
          </a:p>
          <a:p>
            <a:pPr algn="just">
              <a:lnSpc>
                <a:spcPct val="107000"/>
              </a:lnSpc>
              <a:spcAft>
                <a:spcPts val="400"/>
              </a:spcAft>
              <a:tabLst>
                <a:tab pos="1092200" algn="l"/>
              </a:tabLst>
            </a:pPr>
            <a:endParaRPr lang="en-US" sz="2400" dirty="0">
              <a:latin typeface="Aptos Display" panose="020B00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400"/>
              </a:spcAft>
              <a:tabLst>
                <a:tab pos="1092200" algn="l"/>
              </a:tabLst>
            </a:pPr>
            <a:r>
              <a:rPr lang="en-US" sz="2400" dirty="0">
                <a:latin typeface="Aptos Display" panose="020B0004020202020204" pitchFamily="34" charset="0"/>
              </a:rPr>
              <a:t>Example: </a:t>
            </a:r>
          </a:p>
          <a:p>
            <a:pPr algn="just">
              <a:lnSpc>
                <a:spcPct val="107000"/>
              </a:lnSpc>
              <a:spcAft>
                <a:spcPts val="400"/>
              </a:spcAft>
              <a:tabLst>
                <a:tab pos="1092200" algn="l"/>
              </a:tabLst>
            </a:pPr>
            <a:r>
              <a:rPr lang="en-US" sz="2400" dirty="0">
                <a:latin typeface="Aptos Display" panose="020B0004020202020204" pitchFamily="34" charset="0"/>
              </a:rPr>
              <a:t>He ______ al </a:t>
            </a:r>
            <a:r>
              <a:rPr lang="en-US" sz="2400" dirty="0" err="1">
                <a:latin typeface="Aptos Display" panose="020B0004020202020204" pitchFamily="34" charset="0"/>
              </a:rPr>
              <a:t>baloncesto</a:t>
            </a:r>
            <a:r>
              <a:rPr lang="en-US" sz="2400" dirty="0">
                <a:latin typeface="Aptos Display" panose="020B0004020202020204" pitchFamily="34" charset="0"/>
              </a:rPr>
              <a:t>. (</a:t>
            </a:r>
            <a:r>
              <a:rPr lang="en-US" sz="2400" dirty="0" err="1">
                <a:latin typeface="Aptos Display" panose="020B0004020202020204" pitchFamily="34" charset="0"/>
              </a:rPr>
              <a:t>jugar</a:t>
            </a:r>
            <a:r>
              <a:rPr lang="en-US" sz="2400" dirty="0">
                <a:latin typeface="Aptos Display" panose="020B0004020202020204" pitchFamily="34" charset="0"/>
              </a:rPr>
              <a:t>) </a:t>
            </a:r>
          </a:p>
          <a:p>
            <a:pPr algn="just">
              <a:lnSpc>
                <a:spcPct val="107000"/>
              </a:lnSpc>
              <a:spcAft>
                <a:spcPts val="400"/>
              </a:spcAft>
              <a:tabLst>
                <a:tab pos="1092200" algn="l"/>
              </a:tabLst>
            </a:pPr>
            <a:r>
              <a:rPr lang="en-US" sz="2400" dirty="0">
                <a:latin typeface="Aptos Display" panose="020B0004020202020204" pitchFamily="34" charset="0"/>
              </a:rPr>
              <a:t>He </a:t>
            </a:r>
            <a:r>
              <a:rPr lang="en-US" sz="2400" dirty="0" err="1">
                <a:latin typeface="Aptos Display" panose="020B0004020202020204" pitchFamily="34" charset="0"/>
              </a:rPr>
              <a:t>jugado</a:t>
            </a:r>
            <a:r>
              <a:rPr lang="en-US" sz="2400" dirty="0">
                <a:latin typeface="Aptos Display" panose="020B0004020202020204" pitchFamily="34" charset="0"/>
              </a:rPr>
              <a:t> al </a:t>
            </a:r>
            <a:r>
              <a:rPr lang="en-US" sz="2400" dirty="0" err="1">
                <a:latin typeface="Aptos Display" panose="020B0004020202020204" pitchFamily="34" charset="0"/>
              </a:rPr>
              <a:t>baloncesto</a:t>
            </a:r>
            <a:r>
              <a:rPr lang="en-US" sz="2400" dirty="0">
                <a:latin typeface="Aptos Display" panose="020B0004020202020204" pitchFamily="34" charset="0"/>
              </a:rPr>
              <a:t>. ~ I have played basketball. </a:t>
            </a:r>
            <a:endParaRPr lang="en-US" sz="1400" dirty="0">
              <a:effectLst/>
              <a:latin typeface="Aptos Display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596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C64E52-6441-306F-A4B5-219BEE480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7" y="733426"/>
            <a:ext cx="9237660" cy="50387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24F2FE-2824-1844-C5D3-96607AE2F309}"/>
              </a:ext>
            </a:extLst>
          </p:cNvPr>
          <p:cNvSpPr/>
          <p:nvPr/>
        </p:nvSpPr>
        <p:spPr>
          <a:xfrm>
            <a:off x="3801265" y="1048680"/>
            <a:ext cx="2894810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/>
              <a:t>bailado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445EE8-DC63-5D7A-957B-9A1428CFA1B0}"/>
              </a:ext>
            </a:extLst>
          </p:cNvPr>
          <p:cNvSpPr/>
          <p:nvPr/>
        </p:nvSpPr>
        <p:spPr>
          <a:xfrm>
            <a:off x="3286915" y="1729116"/>
            <a:ext cx="3085310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/>
              <a:t>llevado</a:t>
            </a: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46A528-926A-9599-2561-7E9C04CDDF12}"/>
              </a:ext>
            </a:extLst>
          </p:cNvPr>
          <p:cNvSpPr/>
          <p:nvPr/>
        </p:nvSpPr>
        <p:spPr>
          <a:xfrm>
            <a:off x="3477415" y="2354483"/>
            <a:ext cx="2790035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/>
              <a:t>esquiado</a:t>
            </a: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96A1DC-64E8-9D8E-46E2-0A9D2A9D295D}"/>
              </a:ext>
            </a:extLst>
          </p:cNvPr>
          <p:cNvSpPr/>
          <p:nvPr/>
        </p:nvSpPr>
        <p:spPr>
          <a:xfrm>
            <a:off x="3286915" y="3027113"/>
            <a:ext cx="2389985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/>
              <a:t>viajado</a:t>
            </a:r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038A4D-A115-E6A3-9CA8-C51207586CA1}"/>
              </a:ext>
            </a:extLst>
          </p:cNvPr>
          <p:cNvSpPr/>
          <p:nvPr/>
        </p:nvSpPr>
        <p:spPr>
          <a:xfrm>
            <a:off x="3201190" y="3652480"/>
            <a:ext cx="2542385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/>
              <a:t>corrido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87095B-B985-64D6-3A76-EA4369886588}"/>
              </a:ext>
            </a:extLst>
          </p:cNvPr>
          <p:cNvSpPr/>
          <p:nvPr/>
        </p:nvSpPr>
        <p:spPr>
          <a:xfrm>
            <a:off x="3034502" y="4362281"/>
            <a:ext cx="2709073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/>
              <a:t>nadado</a:t>
            </a:r>
            <a:endParaRPr lang="en-US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BFD01E-E10F-9A1F-A7F8-04D9A4330C22}"/>
              </a:ext>
            </a:extLst>
          </p:cNvPr>
          <p:cNvSpPr/>
          <p:nvPr/>
        </p:nvSpPr>
        <p:spPr>
          <a:xfrm>
            <a:off x="3286915" y="5031472"/>
            <a:ext cx="1932785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/>
              <a:t>competido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7622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B57D9-139B-1E1B-5E58-EDB805396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r"/>
            <a:r>
              <a:rPr lang="es-GT" dirty="0"/>
              <a:t>¡Vamos a Conversar! 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4DAFC-CE53-FCE7-001C-200B001973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3150" y="4119562"/>
            <a:ext cx="4880300" cy="2295525"/>
          </a:xfrm>
        </p:spPr>
        <p:txBody>
          <a:bodyPr/>
          <a:lstStyle/>
          <a:p>
            <a:pPr algn="ctr"/>
            <a:r>
              <a:rPr lang="es-GT" dirty="0" err="1"/>
              <a:t>Let’s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over</a:t>
            </a:r>
            <a:r>
              <a:rPr lang="es-GT" dirty="0"/>
              <a:t> </a:t>
            </a:r>
            <a:r>
              <a:rPr lang="es-GT" dirty="0" err="1"/>
              <a:t>the</a:t>
            </a:r>
            <a:r>
              <a:rPr lang="es-GT" dirty="0"/>
              <a:t> </a:t>
            </a:r>
            <a:r>
              <a:rPr lang="es-GT" dirty="0" err="1"/>
              <a:t>partner</a:t>
            </a:r>
            <a:r>
              <a:rPr lang="es-GT" dirty="0"/>
              <a:t> </a:t>
            </a:r>
            <a:r>
              <a:rPr lang="es-GT" dirty="0" err="1"/>
              <a:t>conversation</a:t>
            </a:r>
            <a:r>
              <a:rPr lang="es-GT" dirty="0"/>
              <a:t> </a:t>
            </a:r>
            <a:r>
              <a:rPr lang="es-GT" dirty="0" err="1"/>
              <a:t>before</a:t>
            </a:r>
            <a:r>
              <a:rPr lang="es-GT" dirty="0"/>
              <a:t> </a:t>
            </a:r>
            <a:r>
              <a:rPr lang="es-GT" dirty="0" err="1"/>
              <a:t>we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to</a:t>
            </a:r>
            <a:r>
              <a:rPr lang="es-GT" dirty="0"/>
              <a:t> </a:t>
            </a:r>
            <a:r>
              <a:rPr lang="es-GT" dirty="0" err="1"/>
              <a:t>breakout</a:t>
            </a:r>
            <a:r>
              <a:rPr lang="es-GT" dirty="0"/>
              <a:t> </a:t>
            </a:r>
            <a:r>
              <a:rPr lang="es-GT" dirty="0" err="1"/>
              <a:t>rooms</a:t>
            </a:r>
            <a:r>
              <a:rPr lang="es-GT" dirty="0"/>
              <a:t>!</a:t>
            </a:r>
            <a:endParaRPr lang="en-US" dirty="0"/>
          </a:p>
        </p:txBody>
      </p:sp>
      <p:pic>
        <p:nvPicPr>
          <p:cNvPr id="11266" name="Picture 2" descr="Amigos videollamadas en la computadora portátil">
            <a:extLst>
              <a:ext uri="{FF2B5EF4-FFF2-40B4-BE49-F238E27FC236}">
                <a16:creationId xmlns:a16="http://schemas.microsoft.com/office/drawing/2014/main" id="{40B02804-08D1-10AF-2138-996C68652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75" y="1653913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85959"/>
      </p:ext>
    </p:extLst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12DF51-5895-4BB9-E0CF-1CE4776D9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613" y="0"/>
            <a:ext cx="6650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7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C329-9D3F-97BC-04AB-4F72267D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68E7E-7262-6FBD-3174-FC64DFC82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402" y="721518"/>
            <a:ext cx="6252633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tell us:</a:t>
            </a:r>
          </a:p>
          <a:p>
            <a:pPr marL="0" indent="0">
              <a:buNone/>
            </a:pPr>
            <a:endParaRPr lang="en-US" sz="40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¿Cuáles son tus pasatiempos?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are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your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hobbies?</a:t>
            </a:r>
            <a:endParaRPr lang="es-MX" sz="40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GT" sz="12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09562-A3A4-7395-4DAD-61BD54A0D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456992"/>
            <a:ext cx="3547533" cy="360031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2" name="Picture 4" descr="Amigos de diseño plano mirando hacia arriba">
            <a:extLst>
              <a:ext uri="{FF2B5EF4-FFF2-40B4-BE49-F238E27FC236}">
                <a16:creationId xmlns:a16="http://schemas.microsoft.com/office/drawing/2014/main" id="{50EE80AB-66DC-67CE-95CD-BE720AE23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456992"/>
            <a:ext cx="3547533" cy="360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6E73F-772B-92C5-ED90-43A2D1595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43C1C-D1F9-32FD-7DBB-A1D58702D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30" y="145079"/>
            <a:ext cx="3856990" cy="1618396"/>
          </a:xfrm>
        </p:spPr>
        <p:txBody>
          <a:bodyPr/>
          <a:lstStyle/>
          <a:p>
            <a:pPr algn="ctr"/>
            <a:r>
              <a:rPr lang="es-GT" sz="3000" dirty="0"/>
              <a:t>¡PRACTIQUEMOS!</a:t>
            </a:r>
            <a:r>
              <a:rPr lang="es-GT" sz="3600" dirty="0"/>
              <a:t> </a:t>
            </a:r>
            <a:r>
              <a:rPr lang="es-GT" dirty="0" err="1"/>
              <a:t>Written</a:t>
            </a:r>
            <a:r>
              <a:rPr lang="es-GT" dirty="0"/>
              <a:t> </a:t>
            </a:r>
            <a:r>
              <a:rPr lang="es-GT" dirty="0" err="1"/>
              <a:t>practice</a:t>
            </a:r>
            <a:r>
              <a:rPr lang="es-GT" dirty="0"/>
              <a:t>. </a:t>
            </a:r>
            <a:endParaRPr lang="en-US" dirty="0"/>
          </a:p>
        </p:txBody>
      </p:sp>
      <p:pic>
        <p:nvPicPr>
          <p:cNvPr id="9218" name="Picture 2" descr="Ilustración de icono de dibujos animados de lápiz y papel. Concepto de icono de objeto de educación aislado. Estilo de dibujos animados plana">
            <a:extLst>
              <a:ext uri="{FF2B5EF4-FFF2-40B4-BE49-F238E27FC236}">
                <a16:creationId xmlns:a16="http://schemas.microsoft.com/office/drawing/2014/main" id="{95D6F711-99EC-566F-5D20-E21805724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10" y="2419349"/>
            <a:ext cx="3772008" cy="367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3" descr="Arrow Right with solid fill">
            <a:extLst>
              <a:ext uri="{FF2B5EF4-FFF2-40B4-BE49-F238E27FC236}">
                <a16:creationId xmlns:a16="http://schemas.microsoft.com/office/drawing/2014/main" id="{B42660FC-52AA-D956-C1E1-56E76EB37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2350" y="10339451"/>
            <a:ext cx="338137" cy="339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8592A7-8404-97A8-0ADD-B77F150C9D45}"/>
              </a:ext>
            </a:extLst>
          </p:cNvPr>
          <p:cNvSpPr txBox="1"/>
          <p:nvPr/>
        </p:nvSpPr>
        <p:spPr>
          <a:xfrm>
            <a:off x="5334000" y="1431424"/>
            <a:ext cx="6096000" cy="3269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Aptos" panose="020B0004020202020204" pitchFamily="34" charset="0"/>
              </a:rPr>
              <a:t>Más practica:</a:t>
            </a:r>
            <a:r>
              <a:rPr lang="en-US" sz="3200" i="1" dirty="0">
                <a:latin typeface="Aptos" panose="020B0004020202020204" pitchFamily="34" charset="0"/>
              </a:rPr>
              <a:t> Write sentences in the present perfect, using the following vocabulary. </a:t>
            </a:r>
          </a:p>
          <a:p>
            <a:endParaRPr lang="en-US" sz="3200" dirty="0">
              <a:latin typeface="Aptos" panose="020B0004020202020204" pitchFamily="34" charset="0"/>
            </a:endParaRPr>
          </a:p>
          <a:p>
            <a:r>
              <a:rPr lang="es-GT" sz="3200" i="1" dirty="0" err="1">
                <a:latin typeface="Aptos" panose="020B0004020202020204" pitchFamily="34" charset="0"/>
              </a:rPr>
              <a:t>Example</a:t>
            </a:r>
            <a:r>
              <a:rPr lang="es-GT" sz="3200" i="1" dirty="0">
                <a:latin typeface="Aptos" panose="020B0004020202020204" pitchFamily="34" charset="0"/>
              </a:rPr>
              <a:t>: Ella/ tomar/ un café = 	Ella ha tomado un café.</a:t>
            </a:r>
            <a:endParaRPr lang="en-US" sz="3200" dirty="0">
              <a:latin typeface="Aptos" panose="020B00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400"/>
              </a:spcAft>
              <a:tabLst>
                <a:tab pos="1092200" algn="l"/>
              </a:tabLst>
            </a:pPr>
            <a:endParaRPr lang="en-US" sz="1400" dirty="0">
              <a:effectLst/>
              <a:latin typeface="Aptos Display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387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DC0008-C92E-E797-3CCC-86ADD2DA1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853" y="1419225"/>
            <a:ext cx="10078505" cy="36673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D968CB-69E3-00F3-7995-1D356A3ED2F6}"/>
              </a:ext>
            </a:extLst>
          </p:cNvPr>
          <p:cNvSpPr/>
          <p:nvPr/>
        </p:nvSpPr>
        <p:spPr>
          <a:xfrm>
            <a:off x="6267450" y="1534455"/>
            <a:ext cx="4772025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/>
              <a:t>Nuestro equipo ha ganado el partido.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A2E58-5BBA-89D8-5399-FF0DB5855A9B}"/>
              </a:ext>
            </a:extLst>
          </p:cNvPr>
          <p:cNvSpPr/>
          <p:nvPr/>
        </p:nvSpPr>
        <p:spPr>
          <a:xfrm>
            <a:off x="6267449" y="2032987"/>
            <a:ext cx="4772025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/>
              <a:t>Ellos han puesto la mesa.</a:t>
            </a: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DE990F-3D71-0336-2785-0EC8FF0736EA}"/>
              </a:ext>
            </a:extLst>
          </p:cNvPr>
          <p:cNvSpPr/>
          <p:nvPr/>
        </p:nvSpPr>
        <p:spPr>
          <a:xfrm>
            <a:off x="6267449" y="2531519"/>
            <a:ext cx="4772025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/>
              <a:t>María y José han ido de compras.</a:t>
            </a: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FD6EED-3119-B7B7-817A-B6E02589489A}"/>
              </a:ext>
            </a:extLst>
          </p:cNvPr>
          <p:cNvSpPr/>
          <p:nvPr/>
        </p:nvSpPr>
        <p:spPr>
          <a:xfrm>
            <a:off x="6267449" y="3057304"/>
            <a:ext cx="4772025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/>
              <a:t>¿Tú has horneado las galletas?</a:t>
            </a:r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47BFC3-D5CB-C55A-9A20-25376925B96F}"/>
              </a:ext>
            </a:extLst>
          </p:cNvPr>
          <p:cNvSpPr/>
          <p:nvPr/>
        </p:nvSpPr>
        <p:spPr>
          <a:xfrm>
            <a:off x="6267448" y="3571484"/>
            <a:ext cx="4772025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/>
              <a:t>Ustedes han probado el guacamole.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551C6-362C-EF0C-29A8-C0F4ABF5B662}"/>
              </a:ext>
            </a:extLst>
          </p:cNvPr>
          <p:cNvSpPr/>
          <p:nvPr/>
        </p:nvSpPr>
        <p:spPr>
          <a:xfrm>
            <a:off x="6267447" y="4070016"/>
            <a:ext cx="4772025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/>
              <a:t>Él ha acampado en las montañas.</a:t>
            </a:r>
            <a:endParaRPr lang="en-US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63EEAA-D8E0-5F81-24A6-5F42BCD66B16}"/>
              </a:ext>
            </a:extLst>
          </p:cNvPr>
          <p:cNvSpPr/>
          <p:nvPr/>
        </p:nvSpPr>
        <p:spPr>
          <a:xfrm>
            <a:off x="6267446" y="4556942"/>
            <a:ext cx="4772025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/>
              <a:t>Yo he vivido en otro estado.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8756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E91C9AE-DF3B-03DE-578D-7735DF72F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82132" y="2122926"/>
            <a:ext cx="5486400" cy="28894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184A55-B448-F891-3946-2CE1131060C6}"/>
              </a:ext>
            </a:extLst>
          </p:cNvPr>
          <p:cNvSpPr/>
          <p:nvPr/>
        </p:nvSpPr>
        <p:spPr>
          <a:xfrm rot="19983633">
            <a:off x="8590571" y="4678939"/>
            <a:ext cx="3108960" cy="109728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Adiós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561BB-4C5B-A8D6-F385-61A910E26CE2}"/>
              </a:ext>
            </a:extLst>
          </p:cNvPr>
          <p:cNvSpPr/>
          <p:nvPr/>
        </p:nvSpPr>
        <p:spPr>
          <a:xfrm rot="1699088">
            <a:off x="261048" y="4765914"/>
            <a:ext cx="4434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luego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534E21-5094-CB21-1C1C-104A6C25226E}"/>
              </a:ext>
            </a:extLst>
          </p:cNvPr>
          <p:cNvSpPr/>
          <p:nvPr/>
        </p:nvSpPr>
        <p:spPr>
          <a:xfrm rot="19709793">
            <a:off x="427760" y="1363606"/>
            <a:ext cx="4100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¡Nos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vemos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114809-A0D2-F198-7660-1ABF8606551E}"/>
              </a:ext>
            </a:extLst>
          </p:cNvPr>
          <p:cNvSpPr/>
          <p:nvPr/>
        </p:nvSpPr>
        <p:spPr>
          <a:xfrm rot="1109869">
            <a:off x="5661269" y="1129680"/>
            <a:ext cx="5000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la vista!</a:t>
            </a:r>
          </a:p>
        </p:txBody>
      </p:sp>
    </p:spTree>
    <p:extLst>
      <p:ext uri="{BB962C8B-B14F-4D97-AF65-F5344CB8AC3E}">
        <p14:creationId xmlns:p14="http://schemas.microsoft.com/office/powerpoint/2010/main" val="2389802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75D5D-C4C9-FD99-375F-D1094779F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2C7DE-9EF7-D893-58C0-94F49BB2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B2AE9-45AA-20F5-4D9C-974D7D21F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3298" y="255588"/>
            <a:ext cx="6252633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Mis pasatiempos son</a:t>
            </a:r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_____.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My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hobbies are_________.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C57A5-C7DA-997C-CB50-35236DC4F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8" name="Picture 6" descr="Hola - Hello - Olá - Salut - Hallo by ...">
            <a:extLst>
              <a:ext uri="{FF2B5EF4-FFF2-40B4-BE49-F238E27FC236}">
                <a16:creationId xmlns:a16="http://schemas.microsoft.com/office/drawing/2014/main" id="{BC28B6EE-6705-691B-D5A3-9DA5CBC6B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523744"/>
            <a:ext cx="3547533" cy="345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0B760-CAFD-7C8B-8B37-35CDB18D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33" y="343372"/>
            <a:ext cx="11594858" cy="93878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sz="5400" b="1" dirty="0"/>
              <a:t>VOCABULARIO DE LOS DEPORTES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2C56DA9-A33F-2BBF-1C68-21D49E065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961569"/>
              </p:ext>
            </p:extLst>
          </p:nvPr>
        </p:nvGraphicFramePr>
        <p:xfrm>
          <a:off x="2029968" y="1540987"/>
          <a:ext cx="8101584" cy="4827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7250">
                  <a:extLst>
                    <a:ext uri="{9D8B030D-6E8A-4147-A177-3AD203B41FA5}">
                      <a16:colId xmlns:a16="http://schemas.microsoft.com/office/drawing/2014/main" val="3810913027"/>
                    </a:ext>
                  </a:extLst>
                </a:gridCol>
                <a:gridCol w="3854334">
                  <a:extLst>
                    <a:ext uri="{9D8B030D-6E8A-4147-A177-3AD203B41FA5}">
                      <a16:colId xmlns:a16="http://schemas.microsoft.com/office/drawing/2014/main" val="1900656984"/>
                    </a:ext>
                  </a:extLst>
                </a:gridCol>
              </a:tblGrid>
              <a:tr h="589565">
                <a:tc>
                  <a:txBody>
                    <a:bodyPr/>
                    <a:lstStyle/>
                    <a:p>
                      <a:pPr marL="457200" marR="0" indent="-2286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LOS DEPORTES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SPORTS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/>
                </a:tc>
                <a:extLst>
                  <a:ext uri="{0D108BD9-81ED-4DB2-BD59-A6C34878D82A}">
                    <a16:rowId xmlns:a16="http://schemas.microsoft.com/office/drawing/2014/main" val="2643756723"/>
                  </a:ext>
                </a:extLst>
              </a:tr>
              <a:tr h="7062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baloncesto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basketball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/>
                </a:tc>
                <a:extLst>
                  <a:ext uri="{0D108BD9-81ED-4DB2-BD59-A6C34878D82A}">
                    <a16:rowId xmlns:a16="http://schemas.microsoft.com/office/drawing/2014/main" val="973380723"/>
                  </a:ext>
                </a:extLst>
              </a:tr>
              <a:tr h="7062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béisbol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baseball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/>
                </a:tc>
                <a:extLst>
                  <a:ext uri="{0D108BD9-81ED-4DB2-BD59-A6C34878D82A}">
                    <a16:rowId xmlns:a16="http://schemas.microsoft.com/office/drawing/2014/main" val="1646780120"/>
                  </a:ext>
                </a:extLst>
              </a:tr>
              <a:tr h="7062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fútbol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soccer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/>
                </a:tc>
                <a:extLst>
                  <a:ext uri="{0D108BD9-81ED-4DB2-BD59-A6C34878D82A}">
                    <a16:rowId xmlns:a16="http://schemas.microsoft.com/office/drawing/2014/main" val="1995206128"/>
                  </a:ext>
                </a:extLst>
              </a:tr>
              <a:tr h="7062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fútbol</a:t>
                      </a:r>
                      <a:r>
                        <a:rPr lang="en-US" sz="2000" dirty="0">
                          <a:effectLst/>
                        </a:rPr>
                        <a:t> americano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football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/>
                </a:tc>
                <a:extLst>
                  <a:ext uri="{0D108BD9-81ED-4DB2-BD59-A6C34878D82A}">
                    <a16:rowId xmlns:a16="http://schemas.microsoft.com/office/drawing/2014/main" val="1546893429"/>
                  </a:ext>
                </a:extLst>
              </a:tr>
              <a:tr h="7062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nadar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swim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/>
                </a:tc>
                <a:extLst>
                  <a:ext uri="{0D108BD9-81ED-4DB2-BD59-A6C34878D82A}">
                    <a16:rowId xmlns:a16="http://schemas.microsoft.com/office/drawing/2014/main" val="2870550874"/>
                  </a:ext>
                </a:extLst>
              </a:tr>
              <a:tr h="7062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correr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run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/>
                </a:tc>
                <a:extLst>
                  <a:ext uri="{0D108BD9-81ED-4DB2-BD59-A6C34878D82A}">
                    <a16:rowId xmlns:a16="http://schemas.microsoft.com/office/drawing/2014/main" val="381084129"/>
                  </a:ext>
                </a:extLst>
              </a:tr>
            </a:tbl>
          </a:graphicData>
        </a:graphic>
      </p:graphicFrame>
      <p:pic>
        <p:nvPicPr>
          <p:cNvPr id="5" name="Picture 4" descr="A picture containing athletic game, sport, basketball&#10;&#10;Description automatically generated">
            <a:extLst>
              <a:ext uri="{FF2B5EF4-FFF2-40B4-BE49-F238E27FC236}">
                <a16:creationId xmlns:a16="http://schemas.microsoft.com/office/drawing/2014/main" id="{BEBAF2B5-7D32-D2EA-6267-5C7B521EB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78396" y="2113299"/>
            <a:ext cx="1371600" cy="865028"/>
          </a:xfrm>
          <a:prstGeom prst="rect">
            <a:avLst/>
          </a:prstGeom>
        </p:spPr>
      </p:pic>
      <p:pic>
        <p:nvPicPr>
          <p:cNvPr id="9" name="Picture 8" descr="A baseball glove and a baseball&#10;&#10;Description automatically generated with low confidence">
            <a:extLst>
              <a:ext uri="{FF2B5EF4-FFF2-40B4-BE49-F238E27FC236}">
                <a16:creationId xmlns:a16="http://schemas.microsoft.com/office/drawing/2014/main" id="{AA40EFBA-60B9-9057-932D-5A00E15EFC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59952" y="2712450"/>
            <a:ext cx="1371600" cy="914843"/>
          </a:xfrm>
          <a:prstGeom prst="rect">
            <a:avLst/>
          </a:prstGeom>
        </p:spPr>
      </p:pic>
      <p:pic>
        <p:nvPicPr>
          <p:cNvPr id="15" name="Picture 14" descr="A picture containing grass, soccer&#10;&#10;Description automatically generated">
            <a:extLst>
              <a:ext uri="{FF2B5EF4-FFF2-40B4-BE49-F238E27FC236}">
                <a16:creationId xmlns:a16="http://schemas.microsoft.com/office/drawing/2014/main" id="{89271A6D-D9FB-3958-E869-B5EF2D0D3C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38429" y="3502152"/>
            <a:ext cx="1554480" cy="971550"/>
          </a:xfrm>
          <a:prstGeom prst="rect">
            <a:avLst/>
          </a:prstGeom>
        </p:spPr>
      </p:pic>
      <p:pic>
        <p:nvPicPr>
          <p:cNvPr id="21" name="Picture 20" descr="A football on a football field&#10;&#10;Description automatically generated">
            <a:extLst>
              <a:ext uri="{FF2B5EF4-FFF2-40B4-BE49-F238E27FC236}">
                <a16:creationId xmlns:a16="http://schemas.microsoft.com/office/drawing/2014/main" id="{5E791761-2A53-7141-F27B-97FE733B09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68512" y="4007332"/>
            <a:ext cx="1463040" cy="975833"/>
          </a:xfrm>
          <a:prstGeom prst="rect">
            <a:avLst/>
          </a:prstGeom>
        </p:spPr>
      </p:pic>
      <p:pic>
        <p:nvPicPr>
          <p:cNvPr id="27" name="Picture 26" descr="A person swimming in a pool&#10;&#10;Description automatically generated">
            <a:extLst>
              <a:ext uri="{FF2B5EF4-FFF2-40B4-BE49-F238E27FC236}">
                <a16:creationId xmlns:a16="http://schemas.microsoft.com/office/drawing/2014/main" id="{70D1628A-D22C-FEC1-9866-80CC04191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96684" y="4983165"/>
            <a:ext cx="1371600" cy="912968"/>
          </a:xfrm>
          <a:prstGeom prst="rect">
            <a:avLst/>
          </a:prstGeom>
        </p:spPr>
      </p:pic>
      <p:pic>
        <p:nvPicPr>
          <p:cNvPr id="30" name="Picture 29" descr="A group of people running&#10;&#10;Description automatically generated">
            <a:extLst>
              <a:ext uri="{FF2B5EF4-FFF2-40B4-BE49-F238E27FC236}">
                <a16:creationId xmlns:a16="http://schemas.microsoft.com/office/drawing/2014/main" id="{4FF3A775-C2A6-1B53-506E-ED4C7A3982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31413" y="5500854"/>
            <a:ext cx="1300139" cy="86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6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DF6E6EF-D5FA-6D0A-0584-DA0AAE0F0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141922"/>
              </p:ext>
            </p:extLst>
          </p:nvPr>
        </p:nvGraphicFramePr>
        <p:xfrm>
          <a:off x="1975104" y="1713985"/>
          <a:ext cx="8065008" cy="4800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976">
                  <a:extLst>
                    <a:ext uri="{9D8B030D-6E8A-4147-A177-3AD203B41FA5}">
                      <a16:colId xmlns:a16="http://schemas.microsoft.com/office/drawing/2014/main" val="2589955182"/>
                    </a:ext>
                  </a:extLst>
                </a:gridCol>
                <a:gridCol w="3685032">
                  <a:extLst>
                    <a:ext uri="{9D8B030D-6E8A-4147-A177-3AD203B41FA5}">
                      <a16:colId xmlns:a16="http://schemas.microsoft.com/office/drawing/2014/main" val="1883960978"/>
                    </a:ext>
                  </a:extLst>
                </a:gridCol>
              </a:tblGrid>
              <a:tr h="818619">
                <a:tc>
                  <a:txBody>
                    <a:bodyPr/>
                    <a:lstStyle/>
                    <a:p>
                      <a:pPr marL="457200" marR="0" indent="-2286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LOS DEPORTES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SPORTS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 anchor="ctr"/>
                </a:tc>
                <a:extLst>
                  <a:ext uri="{0D108BD9-81ED-4DB2-BD59-A6C34878D82A}">
                    <a16:rowId xmlns:a16="http://schemas.microsoft.com/office/drawing/2014/main" val="1882121253"/>
                  </a:ext>
                </a:extLst>
              </a:tr>
              <a:tr h="6636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effectLst/>
                        </a:rPr>
                        <a:t>boxear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84" marR="101684" marT="101684" marB="1016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box</a:t>
                      </a:r>
                    </a:p>
                  </a:txBody>
                  <a:tcPr marL="101684" marR="101684" marT="101684" marB="101684"/>
                </a:tc>
                <a:extLst>
                  <a:ext uri="{0D108BD9-81ED-4DB2-BD59-A6C34878D82A}">
                    <a16:rowId xmlns:a16="http://schemas.microsoft.com/office/drawing/2014/main" val="2265140206"/>
                  </a:ext>
                </a:extLst>
              </a:tr>
              <a:tr h="6636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esquiar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84" marR="101684" marT="101684" marB="10168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ski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84" marR="101684" marT="101684" marB="101684"/>
                </a:tc>
                <a:extLst>
                  <a:ext uri="{0D108BD9-81ED-4DB2-BD59-A6C34878D82A}">
                    <a16:rowId xmlns:a16="http://schemas.microsoft.com/office/drawing/2014/main" val="3716125488"/>
                  </a:ext>
                </a:extLst>
              </a:tr>
              <a:tr h="6636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surfear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84" marR="101684" marT="101684" marB="10168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surf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84" marR="101684" marT="101684" marB="101684"/>
                </a:tc>
                <a:extLst>
                  <a:ext uri="{0D108BD9-81ED-4DB2-BD59-A6C34878D82A}">
                    <a16:rowId xmlns:a16="http://schemas.microsoft.com/office/drawing/2014/main" val="1718563381"/>
                  </a:ext>
                </a:extLst>
              </a:tr>
              <a:tr h="6636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patinar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84" marR="101684" marT="101684" marB="10168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skate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84" marR="101684" marT="101684" marB="101684"/>
                </a:tc>
                <a:extLst>
                  <a:ext uri="{0D108BD9-81ED-4DB2-BD59-A6C34878D82A}">
                    <a16:rowId xmlns:a16="http://schemas.microsoft.com/office/drawing/2014/main" val="344851619"/>
                  </a:ext>
                </a:extLst>
              </a:tr>
              <a:tr h="6636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hacer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ejercicios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84" marR="101684" marT="101684" marB="10168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exercise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84" marR="101684" marT="101684" marB="101684"/>
                </a:tc>
                <a:extLst>
                  <a:ext uri="{0D108BD9-81ED-4DB2-BD59-A6C34878D82A}">
                    <a16:rowId xmlns:a16="http://schemas.microsoft.com/office/drawing/2014/main" val="3534566736"/>
                  </a:ext>
                </a:extLst>
              </a:tr>
              <a:tr h="6636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hacer</a:t>
                      </a:r>
                      <a:r>
                        <a:rPr lang="en-US" sz="2000" dirty="0">
                          <a:effectLst/>
                        </a:rPr>
                        <a:t> yoga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84" marR="101684" marT="101684" marB="10168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yoga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84" marR="101684" marT="101684" marB="101684"/>
                </a:tc>
                <a:extLst>
                  <a:ext uri="{0D108BD9-81ED-4DB2-BD59-A6C34878D82A}">
                    <a16:rowId xmlns:a16="http://schemas.microsoft.com/office/drawing/2014/main" val="1881542318"/>
                  </a:ext>
                </a:extLst>
              </a:tr>
            </a:tbl>
          </a:graphicData>
        </a:graphic>
      </p:graphicFrame>
      <p:pic>
        <p:nvPicPr>
          <p:cNvPr id="7" name="Picture 6" descr="A person skiing down a slope&#10;&#10;Description automatically generated with low confidence">
            <a:extLst>
              <a:ext uri="{FF2B5EF4-FFF2-40B4-BE49-F238E27FC236}">
                <a16:creationId xmlns:a16="http://schemas.microsoft.com/office/drawing/2014/main" id="{13D553D4-FFCC-14A8-9F06-91CAE086A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54446" y="2944396"/>
            <a:ext cx="1463040" cy="969208"/>
          </a:xfrm>
          <a:prstGeom prst="rect">
            <a:avLst/>
          </a:prstGeom>
        </p:spPr>
      </p:pic>
      <p:pic>
        <p:nvPicPr>
          <p:cNvPr id="11" name="Picture 10" descr="A person surfing a wave&#10;&#10;Description automatically generated with medium confidence">
            <a:extLst>
              <a:ext uri="{FF2B5EF4-FFF2-40B4-BE49-F238E27FC236}">
                <a16:creationId xmlns:a16="http://schemas.microsoft.com/office/drawing/2014/main" id="{95B5888F-1576-9613-746C-CECD0783CE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76944" y="3812337"/>
            <a:ext cx="1463040" cy="924645"/>
          </a:xfrm>
          <a:prstGeom prst="rect">
            <a:avLst/>
          </a:prstGeom>
        </p:spPr>
      </p:pic>
      <p:pic>
        <p:nvPicPr>
          <p:cNvPr id="17" name="Picture 16" descr="A close-up of some bracelets&#10;&#10;Description automatically generated with medium confidence">
            <a:extLst>
              <a:ext uri="{FF2B5EF4-FFF2-40B4-BE49-F238E27FC236}">
                <a16:creationId xmlns:a16="http://schemas.microsoft.com/office/drawing/2014/main" id="{AA6DD0B0-1C36-BC5A-ADAA-0C82E1C0C9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63006" y="4323393"/>
            <a:ext cx="1554480" cy="8907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852831D-3969-2F85-31FF-E8FF31F6CD7B}"/>
              </a:ext>
            </a:extLst>
          </p:cNvPr>
          <p:cNvSpPr txBox="1"/>
          <p:nvPr/>
        </p:nvSpPr>
        <p:spPr>
          <a:xfrm>
            <a:off x="7332894" y="9998105"/>
            <a:ext cx="1463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narmo.milne-library.org/Children&amp;39;s-Roller-Skates-179921/uGOgrl-Roller-Skates-for-Girls-Great-Youth-Skate-for-Beginners-Outdoor-Kids-Quad-Roller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29" name="Picture 28" descr="A group of women exercising&#10;&#10;Description automatically generated with low confidence">
            <a:extLst>
              <a:ext uri="{FF2B5EF4-FFF2-40B4-BE49-F238E27FC236}">
                <a16:creationId xmlns:a16="http://schemas.microsoft.com/office/drawing/2014/main" id="{ABCB4F25-97EB-172D-6D8E-0EFE54B5E3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76944" y="5214117"/>
            <a:ext cx="1463040" cy="976137"/>
          </a:xfrm>
          <a:prstGeom prst="rect">
            <a:avLst/>
          </a:prstGeom>
        </p:spPr>
      </p:pic>
      <p:pic>
        <p:nvPicPr>
          <p:cNvPr id="32" name="Picture 31" descr="A picture containing sunset, silhouette&#10;&#10;Description automatically generated">
            <a:extLst>
              <a:ext uri="{FF2B5EF4-FFF2-40B4-BE49-F238E27FC236}">
                <a16:creationId xmlns:a16="http://schemas.microsoft.com/office/drawing/2014/main" id="{34E96F5A-4695-6237-8FA3-6EB0E124A8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54446" y="5604044"/>
            <a:ext cx="1463040" cy="918968"/>
          </a:xfrm>
          <a:prstGeom prst="rect">
            <a:avLst/>
          </a:prstGeom>
        </p:spPr>
      </p:pic>
      <p:pic>
        <p:nvPicPr>
          <p:cNvPr id="35" name="Picture 34" descr="A picture containing person, boxing, sport, player&#10;&#10;Description automatically generated">
            <a:extLst>
              <a:ext uri="{FF2B5EF4-FFF2-40B4-BE49-F238E27FC236}">
                <a16:creationId xmlns:a16="http://schemas.microsoft.com/office/drawing/2014/main" id="{5E0E873E-369A-1EA9-A02F-E94B48C33A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68384" y="2486300"/>
            <a:ext cx="1371600" cy="91619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1696431-E5DD-4942-761A-C4D01C5D9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33" y="343372"/>
            <a:ext cx="11594858" cy="93878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sz="5400" b="1" dirty="0"/>
              <a:t>VOCABULARIO DE LOS DEPORTES</a:t>
            </a:r>
          </a:p>
        </p:txBody>
      </p:sp>
    </p:spTree>
    <p:extLst>
      <p:ext uri="{BB962C8B-B14F-4D97-AF65-F5344CB8AC3E}">
        <p14:creationId xmlns:p14="http://schemas.microsoft.com/office/powerpoint/2010/main" val="135586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3B9A009-4F14-D23C-C081-BDE6A20F1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854074"/>
              </p:ext>
            </p:extLst>
          </p:nvPr>
        </p:nvGraphicFramePr>
        <p:xfrm>
          <a:off x="2020824" y="1610752"/>
          <a:ext cx="8019392" cy="4759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9762">
                  <a:extLst>
                    <a:ext uri="{9D8B030D-6E8A-4147-A177-3AD203B41FA5}">
                      <a16:colId xmlns:a16="http://schemas.microsoft.com/office/drawing/2014/main" val="3801266955"/>
                    </a:ext>
                  </a:extLst>
                </a:gridCol>
                <a:gridCol w="3779630">
                  <a:extLst>
                    <a:ext uri="{9D8B030D-6E8A-4147-A177-3AD203B41FA5}">
                      <a16:colId xmlns:a16="http://schemas.microsoft.com/office/drawing/2014/main" val="1616930857"/>
                    </a:ext>
                  </a:extLst>
                </a:gridCol>
              </a:tblGrid>
              <a:tr h="501512">
                <a:tc>
                  <a:txBody>
                    <a:bodyPr/>
                    <a:lstStyle/>
                    <a:p>
                      <a:pPr marL="457200" marR="0" indent="-2286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 DEPORTES</a:t>
                      </a:r>
                    </a:p>
                  </a:txBody>
                  <a:tcPr marL="111173" marR="111173" marT="111173" marB="11117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SPORTS</a:t>
                      </a:r>
                    </a:p>
                  </a:txBody>
                  <a:tcPr marL="111173" marR="111173" marT="111173" marB="111173"/>
                </a:tc>
                <a:extLst>
                  <a:ext uri="{0D108BD9-81ED-4DB2-BD59-A6C34878D82A}">
                    <a16:rowId xmlns:a16="http://schemas.microsoft.com/office/drawing/2014/main" val="2439183188"/>
                  </a:ext>
                </a:extLst>
              </a:tr>
              <a:tr h="6961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boliche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173" marR="111173" marT="111173" marB="11117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bowling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173" marR="111173" marT="111173" marB="111173"/>
                </a:tc>
                <a:extLst>
                  <a:ext uri="{0D108BD9-81ED-4DB2-BD59-A6C34878D82A}">
                    <a16:rowId xmlns:a16="http://schemas.microsoft.com/office/drawing/2014/main" val="3602756816"/>
                  </a:ext>
                </a:extLst>
              </a:tr>
              <a:tr h="6961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los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juegos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Olímpicos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173" marR="111173" marT="111173" marB="11117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The Olympic games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173" marR="111173" marT="111173" marB="111173"/>
                </a:tc>
                <a:extLst>
                  <a:ext uri="{0D108BD9-81ED-4DB2-BD59-A6C34878D82A}">
                    <a16:rowId xmlns:a16="http://schemas.microsoft.com/office/drawing/2014/main" val="1422910281"/>
                  </a:ext>
                </a:extLst>
              </a:tr>
              <a:tr h="6961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la </a:t>
                      </a:r>
                      <a:r>
                        <a:rPr lang="en-US" sz="2000" dirty="0" err="1">
                          <a:effectLst/>
                        </a:rPr>
                        <a:t>medalla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173" marR="111173" marT="111173" marB="11117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the medal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173" marR="111173" marT="111173" marB="111173"/>
                </a:tc>
                <a:extLst>
                  <a:ext uri="{0D108BD9-81ED-4DB2-BD59-A6C34878D82A}">
                    <a16:rowId xmlns:a16="http://schemas.microsoft.com/office/drawing/2014/main" val="3050569481"/>
                  </a:ext>
                </a:extLst>
              </a:tr>
              <a:tr h="6961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la antorcha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173" marR="111173" marT="111173" marB="11117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the torch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173" marR="111173" marT="111173" marB="111173"/>
                </a:tc>
                <a:extLst>
                  <a:ext uri="{0D108BD9-81ED-4DB2-BD59-A6C34878D82A}">
                    <a16:rowId xmlns:a16="http://schemas.microsoft.com/office/drawing/2014/main" val="526010787"/>
                  </a:ext>
                </a:extLst>
              </a:tr>
              <a:tr h="6961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los atletas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173" marR="111173" marT="111173" marB="11117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the athletes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173" marR="111173" marT="111173" marB="111173"/>
                </a:tc>
                <a:extLst>
                  <a:ext uri="{0D108BD9-81ED-4DB2-BD59-A6C34878D82A}">
                    <a16:rowId xmlns:a16="http://schemas.microsoft.com/office/drawing/2014/main" val="2991243952"/>
                  </a:ext>
                </a:extLst>
              </a:tr>
              <a:tr h="6961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competir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173" marR="111173" marT="111173" marB="11117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to compete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173" marR="111173" marT="111173" marB="111173"/>
                </a:tc>
                <a:extLst>
                  <a:ext uri="{0D108BD9-81ED-4DB2-BD59-A6C34878D82A}">
                    <a16:rowId xmlns:a16="http://schemas.microsoft.com/office/drawing/2014/main" val="3597354406"/>
                  </a:ext>
                </a:extLst>
              </a:tr>
            </a:tbl>
          </a:graphicData>
        </a:graphic>
      </p:graphicFrame>
      <p:pic>
        <p:nvPicPr>
          <p:cNvPr id="5" name="Picture 4" descr="A picture containing sport, bowling, indoor, lined&#10;&#10;Description automatically generated">
            <a:extLst>
              <a:ext uri="{FF2B5EF4-FFF2-40B4-BE49-F238E27FC236}">
                <a16:creationId xmlns:a16="http://schemas.microsoft.com/office/drawing/2014/main" id="{0310AFF0-75BE-203C-4D29-365CFC65D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39165" y="2171178"/>
            <a:ext cx="1526218" cy="801857"/>
          </a:xfrm>
          <a:prstGeom prst="rect">
            <a:avLst/>
          </a:prstGeom>
        </p:spPr>
      </p:pic>
      <p:pic>
        <p:nvPicPr>
          <p:cNvPr id="9" name="Picture 8" descr="A picture containing sky, outdoor, spectacles, accessory&#10;&#10;Description automatically generated">
            <a:extLst>
              <a:ext uri="{FF2B5EF4-FFF2-40B4-BE49-F238E27FC236}">
                <a16:creationId xmlns:a16="http://schemas.microsoft.com/office/drawing/2014/main" id="{D91C7A4E-7E18-4747-6C02-E19CC089A4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51496" y="2802937"/>
            <a:ext cx="1188720" cy="7924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45D354-B8E3-CE16-D7B0-9FE29B2ECC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214" r="23390"/>
          <a:stretch/>
        </p:blipFill>
        <p:spPr>
          <a:xfrm>
            <a:off x="8942936" y="4192531"/>
            <a:ext cx="1097280" cy="1094453"/>
          </a:xfrm>
          <a:prstGeom prst="rect">
            <a:avLst/>
          </a:prstGeom>
        </p:spPr>
      </p:pic>
      <p:pic>
        <p:nvPicPr>
          <p:cNvPr id="21" name="Picture 20" descr="A group of people wearing medals&#10;&#10;Description automatically generated with low confidence">
            <a:extLst>
              <a:ext uri="{FF2B5EF4-FFF2-40B4-BE49-F238E27FC236}">
                <a16:creationId xmlns:a16="http://schemas.microsoft.com/office/drawing/2014/main" id="{A589024E-C1F8-D174-F894-6B03D92D59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39165" y="4964526"/>
            <a:ext cx="1554480" cy="873962"/>
          </a:xfrm>
          <a:prstGeom prst="rect">
            <a:avLst/>
          </a:prstGeom>
        </p:spPr>
      </p:pic>
      <p:pic>
        <p:nvPicPr>
          <p:cNvPr id="27" name="Picture 26" descr="A group of women running on a track&#10;&#10;Description automatically generated with low confidence">
            <a:extLst>
              <a:ext uri="{FF2B5EF4-FFF2-40B4-BE49-F238E27FC236}">
                <a16:creationId xmlns:a16="http://schemas.microsoft.com/office/drawing/2014/main" id="{2E1242DA-4F70-5002-9D6A-68D2C2D747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68616" y="5451282"/>
            <a:ext cx="1371600" cy="918968"/>
          </a:xfrm>
          <a:prstGeom prst="rect">
            <a:avLst/>
          </a:prstGeom>
        </p:spPr>
      </p:pic>
      <p:pic>
        <p:nvPicPr>
          <p:cNvPr id="31" name="Picture 30" descr="Shape&#10;&#10;Description automatically generated">
            <a:extLst>
              <a:ext uri="{FF2B5EF4-FFF2-40B4-BE49-F238E27FC236}">
                <a16:creationId xmlns:a16="http://schemas.microsoft.com/office/drawing/2014/main" id="{75C3E70B-68B3-C0FD-CA91-7E9B91BC47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45138" y="3549298"/>
            <a:ext cx="457200" cy="102669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AF9C940-FC22-3328-2971-512CC7BD9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33" y="343372"/>
            <a:ext cx="11594858" cy="93878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sz="5400" b="1" dirty="0"/>
              <a:t>VOCABULARIO DE LOS DEPORTES</a:t>
            </a:r>
          </a:p>
        </p:txBody>
      </p:sp>
    </p:spTree>
    <p:extLst>
      <p:ext uri="{BB962C8B-B14F-4D97-AF65-F5344CB8AC3E}">
        <p14:creationId xmlns:p14="http://schemas.microsoft.com/office/powerpoint/2010/main" val="135789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CCFA7-7DDD-07C2-53DA-C35D30853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319" y="2178906"/>
            <a:ext cx="4472327" cy="693135"/>
          </a:xfrm>
        </p:spPr>
        <p:txBody>
          <a:bodyPr>
            <a:normAutofit/>
          </a:bodyPr>
          <a:lstStyle/>
          <a:p>
            <a:r>
              <a:rPr lang="en-US" sz="3200" dirty="0" err="1"/>
              <a:t>Pregunta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8B5D9-EA3B-9FEF-CA4B-3BAAE14C7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3030008"/>
            <a:ext cx="5486400" cy="290617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¿</a:t>
            </a:r>
            <a:r>
              <a:rPr lang="en-US" sz="2400" b="1" dirty="0" err="1"/>
              <a:t>Cuál</a:t>
            </a:r>
            <a:r>
              <a:rPr lang="en-US" sz="2400" b="1" dirty="0"/>
              <a:t> es </a:t>
            </a:r>
            <a:r>
              <a:rPr lang="en-US" sz="2400" b="1" dirty="0" err="1"/>
              <a:t>tu</a:t>
            </a:r>
            <a:r>
              <a:rPr lang="en-US" sz="2400" b="1" dirty="0"/>
              <a:t> </a:t>
            </a:r>
            <a:r>
              <a:rPr lang="en-US" sz="2400" b="1" dirty="0" err="1"/>
              <a:t>deporte</a:t>
            </a:r>
            <a:r>
              <a:rPr lang="en-US" sz="2400" b="1" dirty="0"/>
              <a:t> </a:t>
            </a:r>
            <a:r>
              <a:rPr lang="en-US" sz="2400" b="1" dirty="0" err="1"/>
              <a:t>favorito</a:t>
            </a:r>
            <a:r>
              <a:rPr lang="en-US" sz="2400" b="1" dirty="0"/>
              <a:t>?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¿</a:t>
            </a:r>
            <a:r>
              <a:rPr lang="en-US" sz="2400" b="1" dirty="0" err="1"/>
              <a:t>Cuáles</a:t>
            </a:r>
            <a:r>
              <a:rPr lang="en-US" sz="2400" b="1" dirty="0"/>
              <a:t> son </a:t>
            </a:r>
            <a:r>
              <a:rPr lang="en-US" sz="2400" b="1" dirty="0" err="1"/>
              <a:t>tus</a:t>
            </a:r>
            <a:r>
              <a:rPr lang="en-US" sz="2400" b="1" dirty="0"/>
              <a:t> </a:t>
            </a:r>
            <a:r>
              <a:rPr lang="en-US" sz="2400" b="1" dirty="0" err="1"/>
              <a:t>deportes</a:t>
            </a:r>
            <a:r>
              <a:rPr lang="en-US" sz="2400" b="1" dirty="0"/>
              <a:t> </a:t>
            </a:r>
            <a:r>
              <a:rPr lang="en-US" sz="2400" b="1" dirty="0" err="1"/>
              <a:t>favoritos</a:t>
            </a:r>
            <a:r>
              <a:rPr lang="en-US" sz="2400" b="1" dirty="0"/>
              <a:t>?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¿</a:t>
            </a:r>
            <a:r>
              <a:rPr lang="en-US" sz="2400" b="1" dirty="0" err="1"/>
              <a:t>Qué</a:t>
            </a:r>
            <a:r>
              <a:rPr lang="en-US" sz="2400" b="1" dirty="0"/>
              <a:t> </a:t>
            </a:r>
            <a:r>
              <a:rPr lang="en-US" sz="2400" b="1" dirty="0" err="1"/>
              <a:t>deporte</a:t>
            </a:r>
            <a:r>
              <a:rPr lang="en-US" sz="2400" b="1" dirty="0"/>
              <a:t> </a:t>
            </a:r>
            <a:r>
              <a:rPr lang="en-US" sz="2400" b="1" dirty="0" err="1"/>
              <a:t>te</a:t>
            </a:r>
            <a:r>
              <a:rPr lang="en-US" sz="2400" b="1" dirty="0"/>
              <a:t> </a:t>
            </a:r>
            <a:r>
              <a:rPr lang="en-US" sz="2400" b="1" dirty="0" err="1"/>
              <a:t>gusta</a:t>
            </a:r>
            <a:r>
              <a:rPr lang="en-US" sz="2400" b="1" dirty="0"/>
              <a:t> </a:t>
            </a:r>
            <a:r>
              <a:rPr lang="en-US" sz="2400" b="1" dirty="0" err="1"/>
              <a:t>practicar</a:t>
            </a:r>
            <a:r>
              <a:rPr lang="en-US" sz="2400" b="1" dirty="0"/>
              <a:t>?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¿</a:t>
            </a:r>
            <a:r>
              <a:rPr lang="en-US" sz="2400" b="1" dirty="0" err="1"/>
              <a:t>Qué</a:t>
            </a:r>
            <a:r>
              <a:rPr lang="en-US" sz="2400" b="1" dirty="0"/>
              <a:t> </a:t>
            </a:r>
            <a:r>
              <a:rPr lang="en-US" sz="2400" b="1" dirty="0" err="1"/>
              <a:t>deporte</a:t>
            </a:r>
            <a:r>
              <a:rPr lang="en-US" sz="2400" b="1" dirty="0"/>
              <a:t> </a:t>
            </a:r>
            <a:r>
              <a:rPr lang="en-US" sz="2400" b="1" dirty="0" err="1"/>
              <a:t>te</a:t>
            </a:r>
            <a:r>
              <a:rPr lang="en-US" sz="2400" b="1" dirty="0"/>
              <a:t> </a:t>
            </a:r>
            <a:r>
              <a:rPr lang="en-US" sz="2400" b="1" dirty="0" err="1"/>
              <a:t>gustaría</a:t>
            </a:r>
            <a:r>
              <a:rPr lang="en-US" sz="2400" b="1" dirty="0"/>
              <a:t> </a:t>
            </a:r>
            <a:r>
              <a:rPr lang="en-US" sz="2400" b="1" dirty="0" err="1"/>
              <a:t>aprender</a:t>
            </a:r>
            <a:r>
              <a:rPr lang="en-US" sz="2400" b="1" dirty="0"/>
              <a:t>?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04053E-D56E-A3DC-5BC5-64B84CB67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37477" y="2178906"/>
            <a:ext cx="4474028" cy="692076"/>
          </a:xfrm>
        </p:spPr>
        <p:txBody>
          <a:bodyPr>
            <a:normAutofit/>
          </a:bodyPr>
          <a:lstStyle/>
          <a:p>
            <a:r>
              <a:rPr lang="en-US" sz="3200" dirty="0"/>
              <a:t>Respuesta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6516E5-02EA-85C9-A857-B294A7BDC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37477" y="3025268"/>
            <a:ext cx="5029200" cy="290617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Mi </a:t>
            </a:r>
            <a:r>
              <a:rPr lang="en-US" sz="2400" b="1" dirty="0" err="1"/>
              <a:t>deporte</a:t>
            </a:r>
            <a:r>
              <a:rPr lang="en-US" sz="2400" b="1" dirty="0"/>
              <a:t> </a:t>
            </a:r>
            <a:r>
              <a:rPr lang="en-US" sz="2400" b="1" dirty="0" err="1"/>
              <a:t>favorito</a:t>
            </a:r>
            <a:r>
              <a:rPr lang="en-US" sz="2400" b="1" dirty="0"/>
              <a:t> es …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Mis </a:t>
            </a:r>
            <a:r>
              <a:rPr lang="en-US" sz="2400" b="1" dirty="0" err="1"/>
              <a:t>deportes</a:t>
            </a:r>
            <a:r>
              <a:rPr lang="en-US" sz="2400" b="1" dirty="0"/>
              <a:t> </a:t>
            </a:r>
            <a:r>
              <a:rPr lang="en-US" sz="2400" b="1" dirty="0" err="1"/>
              <a:t>favoritos</a:t>
            </a:r>
            <a:r>
              <a:rPr lang="en-US" sz="2400" b="1" dirty="0"/>
              <a:t> son …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Me </a:t>
            </a:r>
            <a:r>
              <a:rPr lang="en-US" sz="2400" b="1" dirty="0" err="1"/>
              <a:t>gusta</a:t>
            </a:r>
            <a:r>
              <a:rPr lang="en-US" sz="2400" b="1" dirty="0"/>
              <a:t> </a:t>
            </a:r>
            <a:r>
              <a:rPr lang="en-US" sz="2400" b="1" dirty="0" err="1"/>
              <a:t>practicar</a:t>
            </a:r>
            <a:r>
              <a:rPr lang="en-US" sz="2400" b="1" dirty="0"/>
              <a:t>…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Me </a:t>
            </a:r>
            <a:r>
              <a:rPr lang="en-US" sz="2400" b="1" dirty="0" err="1"/>
              <a:t>gustaría</a:t>
            </a:r>
            <a:r>
              <a:rPr lang="en-US" sz="2400" b="1" dirty="0"/>
              <a:t> </a:t>
            </a:r>
            <a:r>
              <a:rPr lang="en-US" sz="2400" b="1" dirty="0" err="1"/>
              <a:t>aprender</a:t>
            </a:r>
            <a:r>
              <a:rPr lang="en-US" sz="2400" b="1" dirty="0"/>
              <a:t>…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DB4641-6E62-5951-3D6A-7D6899803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544" y="526605"/>
            <a:ext cx="10571998" cy="970450"/>
          </a:xfrm>
        </p:spPr>
        <p:txBody>
          <a:bodyPr>
            <a:normAutofit/>
          </a:bodyPr>
          <a:lstStyle/>
          <a:p>
            <a:r>
              <a:rPr lang="en-US" sz="5400" dirty="0"/>
              <a:t>BUILDER PHRASES</a:t>
            </a:r>
            <a:endParaRPr lang="en-US" sz="5400" b="1" dirty="0"/>
          </a:p>
        </p:txBody>
      </p:sp>
      <p:pic>
        <p:nvPicPr>
          <p:cNvPr id="11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ABC133B1-883A-98C3-57E5-CA8B2D213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640" y="149349"/>
            <a:ext cx="2542800" cy="169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75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7FC3E-EEB8-6275-1AB3-79EDE0718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 CLASS CONVERSATION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whole-class discussion | MiddleWeb">
            <a:extLst>
              <a:ext uri="{FF2B5EF4-FFF2-40B4-BE49-F238E27FC236}">
                <a16:creationId xmlns:a16="http://schemas.microsoft.com/office/drawing/2014/main" id="{5F2782C4-D87C-F2FE-2FFE-D10089A91E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r="22539"/>
          <a:stretch>
            <a:fillRect/>
          </a:stretch>
        </p:blipFill>
        <p:spPr bwMode="auto">
          <a:xfrm>
            <a:off x="6240349" y="1393368"/>
            <a:ext cx="4594561" cy="404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0770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40D9D6-D2FF-3638-9683-5F8222224D5C}"/>
              </a:ext>
            </a:extLst>
          </p:cNvPr>
          <p:cNvSpPr/>
          <p:nvPr/>
        </p:nvSpPr>
        <p:spPr>
          <a:xfrm>
            <a:off x="1157098" y="36576"/>
            <a:ext cx="5519927" cy="67848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900" b="1" dirty="0">
                <a:solidFill>
                  <a:schemeClr val="bg1"/>
                </a:solidFill>
              </a:rPr>
              <a:t>A:</a:t>
            </a:r>
            <a:r>
              <a:rPr lang="es-ES" sz="1900" dirty="0">
                <a:solidFill>
                  <a:schemeClr val="bg1"/>
                </a:solidFill>
              </a:rPr>
              <a:t> Una pregunta, ¿cuál es tu deporte favorito?</a:t>
            </a:r>
            <a:br>
              <a:rPr lang="es-ES" sz="1900" dirty="0">
                <a:solidFill>
                  <a:schemeClr val="bg1"/>
                </a:solidFill>
              </a:rPr>
            </a:br>
            <a:r>
              <a:rPr lang="es-ES" sz="1900" b="1" dirty="0">
                <a:solidFill>
                  <a:schemeClr val="bg1"/>
                </a:solidFill>
              </a:rPr>
              <a:t>B:</a:t>
            </a:r>
            <a:r>
              <a:rPr lang="es-ES" sz="1900" dirty="0">
                <a:solidFill>
                  <a:schemeClr val="bg1"/>
                </a:solidFill>
              </a:rPr>
              <a:t> Mi deporte favorito es el fútbol. Lo practico los fines de semana.</a:t>
            </a:r>
          </a:p>
          <a:p>
            <a:r>
              <a:rPr lang="es-ES" sz="1900" b="1" dirty="0">
                <a:solidFill>
                  <a:schemeClr val="bg1"/>
                </a:solidFill>
              </a:rPr>
              <a:t>A:</a:t>
            </a:r>
            <a:r>
              <a:rPr lang="es-ES" sz="1900" dirty="0">
                <a:solidFill>
                  <a:schemeClr val="bg1"/>
                </a:solidFill>
              </a:rPr>
              <a:t> ¡Qué bien! ¿Sabes cuáles son mis deportes favoritos?</a:t>
            </a:r>
            <a:br>
              <a:rPr lang="es-ES" sz="1900" dirty="0">
                <a:solidFill>
                  <a:schemeClr val="bg1"/>
                </a:solidFill>
              </a:rPr>
            </a:br>
            <a:r>
              <a:rPr lang="es-ES" sz="1900" b="1" dirty="0">
                <a:solidFill>
                  <a:schemeClr val="bg1"/>
                </a:solidFill>
              </a:rPr>
              <a:t>B:</a:t>
            </a:r>
            <a:r>
              <a:rPr lang="es-ES" sz="1900" dirty="0">
                <a:solidFill>
                  <a:schemeClr val="bg1"/>
                </a:solidFill>
              </a:rPr>
              <a:t> No. ¿Cuáles son tus deportes favoritos?</a:t>
            </a:r>
          </a:p>
          <a:p>
            <a:r>
              <a:rPr lang="es-ES" sz="1900" b="1" dirty="0">
                <a:solidFill>
                  <a:schemeClr val="bg1"/>
                </a:solidFill>
              </a:rPr>
              <a:t>A:</a:t>
            </a:r>
            <a:r>
              <a:rPr lang="es-ES" sz="1900" dirty="0">
                <a:solidFill>
                  <a:schemeClr val="bg1"/>
                </a:solidFill>
              </a:rPr>
              <a:t> Mis deportes favoritos son el béisbol y el baloncesto.</a:t>
            </a:r>
          </a:p>
          <a:p>
            <a:r>
              <a:rPr lang="es-ES" sz="1900" b="1" dirty="0">
                <a:solidFill>
                  <a:schemeClr val="bg1"/>
                </a:solidFill>
              </a:rPr>
              <a:t>B: </a:t>
            </a:r>
            <a:r>
              <a:rPr lang="es-ES" sz="1900" dirty="0">
                <a:solidFill>
                  <a:schemeClr val="bg1"/>
                </a:solidFill>
              </a:rPr>
              <a:t>¡Qué interesante! </a:t>
            </a:r>
          </a:p>
          <a:p>
            <a:r>
              <a:rPr lang="es-ES" sz="1900" b="1" dirty="0">
                <a:solidFill>
                  <a:schemeClr val="bg1"/>
                </a:solidFill>
              </a:rPr>
              <a:t>A: </a:t>
            </a:r>
            <a:r>
              <a:rPr lang="es-ES" sz="1900" dirty="0">
                <a:solidFill>
                  <a:schemeClr val="bg1"/>
                </a:solidFill>
              </a:rPr>
              <a:t>¿Qué deporte te gusta practicar más?</a:t>
            </a:r>
            <a:br>
              <a:rPr lang="es-ES" sz="1900" dirty="0">
                <a:solidFill>
                  <a:schemeClr val="bg1"/>
                </a:solidFill>
              </a:rPr>
            </a:br>
            <a:r>
              <a:rPr lang="es-ES" sz="1900" b="1" dirty="0">
                <a:solidFill>
                  <a:schemeClr val="bg1"/>
                </a:solidFill>
              </a:rPr>
              <a:t>B:</a:t>
            </a:r>
            <a:r>
              <a:rPr lang="es-ES" sz="1900" dirty="0">
                <a:solidFill>
                  <a:schemeClr val="bg1"/>
                </a:solidFill>
              </a:rPr>
              <a:t> Me gusta practicar natación porque es relajante.</a:t>
            </a:r>
          </a:p>
          <a:p>
            <a:r>
              <a:rPr lang="es-ES" sz="1900" b="1" dirty="0">
                <a:solidFill>
                  <a:schemeClr val="bg1"/>
                </a:solidFill>
              </a:rPr>
              <a:t>A:</a:t>
            </a:r>
            <a:r>
              <a:rPr lang="es-ES" sz="1900" dirty="0">
                <a:solidFill>
                  <a:schemeClr val="bg1"/>
                </a:solidFill>
              </a:rPr>
              <a:t> ¿Y hay algún deporte que te gustaría aprender?</a:t>
            </a:r>
            <a:br>
              <a:rPr lang="es-ES" sz="1900" dirty="0">
                <a:solidFill>
                  <a:schemeClr val="bg1"/>
                </a:solidFill>
              </a:rPr>
            </a:br>
            <a:r>
              <a:rPr lang="es-ES" sz="1900" b="1" dirty="0">
                <a:solidFill>
                  <a:schemeClr val="bg1"/>
                </a:solidFill>
              </a:rPr>
              <a:t>B:</a:t>
            </a:r>
            <a:r>
              <a:rPr lang="es-ES" sz="1900" dirty="0">
                <a:solidFill>
                  <a:schemeClr val="bg1"/>
                </a:solidFill>
              </a:rPr>
              <a:t> Sí, me gustaría aprender a jugar boliche algún día.</a:t>
            </a:r>
          </a:p>
          <a:p>
            <a:r>
              <a:rPr lang="es-ES" sz="1900" b="1" dirty="0">
                <a:solidFill>
                  <a:schemeClr val="bg1"/>
                </a:solidFill>
              </a:rPr>
              <a:t>A:</a:t>
            </a:r>
            <a:r>
              <a:rPr lang="es-ES" sz="1900" dirty="0">
                <a:solidFill>
                  <a:schemeClr val="bg1"/>
                </a:solidFill>
              </a:rPr>
              <a:t> ¡Suena divertido!</a:t>
            </a:r>
            <a:br>
              <a:rPr lang="es-ES" sz="1900" dirty="0">
                <a:solidFill>
                  <a:schemeClr val="bg1"/>
                </a:solidFill>
              </a:rPr>
            </a:br>
            <a:r>
              <a:rPr lang="es-ES" sz="1900" b="1" dirty="0">
                <a:solidFill>
                  <a:schemeClr val="bg1"/>
                </a:solidFill>
              </a:rPr>
              <a:t>B:</a:t>
            </a:r>
            <a:r>
              <a:rPr lang="es-ES" sz="1900" dirty="0">
                <a:solidFill>
                  <a:schemeClr val="bg1"/>
                </a:solidFill>
              </a:rPr>
              <a:t> Sí, además es una buena forma de mantenerse activo.</a:t>
            </a:r>
          </a:p>
          <a:p>
            <a:endParaRPr lang="es-ES" sz="19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artoon sports Images - Free Download on Freepik">
            <a:extLst>
              <a:ext uri="{FF2B5EF4-FFF2-40B4-BE49-F238E27FC236}">
                <a16:creationId xmlns:a16="http://schemas.microsoft.com/office/drawing/2014/main" id="{01E4AFC4-DF81-43EC-68C9-785CCEEF9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8" y="1504952"/>
            <a:ext cx="3624262" cy="362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617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42</TotalTime>
  <Words>824</Words>
  <Application>Microsoft Office PowerPoint</Application>
  <PresentationFormat>Widescreen</PresentationFormat>
  <Paragraphs>165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Century Gothic</vt:lpstr>
      <vt:lpstr>Courier New</vt:lpstr>
      <vt:lpstr>Wingdings</vt:lpstr>
      <vt:lpstr>Wingdings 2</vt:lpstr>
      <vt:lpstr>Quotable</vt:lpstr>
      <vt:lpstr>Adult Conversational  Spanish: Intermediate Part 2</vt:lpstr>
      <vt:lpstr>¡A romper el hielo! Icebreaker</vt:lpstr>
      <vt:lpstr>¡A romper el hielo! Icebreaker</vt:lpstr>
      <vt:lpstr>VOCABULARIO DE LOS DEPORTES</vt:lpstr>
      <vt:lpstr>VOCABULARIO DE LOS DEPORTES</vt:lpstr>
      <vt:lpstr>VOCABULARIO DE LOS DEPORTES</vt:lpstr>
      <vt:lpstr>BUILDER PHRASES</vt:lpstr>
      <vt:lpstr>WHOLE CLASS CONVERSATION </vt:lpstr>
      <vt:lpstr>PowerPoint Presentation</vt:lpstr>
      <vt:lpstr>WHOLE CLASS ACTIVITY!  </vt:lpstr>
      <vt:lpstr>GRAMÁTICA – PRESENT PERFECT TENSE</vt:lpstr>
      <vt:lpstr>VERBO HABER – TO HAVE DONE</vt:lpstr>
      <vt:lpstr>Perfect Past Tense – New endings</vt:lpstr>
      <vt:lpstr>¡PRACTIQUEMOS! Written practice. </vt:lpstr>
      <vt:lpstr>PowerPoint Presentation</vt:lpstr>
      <vt:lpstr>¡PRACTIQUEMOS! Written practice. </vt:lpstr>
      <vt:lpstr>PowerPoint Presentation</vt:lpstr>
      <vt:lpstr>¡Vamos a Conversar!  </vt:lpstr>
      <vt:lpstr>PowerPoint Presentation</vt:lpstr>
      <vt:lpstr>¡PRACTIQUEMOS! Written practice.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Valeska Anderson</dc:creator>
  <cp:lastModifiedBy>Valeska Anderson</cp:lastModifiedBy>
  <cp:revision>1</cp:revision>
  <dcterms:created xsi:type="dcterms:W3CDTF">2026-01-23T21:53:49Z</dcterms:created>
  <dcterms:modified xsi:type="dcterms:W3CDTF">2026-01-23T22:36:49Z</dcterms:modified>
</cp:coreProperties>
</file>