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358" r:id="rId5"/>
    <p:sldId id="359" r:id="rId6"/>
    <p:sldId id="347" r:id="rId7"/>
    <p:sldId id="322" r:id="rId8"/>
    <p:sldId id="338" r:id="rId9"/>
    <p:sldId id="340" r:id="rId10"/>
    <p:sldId id="361" r:id="rId11"/>
    <p:sldId id="364" r:id="rId12"/>
    <p:sldId id="370" r:id="rId13"/>
    <p:sldId id="365" r:id="rId14"/>
    <p:sldId id="369" r:id="rId15"/>
    <p:sldId id="372" r:id="rId16"/>
    <p:sldId id="373" r:id="rId17"/>
    <p:sldId id="396" r:id="rId18"/>
    <p:sldId id="395" r:id="rId19"/>
    <p:sldId id="371" r:id="rId20"/>
    <p:sldId id="392" r:id="rId21"/>
    <p:sldId id="397" r:id="rId22"/>
    <p:sldId id="285" r:id="rId23"/>
    <p:sldId id="398" r:id="rId24"/>
    <p:sldId id="399" r:id="rId25"/>
    <p:sldId id="400" r:id="rId26"/>
    <p:sldId id="401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16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3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6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4A82927-2913-4220-8C77-8E7278D911C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FE89D01-5187-4AF4-AA8A-56B02CC1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2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540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4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200248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F0CA-7858-79B1-FD52-A8C7CAE0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GRAMÁTICA – PRESENTE PERFECTO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F731-F614-2F0D-181D-7EBBB5EC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71" y="2308297"/>
            <a:ext cx="11645029" cy="3931405"/>
          </a:xfrm>
        </p:spPr>
        <p:txBody>
          <a:bodyPr>
            <a:normAutofit fontScale="92500"/>
          </a:bodyPr>
          <a:lstStyle/>
          <a:p>
            <a:pPr marL="114300" marR="0" indent="-3429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  <a:tabLst>
                <a:tab pos="1092200" algn="l"/>
                <a:tab pos="3886200" algn="l"/>
              </a:tabLst>
            </a:pPr>
            <a:r>
              <a:rPr lang="es-MX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 a review from last week’s lesson, to express past tense in Spanish “easily,” use the “present perfect” tense. </a:t>
            </a:r>
          </a:p>
          <a:p>
            <a:pPr marL="114300" marR="0" indent="-3429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  <a:tabLst>
                <a:tab pos="1092200" algn="l"/>
                <a:tab pos="3886200" algn="l"/>
              </a:tabLst>
            </a:pPr>
            <a:r>
              <a:rPr lang="es-MX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English, this is the “to have done something” tense. </a:t>
            </a:r>
          </a:p>
          <a:p>
            <a:pPr marL="114300" marR="0" indent="-3429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  <a:tabLst>
                <a:tab pos="1092200" algn="l"/>
                <a:tab pos="3886200" algn="l"/>
              </a:tabLst>
            </a:pPr>
            <a:r>
              <a:rPr lang="es-MX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 is known as a compound tense with the auxiliary verb HABER plus the past participle. </a:t>
            </a:r>
          </a:p>
          <a:p>
            <a:pPr marL="114300" marR="0" indent="-3429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  <a:tabLst>
                <a:tab pos="1092200" algn="l"/>
                <a:tab pos="3886200" algn="l"/>
              </a:tabLst>
            </a:pPr>
            <a:r>
              <a:rPr lang="es-MX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past participle does not change for gender or number in the compound tenses.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-3429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  <a:tabLst>
                <a:tab pos="1092200" algn="l"/>
                <a:tab pos="3886200" algn="l"/>
              </a:tabLst>
            </a:pPr>
            <a:r>
              <a:rPr lang="es-MX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 example: </a:t>
            </a:r>
            <a:r>
              <a:rPr lang="es-MX" sz="22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comido.</a:t>
            </a:r>
            <a:r>
              <a:rPr lang="es-MX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eaten. </a:t>
            </a:r>
            <a:r>
              <a:rPr lang="es-MX" sz="22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dormido.</a:t>
            </a:r>
            <a:r>
              <a:rPr lang="es-MX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slept. </a:t>
            </a:r>
            <a:r>
              <a:rPr lang="es-MX" sz="22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trabajado. </a:t>
            </a:r>
            <a:r>
              <a:rPr lang="es-MX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have worked.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How to Use “Was” vs. “Were” Correctly | Grammarly">
            <a:extLst>
              <a:ext uri="{FF2B5EF4-FFF2-40B4-BE49-F238E27FC236}">
                <a16:creationId xmlns:a16="http://schemas.microsoft.com/office/drawing/2014/main" id="{36167478-D390-5AFA-CEC2-E305D10E9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2"/>
          <a:stretch/>
        </p:blipFill>
        <p:spPr bwMode="auto">
          <a:xfrm>
            <a:off x="10324141" y="81844"/>
            <a:ext cx="1867859" cy="17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CC01-4077-893D-6CDB-79322F4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50" y="443785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VERBO HABER – TO HAVE DONE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F8C0-5CAA-0620-498C-3601DAD9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123" y="1893665"/>
            <a:ext cx="4472327" cy="6931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Singular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DB4FF-5454-1597-5834-7EB23B001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31866"/>
            <a:ext cx="4474028" cy="69207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Plural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E5690E4-EC46-74A0-7ACD-149B5CCDA58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667205" y="2586800"/>
          <a:ext cx="6237247" cy="299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54">
                  <a:extLst>
                    <a:ext uri="{9D8B030D-6E8A-4147-A177-3AD203B41FA5}">
                      <a16:colId xmlns:a16="http://schemas.microsoft.com/office/drawing/2014/main" val="3136474239"/>
                    </a:ext>
                  </a:extLst>
                </a:gridCol>
                <a:gridCol w="3708593">
                  <a:extLst>
                    <a:ext uri="{9D8B030D-6E8A-4147-A177-3AD203B41FA5}">
                      <a16:colId xmlns:a16="http://schemas.microsoft.com/office/drawing/2014/main" val="1977262566"/>
                    </a:ext>
                  </a:extLst>
                </a:gridCol>
              </a:tblGrid>
              <a:tr h="587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078445"/>
                  </a:ext>
                </a:extLst>
              </a:tr>
              <a:tr h="587012">
                <a:tc>
                  <a:txBody>
                    <a:bodyPr/>
                    <a:lstStyle/>
                    <a:p>
                      <a:r>
                        <a:rPr lang="en-US" sz="2000" dirty="0" err="1"/>
                        <a:t>nosotros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hemos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98798"/>
                  </a:ext>
                </a:extLst>
              </a:tr>
              <a:tr h="819802">
                <a:tc>
                  <a:txBody>
                    <a:bodyPr/>
                    <a:lstStyle/>
                    <a:p>
                      <a:r>
                        <a:rPr lang="en-US" sz="2000" dirty="0" err="1"/>
                        <a:t>vosotros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habéis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all have (informal) (</a:t>
                      </a:r>
                      <a:r>
                        <a:rPr lang="en-US" sz="2000" dirty="0" err="1"/>
                        <a:t>spain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17081"/>
                  </a:ext>
                </a:extLst>
              </a:tr>
              <a:tr h="721014">
                <a:tc>
                  <a:txBody>
                    <a:bodyPr/>
                    <a:lstStyle/>
                    <a:p>
                      <a:r>
                        <a:rPr lang="en-US" sz="2000" dirty="0" err="1"/>
                        <a:t>ellos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han</a:t>
                      </a:r>
                      <a:endParaRPr lang="en-US" sz="2000" b="1" dirty="0"/>
                    </a:p>
                    <a:p>
                      <a:r>
                        <a:rPr lang="en-US" sz="2000" dirty="0" err="1"/>
                        <a:t>ellas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han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ustedes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they have (male or mix)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they have (female)</a:t>
                      </a:r>
                    </a:p>
                    <a:p>
                      <a:r>
                        <a:rPr lang="en-US" sz="2000" dirty="0"/>
                        <a:t>you al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61893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931935C-37C3-AADD-1F04-2EF6AE68B5F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43255" y="2562944"/>
          <a:ext cx="4697412" cy="336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122">
                  <a:extLst>
                    <a:ext uri="{9D8B030D-6E8A-4147-A177-3AD203B41FA5}">
                      <a16:colId xmlns:a16="http://schemas.microsoft.com/office/drawing/2014/main" val="1341666501"/>
                    </a:ext>
                  </a:extLst>
                </a:gridCol>
                <a:gridCol w="2178290">
                  <a:extLst>
                    <a:ext uri="{9D8B030D-6E8A-4147-A177-3AD203B41FA5}">
                      <a16:colId xmlns:a16="http://schemas.microsoft.com/office/drawing/2014/main" val="4062309769"/>
                    </a:ext>
                  </a:extLst>
                </a:gridCol>
              </a:tblGrid>
              <a:tr h="677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29108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 err="1"/>
                        <a:t>yo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53366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 err="1"/>
                        <a:t>tú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have (informal)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07117"/>
                  </a:ext>
                </a:extLst>
              </a:tr>
              <a:tr h="1168850">
                <a:tc>
                  <a:txBody>
                    <a:bodyPr/>
                    <a:lstStyle/>
                    <a:p>
                      <a:r>
                        <a:rPr lang="es-GT" sz="2000" dirty="0"/>
                        <a:t>é</a:t>
                      </a:r>
                      <a:r>
                        <a:rPr lang="en-US" sz="2000" dirty="0"/>
                        <a:t>l </a:t>
                      </a:r>
                      <a:r>
                        <a:rPr lang="en-US" sz="2000" b="1" dirty="0"/>
                        <a:t>ha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ella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has</a:t>
                      </a:r>
                    </a:p>
                    <a:p>
                      <a:r>
                        <a:rPr lang="en-US" sz="2000" dirty="0"/>
                        <a:t>she has</a:t>
                      </a:r>
                    </a:p>
                    <a:p>
                      <a:r>
                        <a:rPr lang="en-US" sz="2000" dirty="0"/>
                        <a:t>you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7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F0CA-7858-79B1-FD52-A8C7CAE0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49" y="247616"/>
            <a:ext cx="11201025" cy="11604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PRESENTE PERFECTO &amp; VERBOS IRREGULARES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F731-F614-2F0D-181D-7EBBB5EC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49" y="2603572"/>
            <a:ext cx="11292604" cy="3931405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>
                <a:effectLst/>
              </a:rPr>
              <a:t> </a:t>
            </a:r>
            <a:r>
              <a:rPr lang="es-MX" sz="2000" b="1" dirty="0">
                <a:effectLst/>
              </a:rPr>
              <a:t>The verb you are trying to express in the past tense. (You need to change the ending a bit, depending on if it ends in -AR, -ER, or -IR.) </a:t>
            </a:r>
          </a:p>
          <a:p>
            <a:pPr marL="0" lvl="0" indent="0">
              <a:buNone/>
            </a:pPr>
            <a:r>
              <a:rPr lang="es-MX" sz="2000" b="1" dirty="0">
                <a:effectLst/>
              </a:rPr>
              <a:t>   </a:t>
            </a:r>
            <a:r>
              <a:rPr lang="es-MX" sz="2000" b="1" i="1" dirty="0">
                <a:effectLst/>
              </a:rPr>
              <a:t>*</a:t>
            </a:r>
            <a:r>
              <a:rPr lang="es-MX" sz="2000" i="1" dirty="0">
                <a:effectLst/>
              </a:rPr>
              <a:t>Note: This section includes new verbs and examples to practice/review.</a:t>
            </a:r>
            <a:endParaRPr lang="en-US" sz="2000" i="1" dirty="0">
              <a:effectLst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s-MX" sz="2000" b="1" dirty="0">
                <a:effectLst/>
              </a:rPr>
              <a:t>Some past participles are irregular.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MX" sz="2000" b="1" dirty="0">
                <a:effectLst/>
              </a:rPr>
              <a:t>Most of them end in </a:t>
            </a:r>
            <a:r>
              <a:rPr lang="es-MX" sz="2000" b="1" dirty="0">
                <a:solidFill>
                  <a:schemeClr val="bg1"/>
                </a:solidFill>
                <a:effectLst/>
                <a:highlight>
                  <a:srgbClr val="00FFFF"/>
                </a:highlight>
              </a:rPr>
              <a:t>–to.   </a:t>
            </a:r>
          </a:p>
          <a:p>
            <a:pPr marL="0" lvl="0" indent="0">
              <a:buNone/>
            </a:pPr>
            <a:r>
              <a:rPr lang="es-MX" sz="2000" i="1" dirty="0">
                <a:effectLst/>
              </a:rPr>
              <a:t>   Examples: abrir= abierto (opened) 	escribir= escrito (written)</a:t>
            </a:r>
            <a:endParaRPr lang="en-US" sz="2000" i="1" dirty="0">
              <a:effectLst/>
            </a:endParaRPr>
          </a:p>
          <a:p>
            <a:pPr marL="914400" lvl="2" indent="0">
              <a:buNone/>
            </a:pPr>
            <a:r>
              <a:rPr lang="es-MX" sz="2000" i="1" dirty="0">
                <a:effectLst/>
              </a:rPr>
              <a:t>       romper= roto (broken)	ver= visto (seen)</a:t>
            </a:r>
            <a:endParaRPr lang="en-US" sz="2000" i="1" dirty="0">
              <a:effectLst/>
            </a:endParaRPr>
          </a:p>
          <a:p>
            <a:pPr marL="914400" lvl="2" indent="0">
              <a:buNone/>
            </a:pPr>
            <a:r>
              <a:rPr lang="es-MX" sz="2000" i="1" dirty="0">
                <a:effectLst/>
              </a:rPr>
              <a:t>       volver= vuelto (returned)	cubrir= cubierto (covered)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000" b="1" dirty="0">
                <a:effectLst/>
              </a:rPr>
              <a:t>Other common ending is </a:t>
            </a:r>
            <a:r>
              <a:rPr lang="es-MX" sz="2000" b="1" dirty="0">
                <a:solidFill>
                  <a:schemeClr val="bg1"/>
                </a:solidFill>
                <a:effectLst/>
                <a:highlight>
                  <a:srgbClr val="00FFFF"/>
                </a:highlight>
              </a:rPr>
              <a:t>-cho.</a:t>
            </a:r>
            <a:r>
              <a:rPr lang="es-MX" sz="2000" b="1" dirty="0">
                <a:effectLst/>
                <a:highlight>
                  <a:srgbClr val="00FFFF"/>
                </a:highlight>
              </a:rPr>
              <a:t> </a:t>
            </a:r>
          </a:p>
          <a:p>
            <a:pPr marL="0" indent="0">
              <a:buNone/>
            </a:pPr>
            <a:r>
              <a:rPr lang="es-MX" sz="2000" dirty="0">
                <a:effectLst/>
              </a:rPr>
              <a:t>   Examples: decir= dicho  (said)	hacer= hecho (done)</a:t>
            </a:r>
            <a:endParaRPr lang="en-US" sz="2000" dirty="0">
              <a:effectLst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es-MX" sz="2000" dirty="0">
              <a:effectLst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es-MX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17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F502-F78D-EF62-6BED-02BC602F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74" y="619125"/>
            <a:ext cx="10571998" cy="9704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PERFECT PAST TENSE – NEW ENDINGS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0B59F-8643-3A4B-A141-89E5F8AE6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027141"/>
              </p:ext>
            </p:extLst>
          </p:nvPr>
        </p:nvGraphicFramePr>
        <p:xfrm>
          <a:off x="1039052" y="2628900"/>
          <a:ext cx="10323443" cy="36099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40463">
                  <a:extLst>
                    <a:ext uri="{9D8B030D-6E8A-4147-A177-3AD203B41FA5}">
                      <a16:colId xmlns:a16="http://schemas.microsoft.com/office/drawing/2014/main" val="2638087454"/>
                    </a:ext>
                  </a:extLst>
                </a:gridCol>
                <a:gridCol w="3441490">
                  <a:extLst>
                    <a:ext uri="{9D8B030D-6E8A-4147-A177-3AD203B41FA5}">
                      <a16:colId xmlns:a16="http://schemas.microsoft.com/office/drawing/2014/main" val="1517419857"/>
                    </a:ext>
                  </a:extLst>
                </a:gridCol>
                <a:gridCol w="3441490">
                  <a:extLst>
                    <a:ext uri="{9D8B030D-6E8A-4147-A177-3AD203B41FA5}">
                      <a16:colId xmlns:a16="http://schemas.microsoft.com/office/drawing/2014/main" val="164193883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AR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ER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IR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1457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cantar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cant</a:t>
                      </a:r>
                      <a:r>
                        <a:rPr lang="es-MX" sz="2000" b="1" u="sng" dirty="0">
                          <a:effectLst/>
                        </a:rPr>
                        <a:t>ado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componer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compues</a:t>
                      </a:r>
                      <a:r>
                        <a:rPr lang="es-MX" sz="2000" b="1" u="sng" dirty="0">
                          <a:effectLst/>
                        </a:rPr>
                        <a:t>to 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aplaudir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aplaud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473467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escuchar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escuch</a:t>
                      </a:r>
                      <a:r>
                        <a:rPr lang="es-MX" sz="2000" b="1" u="sng" dirty="0">
                          <a:effectLst/>
                        </a:rPr>
                        <a:t>ado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traer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tra</a:t>
                      </a:r>
                      <a:r>
                        <a:rPr lang="es-MX" sz="2000" b="1" u="sng" dirty="0">
                          <a:effectLst/>
                        </a:rPr>
                        <a:t>ído 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oir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o</a:t>
                      </a:r>
                      <a:r>
                        <a:rPr lang="es-MX" sz="2000" b="1" u="sng" dirty="0">
                          <a:effectLst/>
                        </a:rPr>
                        <a:t>ído 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22858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tocar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toc</a:t>
                      </a:r>
                      <a:r>
                        <a:rPr lang="es-MX" sz="2000" b="1" u="sng" dirty="0">
                          <a:effectLst/>
                        </a:rPr>
                        <a:t>ado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ver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 vis</a:t>
                      </a:r>
                      <a:r>
                        <a:rPr lang="es-MX" sz="2000" b="1" u="sng" dirty="0">
                          <a:effectLst/>
                          <a:sym typeface="Wingdings" panose="05000000000000000000" pitchFamily="2" charset="2"/>
                        </a:rPr>
                        <a:t>t</a:t>
                      </a:r>
                      <a:r>
                        <a:rPr lang="es-MX" sz="2000" b="1" u="sng" dirty="0">
                          <a:effectLst/>
                        </a:rPr>
                        <a:t>o 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escribir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escr</a:t>
                      </a:r>
                      <a:r>
                        <a:rPr lang="es-MX" sz="2000" b="1" u="sng" dirty="0">
                          <a:effectLst/>
                        </a:rPr>
                        <a:t>ito *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32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8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4785-0909-06AC-FFD5-F55FFA5A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25" y="29597"/>
            <a:ext cx="10571998" cy="970450"/>
          </a:xfrm>
        </p:spPr>
        <p:txBody>
          <a:bodyPr>
            <a:normAutofit/>
          </a:bodyPr>
          <a:lstStyle/>
          <a:p>
            <a:r>
              <a:rPr lang="en-US" sz="4400" b="1" dirty="0"/>
              <a:t>HABER + VERBOS IRREGULARES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E7BFE4-1FA9-7E6A-5D7D-980F642DE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072695"/>
              </p:ext>
            </p:extLst>
          </p:nvPr>
        </p:nvGraphicFramePr>
        <p:xfrm>
          <a:off x="788545" y="2404005"/>
          <a:ext cx="5202679" cy="3727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408">
                  <a:extLst>
                    <a:ext uri="{9D8B030D-6E8A-4147-A177-3AD203B41FA5}">
                      <a16:colId xmlns:a16="http://schemas.microsoft.com/office/drawing/2014/main" val="77802167"/>
                    </a:ext>
                  </a:extLst>
                </a:gridCol>
                <a:gridCol w="2806271">
                  <a:extLst>
                    <a:ext uri="{9D8B030D-6E8A-4147-A177-3AD203B41FA5}">
                      <a16:colId xmlns:a16="http://schemas.microsoft.com/office/drawing/2014/main" val="2401223878"/>
                    </a:ext>
                  </a:extLst>
                </a:gridCol>
              </a:tblGrid>
              <a:tr h="6246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 +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12584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ver</a:t>
                      </a:r>
                      <a:r>
                        <a:rPr lang="en-US" sz="2000" dirty="0"/>
                        <a:t> (to see)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visto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72635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abrir</a:t>
                      </a:r>
                      <a:r>
                        <a:rPr lang="en-US" sz="2000" dirty="0"/>
                        <a:t> (to open)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61476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escribir</a:t>
                      </a:r>
                      <a:r>
                        <a:rPr lang="en-US" sz="2000" dirty="0"/>
                        <a:t> (to write)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escrito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8741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morir</a:t>
                      </a:r>
                      <a:r>
                        <a:rPr lang="en-US" sz="2000" dirty="0"/>
                        <a:t> (to die)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muerto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72455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volver</a:t>
                      </a:r>
                      <a:r>
                        <a:rPr lang="en-US" sz="2000" dirty="0"/>
                        <a:t> (to return)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vuelto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45856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/>
                        <a:t>romper (to break)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269450"/>
                  </a:ext>
                </a:extLst>
              </a:tr>
              <a:tr h="706517">
                <a:tc>
                  <a:txBody>
                    <a:bodyPr/>
                    <a:lstStyle/>
                    <a:p>
                      <a:r>
                        <a:rPr lang="en-US" sz="2000" dirty="0" err="1"/>
                        <a:t>poner</a:t>
                      </a:r>
                      <a:r>
                        <a:rPr lang="en-US" sz="2000" dirty="0"/>
                        <a:t> (to put/to place)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puesto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011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DEDF38-6E88-6184-F917-45883CC6B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02210"/>
              </p:ext>
            </p:extLst>
          </p:nvPr>
        </p:nvGraphicFramePr>
        <p:xfrm>
          <a:off x="6423456" y="2255916"/>
          <a:ext cx="52120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394">
                  <a:extLst>
                    <a:ext uri="{9D8B030D-6E8A-4147-A177-3AD203B41FA5}">
                      <a16:colId xmlns:a16="http://schemas.microsoft.com/office/drawing/2014/main" val="1464711637"/>
                    </a:ext>
                  </a:extLst>
                </a:gridCol>
                <a:gridCol w="2548686">
                  <a:extLst>
                    <a:ext uri="{9D8B030D-6E8A-4147-A177-3AD203B41FA5}">
                      <a16:colId xmlns:a16="http://schemas.microsoft.com/office/drawing/2014/main" val="136774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 +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1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cubrir</a:t>
                      </a:r>
                      <a:r>
                        <a:rPr lang="en-US" sz="2000" dirty="0"/>
                        <a:t> (to cover)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cubierto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resolver (to resolve)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resuelto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descubrir</a:t>
                      </a:r>
                      <a:r>
                        <a:rPr lang="en-US" sz="2000" dirty="0"/>
                        <a:t> </a:t>
                      </a:r>
                      <a:r>
                        <a:rPr lang="en-US" sz="1600" dirty="0"/>
                        <a:t>(to discover)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descubierto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9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hacer</a:t>
                      </a:r>
                      <a:r>
                        <a:rPr lang="en-US" sz="2000" dirty="0"/>
                        <a:t> (to 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hecho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5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decir</a:t>
                      </a:r>
                      <a:r>
                        <a:rPr lang="en-US" sz="2000" dirty="0"/>
                        <a:t> (to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dicho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1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creer</a:t>
                      </a:r>
                      <a:r>
                        <a:rPr lang="en-US" sz="2000" dirty="0"/>
                        <a:t> (to believe)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</a:t>
                      </a:r>
                      <a:r>
                        <a:rPr lang="en-US" sz="2000" dirty="0" err="1">
                          <a:highlight>
                            <a:srgbClr val="00FFFF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1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leer (to read)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le</a:t>
                      </a:r>
                      <a:r>
                        <a:rPr lang="en-US" sz="2000" dirty="0" err="1">
                          <a:highlight>
                            <a:srgbClr val="00FFFF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4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caer</a:t>
                      </a:r>
                      <a:r>
                        <a:rPr lang="en-US" sz="2000" dirty="0"/>
                        <a:t> (to fall)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ca</a:t>
                      </a:r>
                      <a:r>
                        <a:rPr lang="en-US" sz="2000" dirty="0" err="1">
                          <a:highlight>
                            <a:srgbClr val="00FFFF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6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traer</a:t>
                      </a:r>
                      <a:r>
                        <a:rPr lang="en-US" sz="2000" dirty="0"/>
                        <a:t> (to bring)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tra</a:t>
                      </a:r>
                      <a:r>
                        <a:rPr lang="en-US" sz="2000" dirty="0" err="1">
                          <a:highlight>
                            <a:srgbClr val="00FFFF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137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91B8FA-F76B-4FB9-6C7D-E35A77FFD786}"/>
              </a:ext>
            </a:extLst>
          </p:cNvPr>
          <p:cNvSpPr txBox="1"/>
          <p:nvPr/>
        </p:nvSpPr>
        <p:spPr>
          <a:xfrm>
            <a:off x="565867" y="1160642"/>
            <a:ext cx="11389520" cy="934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Aft>
                <a:spcPts val="400"/>
              </a:spcAft>
              <a:buNone/>
              <a:tabLst>
                <a:tab pos="1092200" algn="l"/>
                <a:tab pos="3886200" algn="l"/>
              </a:tabLst>
            </a:pP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*-ER and -IR verbs whose stems end in a vowel add an accent mark over the “</a:t>
            </a:r>
            <a:r>
              <a:rPr lang="en-US" sz="1800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the past participles ending. </a:t>
            </a:r>
          </a:p>
          <a:p>
            <a:pPr marL="0" marR="0">
              <a:lnSpc>
                <a:spcPct val="150000"/>
              </a:lnSpc>
              <a:spcAft>
                <a:spcPts val="400"/>
              </a:spcAft>
              <a:buNone/>
              <a:tabLst>
                <a:tab pos="1092200" algn="l"/>
                <a:tab pos="3886200" algn="l"/>
              </a:tabLst>
            </a:pP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IE: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traer</a:t>
            </a:r>
            <a:r>
              <a:rPr lang="en-US" sz="1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traído</a:t>
            </a:r>
            <a:endParaRPr lang="en-US" sz="18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A8D84-8DD0-6D92-AE9F-5282D42C3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88E8-BAC7-D249-0848-A61999F8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AEBDD5E3-6DD9-CC25-9192-FA730EA53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501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3A3B3-E863-9A07-FB8C-874DD0E3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DB7AC-1017-D388-5740-7F4D33D9A57E}"/>
              </a:ext>
            </a:extLst>
          </p:cNvPr>
          <p:cNvSpPr/>
          <p:nvPr/>
        </p:nvSpPr>
        <p:spPr>
          <a:xfrm>
            <a:off x="200026" y="361188"/>
            <a:ext cx="7934324" cy="61356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dirty="0">
              <a:solidFill>
                <a:schemeClr val="bg1"/>
              </a:solidFill>
            </a:endParaRPr>
          </a:p>
          <a:p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¿Qué tipo de </a:t>
            </a:r>
            <a:r>
              <a:rPr lang="es-ES" sz="1600" b="1" dirty="0">
                <a:solidFill>
                  <a:schemeClr val="bg1"/>
                </a:solidFill>
              </a:rPr>
              <a:t>baile</a:t>
            </a:r>
            <a:r>
              <a:rPr lang="es-ES" sz="1600" dirty="0">
                <a:solidFill>
                  <a:schemeClr val="bg1"/>
                </a:solidFill>
              </a:rPr>
              <a:t> has probado alguna vez?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He probado </a:t>
            </a:r>
            <a:r>
              <a:rPr lang="es-ES" sz="1600" b="1" dirty="0">
                <a:solidFill>
                  <a:schemeClr val="bg1"/>
                </a:solidFill>
              </a:rPr>
              <a:t>un baile</a:t>
            </a:r>
            <a:r>
              <a:rPr lang="es-ES" sz="1600" dirty="0">
                <a:solidFill>
                  <a:schemeClr val="bg1"/>
                </a:solidFill>
              </a:rPr>
              <a:t> diferente este año. He </a:t>
            </a:r>
            <a:r>
              <a:rPr lang="es-ES" sz="1600" b="1" dirty="0">
                <a:solidFill>
                  <a:schemeClr val="bg1"/>
                </a:solidFill>
              </a:rPr>
              <a:t>bailado la salsa</a:t>
            </a:r>
            <a:r>
              <a:rPr lang="es-ES" sz="1600" dirty="0">
                <a:solidFill>
                  <a:schemeClr val="bg1"/>
                </a:solidFill>
              </a:rPr>
              <a:t> y </a:t>
            </a:r>
            <a:r>
              <a:rPr lang="es-ES" sz="1600" b="1" dirty="0">
                <a:solidFill>
                  <a:schemeClr val="bg1"/>
                </a:solidFill>
              </a:rPr>
              <a:t>el merengue</a:t>
            </a:r>
            <a:r>
              <a:rPr lang="es-ES" sz="1600" dirty="0">
                <a:solidFill>
                  <a:schemeClr val="bg1"/>
                </a:solidFill>
              </a:rPr>
              <a:t>, pero nunca he bailado </a:t>
            </a:r>
            <a:r>
              <a:rPr lang="es-ES" sz="1600" b="1" dirty="0">
                <a:solidFill>
                  <a:schemeClr val="bg1"/>
                </a:solidFill>
              </a:rPr>
              <a:t>el flamenco</a:t>
            </a:r>
            <a:r>
              <a:rPr lang="es-ES" sz="1600" dirty="0">
                <a:solidFill>
                  <a:schemeClr val="bg1"/>
                </a:solidFill>
              </a:rPr>
              <a:t>. ¿Y tú?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Yo he bailado </a:t>
            </a:r>
            <a:r>
              <a:rPr lang="es-ES" sz="1600" b="1" dirty="0">
                <a:solidFill>
                  <a:schemeClr val="bg1"/>
                </a:solidFill>
              </a:rPr>
              <a:t>el tango</a:t>
            </a:r>
            <a:r>
              <a:rPr lang="es-ES" sz="1600" dirty="0">
                <a:solidFill>
                  <a:schemeClr val="bg1"/>
                </a:solidFill>
              </a:rPr>
              <a:t>. También he </a:t>
            </a:r>
            <a:r>
              <a:rPr lang="es-ES" sz="1600" b="1" dirty="0">
                <a:solidFill>
                  <a:schemeClr val="bg1"/>
                </a:solidFill>
              </a:rPr>
              <a:t>hecho</a:t>
            </a:r>
            <a:r>
              <a:rPr lang="es-ES" sz="1600" dirty="0">
                <a:solidFill>
                  <a:schemeClr val="bg1"/>
                </a:solidFill>
              </a:rPr>
              <a:t> un poco de </a:t>
            </a:r>
            <a:r>
              <a:rPr lang="es-ES" sz="1600" b="1" dirty="0">
                <a:solidFill>
                  <a:schemeClr val="bg1"/>
                </a:solidFill>
              </a:rPr>
              <a:t>balé</a:t>
            </a:r>
            <a:r>
              <a:rPr lang="es-ES" sz="1600" dirty="0">
                <a:solidFill>
                  <a:schemeClr val="bg1"/>
                </a:solidFill>
              </a:rPr>
              <a:t>, pero nunca he practicado </a:t>
            </a:r>
            <a:r>
              <a:rPr lang="es-ES" sz="1600" b="1" dirty="0">
                <a:solidFill>
                  <a:schemeClr val="bg1"/>
                </a:solidFill>
              </a:rPr>
              <a:t>los bailes de salón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¿Has </a:t>
            </a:r>
            <a:r>
              <a:rPr lang="es-ES" sz="1600" b="1" dirty="0">
                <a:solidFill>
                  <a:schemeClr val="bg1"/>
                </a:solidFill>
              </a:rPr>
              <a:t>descubierto</a:t>
            </a:r>
            <a:r>
              <a:rPr lang="es-ES" sz="1600" dirty="0">
                <a:solidFill>
                  <a:schemeClr val="bg1"/>
                </a:solidFill>
              </a:rPr>
              <a:t> algún baile nuevo?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Sí, he </a:t>
            </a:r>
            <a:r>
              <a:rPr lang="es-ES" sz="1600" b="1" dirty="0">
                <a:solidFill>
                  <a:schemeClr val="bg1"/>
                </a:solidFill>
              </a:rPr>
              <a:t>descubierto</a:t>
            </a:r>
            <a:r>
              <a:rPr lang="es-ES" sz="1600" dirty="0">
                <a:solidFill>
                  <a:schemeClr val="bg1"/>
                </a:solidFill>
              </a:rPr>
              <a:t> que me gusta mucho </a:t>
            </a:r>
            <a:r>
              <a:rPr lang="es-ES" sz="1600" b="1" dirty="0">
                <a:solidFill>
                  <a:schemeClr val="bg1"/>
                </a:solidFill>
              </a:rPr>
              <a:t>bailar</a:t>
            </a:r>
            <a:r>
              <a:rPr lang="es-ES" sz="1600" dirty="0">
                <a:solidFill>
                  <a:schemeClr val="bg1"/>
                </a:solidFill>
              </a:rPr>
              <a:t>. Antes no lo </a:t>
            </a:r>
            <a:r>
              <a:rPr lang="es-ES" sz="1600" b="1" dirty="0">
                <a:solidFill>
                  <a:schemeClr val="bg1"/>
                </a:solidFill>
              </a:rPr>
              <a:t>había creído</a:t>
            </a:r>
            <a:r>
              <a:rPr lang="es-ES" sz="1600" dirty="0">
                <a:solidFill>
                  <a:schemeClr val="bg1"/>
                </a:solidFill>
              </a:rPr>
              <a:t>, pero ahora sí.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¿Qué música has </a:t>
            </a:r>
            <a:r>
              <a:rPr lang="es-ES" sz="1600" b="1" dirty="0">
                <a:solidFill>
                  <a:schemeClr val="bg1"/>
                </a:solidFill>
              </a:rPr>
              <a:t>escuchado</a:t>
            </a:r>
            <a:r>
              <a:rPr lang="es-ES" sz="1600" dirty="0">
                <a:solidFill>
                  <a:schemeClr val="bg1"/>
                </a:solidFill>
              </a:rPr>
              <a:t> últimamente?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He escuchado </a:t>
            </a:r>
            <a:r>
              <a:rPr lang="es-ES" sz="1600" b="1" dirty="0">
                <a:solidFill>
                  <a:schemeClr val="bg1"/>
                </a:solidFill>
              </a:rPr>
              <a:t>música popular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b="1" dirty="0">
                <a:solidFill>
                  <a:schemeClr val="bg1"/>
                </a:solidFill>
              </a:rPr>
              <a:t>rock</a:t>
            </a:r>
            <a:r>
              <a:rPr lang="es-ES" sz="1600" dirty="0">
                <a:solidFill>
                  <a:schemeClr val="bg1"/>
                </a:solidFill>
              </a:rPr>
              <a:t> y </a:t>
            </a:r>
            <a:r>
              <a:rPr lang="es-ES" sz="1600" b="1" dirty="0">
                <a:solidFill>
                  <a:schemeClr val="bg1"/>
                </a:solidFill>
              </a:rPr>
              <a:t>jazz</a:t>
            </a:r>
            <a:r>
              <a:rPr lang="es-ES" sz="1600" dirty="0">
                <a:solidFill>
                  <a:schemeClr val="bg1"/>
                </a:solidFill>
              </a:rPr>
              <a:t>. También he escuchado </a:t>
            </a:r>
            <a:r>
              <a:rPr lang="es-ES" sz="1600" b="1" dirty="0">
                <a:solidFill>
                  <a:schemeClr val="bg1"/>
                </a:solidFill>
              </a:rPr>
              <a:t>rap</a:t>
            </a:r>
            <a:r>
              <a:rPr lang="es-ES" sz="1600" dirty="0">
                <a:solidFill>
                  <a:schemeClr val="bg1"/>
                </a:solidFill>
              </a:rPr>
              <a:t> en </a:t>
            </a:r>
            <a:r>
              <a:rPr lang="es-ES" sz="1600" b="1" dirty="0">
                <a:solidFill>
                  <a:schemeClr val="bg1"/>
                </a:solidFill>
              </a:rPr>
              <a:t>la radio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Yo he escuchado </a:t>
            </a:r>
            <a:r>
              <a:rPr lang="es-ES" sz="1600" b="1" dirty="0">
                <a:solidFill>
                  <a:schemeClr val="bg1"/>
                </a:solidFill>
              </a:rPr>
              <a:t>música clásica</a:t>
            </a:r>
            <a:r>
              <a:rPr lang="es-ES" sz="1600" dirty="0">
                <a:solidFill>
                  <a:schemeClr val="bg1"/>
                </a:solidFill>
              </a:rPr>
              <a:t> y </a:t>
            </a:r>
            <a:r>
              <a:rPr lang="es-ES" sz="1600" b="1" dirty="0">
                <a:solidFill>
                  <a:schemeClr val="bg1"/>
                </a:solidFill>
              </a:rPr>
              <a:t>música country</a:t>
            </a:r>
            <a:r>
              <a:rPr lang="es-ES" sz="1600" dirty="0">
                <a:solidFill>
                  <a:schemeClr val="bg1"/>
                </a:solidFill>
              </a:rPr>
              <a:t>. He </a:t>
            </a:r>
            <a:r>
              <a:rPr lang="es-ES" sz="1600" b="1" dirty="0">
                <a:solidFill>
                  <a:schemeClr val="bg1"/>
                </a:solidFill>
              </a:rPr>
              <a:t>leído</a:t>
            </a:r>
            <a:r>
              <a:rPr lang="es-ES" sz="1600" dirty="0">
                <a:solidFill>
                  <a:schemeClr val="bg1"/>
                </a:solidFill>
              </a:rPr>
              <a:t> sobre esos estilos en una revista de </a:t>
            </a:r>
            <a:r>
              <a:rPr lang="es-ES" sz="1600" b="1" dirty="0">
                <a:solidFill>
                  <a:schemeClr val="bg1"/>
                </a:solidFill>
              </a:rPr>
              <a:t>música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¿Has ido a algún </a:t>
            </a:r>
            <a:r>
              <a:rPr lang="es-ES" sz="1600" b="1" dirty="0">
                <a:solidFill>
                  <a:schemeClr val="bg1"/>
                </a:solidFill>
              </a:rPr>
              <a:t>concierto</a:t>
            </a:r>
            <a:r>
              <a:rPr lang="es-ES" sz="1600" dirty="0">
                <a:solidFill>
                  <a:schemeClr val="bg1"/>
                </a:solidFill>
              </a:rPr>
              <a:t>?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Sí, he ido a un concierto. Una </a:t>
            </a:r>
            <a:r>
              <a:rPr lang="es-ES" sz="1600" b="1" dirty="0">
                <a:solidFill>
                  <a:schemeClr val="bg1"/>
                </a:solidFill>
              </a:rPr>
              <a:t>banda</a:t>
            </a:r>
            <a:r>
              <a:rPr lang="es-ES" sz="1600" dirty="0">
                <a:solidFill>
                  <a:schemeClr val="bg1"/>
                </a:solidFill>
              </a:rPr>
              <a:t> famosa ha tocado una </a:t>
            </a:r>
            <a:r>
              <a:rPr lang="es-ES" sz="1600" b="1" dirty="0">
                <a:solidFill>
                  <a:schemeClr val="bg1"/>
                </a:solidFill>
              </a:rPr>
              <a:t>canción</a:t>
            </a:r>
            <a:r>
              <a:rPr lang="es-ES" sz="1600" dirty="0">
                <a:solidFill>
                  <a:schemeClr val="bg1"/>
                </a:solidFill>
              </a:rPr>
              <a:t> increíble. El </a:t>
            </a:r>
            <a:r>
              <a:rPr lang="es-ES" sz="1600" b="1" dirty="0">
                <a:solidFill>
                  <a:schemeClr val="bg1"/>
                </a:solidFill>
              </a:rPr>
              <a:t>músico</a:t>
            </a:r>
            <a:r>
              <a:rPr lang="es-ES" sz="1600" dirty="0">
                <a:solidFill>
                  <a:schemeClr val="bg1"/>
                </a:solidFill>
              </a:rPr>
              <a:t> principal ha </a:t>
            </a:r>
            <a:r>
              <a:rPr lang="es-ES" sz="1600" b="1" dirty="0">
                <a:solidFill>
                  <a:schemeClr val="bg1"/>
                </a:solidFill>
              </a:rPr>
              <a:t>dicho</a:t>
            </a:r>
            <a:r>
              <a:rPr lang="es-ES" sz="1600" dirty="0">
                <a:solidFill>
                  <a:schemeClr val="bg1"/>
                </a:solidFill>
              </a:rPr>
              <a:t> algo muy bonito al público.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¡Qué bien! Yo nunca he ido a un concierto, pero he </a:t>
            </a:r>
            <a:r>
              <a:rPr lang="es-ES" sz="1600" b="1" dirty="0">
                <a:solidFill>
                  <a:schemeClr val="bg1"/>
                </a:solidFill>
              </a:rPr>
              <a:t>traído</a:t>
            </a:r>
            <a:r>
              <a:rPr lang="es-ES" sz="1600" dirty="0">
                <a:solidFill>
                  <a:schemeClr val="bg1"/>
                </a:solidFill>
              </a:rPr>
              <a:t> música al salón para escuchar en clase.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¿Algo divertido te ha pasado bailando?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Sí 😄 He </a:t>
            </a:r>
            <a:r>
              <a:rPr lang="es-ES" sz="1600" b="1" dirty="0">
                <a:solidFill>
                  <a:schemeClr val="bg1"/>
                </a:solidFill>
              </a:rPr>
              <a:t>caído</a:t>
            </a:r>
            <a:r>
              <a:rPr lang="es-ES" sz="1600" dirty="0">
                <a:solidFill>
                  <a:schemeClr val="bg1"/>
                </a:solidFill>
              </a:rPr>
              <a:t> una vez mientras bailaba salsa, pero no ha pasado nada.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Al final, ¿qué has </a:t>
            </a:r>
            <a:r>
              <a:rPr lang="es-ES" sz="1600" b="1" dirty="0">
                <a:solidFill>
                  <a:schemeClr val="bg1"/>
                </a:solidFill>
              </a:rPr>
              <a:t>resuelto</a:t>
            </a:r>
            <a:r>
              <a:rPr lang="es-ES" sz="1600" dirty="0">
                <a:solidFill>
                  <a:schemeClr val="bg1"/>
                </a:solidFill>
              </a:rPr>
              <a:t> sobre la música y el baile?</a:t>
            </a:r>
            <a:br>
              <a:rPr lang="es-ES" sz="1600" dirty="0">
                <a:solidFill>
                  <a:schemeClr val="bg1"/>
                </a:solidFill>
              </a:rPr>
            </a:br>
            <a:r>
              <a:rPr lang="es-ES" sz="1600" b="1" dirty="0">
                <a:solidFill>
                  <a:schemeClr val="bg1"/>
                </a:solidFill>
              </a:rPr>
              <a:t>A:</a:t>
            </a:r>
            <a:r>
              <a:rPr lang="es-ES" sz="1600" dirty="0">
                <a:solidFill>
                  <a:schemeClr val="bg1"/>
                </a:solidFill>
              </a:rPr>
              <a:t> He </a:t>
            </a:r>
            <a:r>
              <a:rPr lang="es-ES" sz="1600" b="1" dirty="0">
                <a:solidFill>
                  <a:schemeClr val="bg1"/>
                </a:solidFill>
              </a:rPr>
              <a:t>resuelto</a:t>
            </a:r>
            <a:r>
              <a:rPr lang="es-ES" sz="1600" dirty="0">
                <a:solidFill>
                  <a:schemeClr val="bg1"/>
                </a:solidFill>
              </a:rPr>
              <a:t> que quiero escuchar más música y bailar más.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B:</a:t>
            </a:r>
            <a:r>
              <a:rPr lang="es-ES" sz="1600" dirty="0">
                <a:solidFill>
                  <a:schemeClr val="bg1"/>
                </a:solidFill>
              </a:rPr>
              <a:t> Yo también. La música siempre ha </a:t>
            </a:r>
            <a:r>
              <a:rPr lang="es-ES" sz="1600" b="1" dirty="0">
                <a:solidFill>
                  <a:schemeClr val="bg1"/>
                </a:solidFill>
              </a:rPr>
              <a:t>cubierto</a:t>
            </a:r>
            <a:r>
              <a:rPr lang="es-ES" sz="1600" dirty="0">
                <a:solidFill>
                  <a:schemeClr val="bg1"/>
                </a:solidFill>
              </a:rPr>
              <a:t> mis momentos felices.</a:t>
            </a: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age 5 | Music'Music Vectors - Download Free High-Quality Vectors from  Freepik | Freepik">
            <a:extLst>
              <a:ext uri="{FF2B5EF4-FFF2-40B4-BE49-F238E27FC236}">
                <a16:creationId xmlns:a16="http://schemas.microsoft.com/office/drawing/2014/main" id="{2CC375BC-223A-8D10-68B5-EA8E9087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9807" y="1714500"/>
            <a:ext cx="3625491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1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8C690-7BCC-A18D-6FB3-FF3468908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6F31-7E1F-BE03-200A-60868FE7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33CB66B0-D477-D83B-8E4D-8413C5D2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5AD07462-A9FF-0791-7F00-B1BD9129E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C3DDA-181C-8AE8-FC57-7E1CC937A4DB}"/>
              </a:ext>
            </a:extLst>
          </p:cNvPr>
          <p:cNvSpPr txBox="1"/>
          <p:nvPr/>
        </p:nvSpPr>
        <p:spPr>
          <a:xfrm>
            <a:off x="5295900" y="1469524"/>
            <a:ext cx="6705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Complete each sentence with the correct past participle of the verb given in parenthesis and translate the sentence.  </a:t>
            </a:r>
          </a:p>
          <a:p>
            <a:r>
              <a:rPr lang="en-US" sz="2800" dirty="0">
                <a:latin typeface="Aptos" panose="020B0004020202020204" pitchFamily="34" charset="0"/>
              </a:rPr>
              <a:t> </a:t>
            </a:r>
          </a:p>
          <a:p>
            <a:r>
              <a:rPr lang="en-US" sz="2800" i="1" dirty="0">
                <a:latin typeface="Aptos" panose="020B0004020202020204" pitchFamily="34" charset="0"/>
              </a:rPr>
              <a:t>  </a:t>
            </a:r>
            <a:r>
              <a:rPr lang="es-GT" sz="2800" i="1" dirty="0" err="1">
                <a:latin typeface="Aptos" panose="020B0004020202020204" pitchFamily="34" charset="0"/>
              </a:rPr>
              <a:t>Example</a:t>
            </a:r>
            <a:r>
              <a:rPr lang="es-GT" sz="2800" i="1" dirty="0">
                <a:latin typeface="Aptos" panose="020B0004020202020204" pitchFamily="34" charset="0"/>
              </a:rPr>
              <a:t>:  </a:t>
            </a:r>
          </a:p>
          <a:p>
            <a:r>
              <a:rPr lang="es-GT" sz="2800" i="1" dirty="0">
                <a:latin typeface="Aptos" panose="020B0004020202020204" pitchFamily="34" charset="0"/>
              </a:rPr>
              <a:t>He ______ la guitarra. (tocar)</a:t>
            </a:r>
            <a:endParaRPr lang="en-US" sz="2800" dirty="0">
              <a:latin typeface="Aptos" panose="020B0004020202020204" pitchFamily="34" charset="0"/>
            </a:endParaRPr>
          </a:p>
          <a:p>
            <a:r>
              <a:rPr lang="es-GT" sz="2800" i="1" dirty="0">
                <a:latin typeface="Aptos" panose="020B0004020202020204" pitchFamily="34" charset="0"/>
              </a:rPr>
              <a:t>*</a:t>
            </a:r>
            <a:r>
              <a:rPr lang="en-US" sz="2800" i="1" dirty="0">
                <a:latin typeface="Aptos" panose="020B0004020202020204" pitchFamily="34" charset="0"/>
              </a:rPr>
              <a:t>He </a:t>
            </a:r>
            <a:r>
              <a:rPr lang="en-US" sz="2800" i="1" dirty="0" err="1">
                <a:latin typeface="Aptos" panose="020B0004020202020204" pitchFamily="34" charset="0"/>
              </a:rPr>
              <a:t>tocado</a:t>
            </a:r>
            <a:r>
              <a:rPr lang="en-US" sz="2800" i="1" dirty="0">
                <a:latin typeface="Aptos" panose="020B0004020202020204" pitchFamily="34" charset="0"/>
              </a:rPr>
              <a:t> la </a:t>
            </a:r>
            <a:r>
              <a:rPr lang="en-US" sz="2800" i="1" dirty="0" err="1">
                <a:latin typeface="Aptos" panose="020B0004020202020204" pitchFamily="34" charset="0"/>
              </a:rPr>
              <a:t>guitarra</a:t>
            </a:r>
            <a:r>
              <a:rPr lang="en-US" sz="2800" i="1" dirty="0">
                <a:latin typeface="Aptos" panose="020B0004020202020204" pitchFamily="34" charset="0"/>
              </a:rPr>
              <a:t>. ~ </a:t>
            </a:r>
            <a:r>
              <a:rPr lang="en-US" sz="2800" dirty="0">
                <a:latin typeface="Aptos" panose="020B0004020202020204" pitchFamily="34" charset="0"/>
              </a:rPr>
              <a:t>I have played the guitar. </a:t>
            </a:r>
            <a:r>
              <a:rPr lang="en-US" sz="2800" i="1" dirty="0">
                <a:latin typeface="Aptos" panose="020B0004020202020204" pitchFamily="34" charset="0"/>
              </a:rPr>
              <a:t>    </a:t>
            </a:r>
            <a:endParaRPr lang="en-U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0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3B3A-0577-179C-6581-66FA42F63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F1FA79-DCF4-0324-8548-F4ABF7CE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770"/>
          <a:stretch>
            <a:fillRect/>
          </a:stretch>
        </p:blipFill>
        <p:spPr>
          <a:xfrm>
            <a:off x="1226037" y="644676"/>
            <a:ext cx="7530125" cy="5568648"/>
          </a:xfrm>
          <a:prstGeom prst="rect">
            <a:avLst/>
          </a:prstGeom>
        </p:spPr>
      </p:pic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ACB6C956-CE6F-1B96-A812-759E77D38B9F}"/>
              </a:ext>
            </a:extLst>
          </p:cNvPr>
          <p:cNvSpPr/>
          <p:nvPr/>
        </p:nvSpPr>
        <p:spPr>
          <a:xfrm rot="5400000">
            <a:off x="6367462" y="-1891866"/>
            <a:ext cx="785815" cy="556736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299BD3-66CE-E9A0-10AB-A28A189DD89E}"/>
              </a:ext>
            </a:extLst>
          </p:cNvPr>
          <p:cNvSpPr/>
          <p:nvPr/>
        </p:nvSpPr>
        <p:spPr>
          <a:xfrm>
            <a:off x="9144002" y="1093073"/>
            <a:ext cx="20280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escuchado</a:t>
            </a:r>
            <a:endParaRPr lang="en-US" sz="2400" b="1" dirty="0"/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88CA8B28-132D-A8A2-D1A1-7D6C1C40AC68}"/>
              </a:ext>
            </a:extLst>
          </p:cNvPr>
          <p:cNvSpPr/>
          <p:nvPr/>
        </p:nvSpPr>
        <p:spPr>
          <a:xfrm rot="5400000">
            <a:off x="6033216" y="-980205"/>
            <a:ext cx="654206" cy="556736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697F38-F9E3-4B3E-D980-F73DC12FF9C2}"/>
              </a:ext>
            </a:extLst>
          </p:cNvPr>
          <p:cNvSpPr/>
          <p:nvPr/>
        </p:nvSpPr>
        <p:spPr>
          <a:xfrm>
            <a:off x="9078729" y="1803477"/>
            <a:ext cx="20280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bailado</a:t>
            </a:r>
            <a:endParaRPr lang="en-US" sz="2400" b="1" dirty="0"/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E741EE1E-4D04-3BAB-563E-86F53289A0D2}"/>
              </a:ext>
            </a:extLst>
          </p:cNvPr>
          <p:cNvSpPr/>
          <p:nvPr/>
        </p:nvSpPr>
        <p:spPr>
          <a:xfrm rot="5400000">
            <a:off x="6329362" y="-348816"/>
            <a:ext cx="785815" cy="556736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BCBB19-2715-B086-5B94-399D0502B66A}"/>
              </a:ext>
            </a:extLst>
          </p:cNvPr>
          <p:cNvSpPr/>
          <p:nvPr/>
        </p:nvSpPr>
        <p:spPr>
          <a:xfrm>
            <a:off x="9144002" y="2504515"/>
            <a:ext cx="20280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oído</a:t>
            </a:r>
            <a:endParaRPr lang="en-US" sz="2400" b="1" dirty="0"/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986C96CF-A7FA-B4FA-B296-7E4455EF9817}"/>
              </a:ext>
            </a:extLst>
          </p:cNvPr>
          <p:cNvSpPr/>
          <p:nvPr/>
        </p:nvSpPr>
        <p:spPr>
          <a:xfrm rot="5400000">
            <a:off x="6062662" y="361589"/>
            <a:ext cx="785815" cy="556736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E9CEB1-3DEE-1577-CAB5-B1C58723A02E}"/>
              </a:ext>
            </a:extLst>
          </p:cNvPr>
          <p:cNvSpPr/>
          <p:nvPr/>
        </p:nvSpPr>
        <p:spPr>
          <a:xfrm>
            <a:off x="9078729" y="3201708"/>
            <a:ext cx="20280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cantado</a:t>
            </a:r>
            <a:endParaRPr lang="en-US" sz="2400" b="1" dirty="0"/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957AFCCD-44B2-0316-095A-BC1487C4F43C}"/>
              </a:ext>
            </a:extLst>
          </p:cNvPr>
          <p:cNvSpPr/>
          <p:nvPr/>
        </p:nvSpPr>
        <p:spPr>
          <a:xfrm rot="5400000">
            <a:off x="6161391" y="1068387"/>
            <a:ext cx="785815" cy="556736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B83158-FC3F-891B-4156-6AF806FA52FE}"/>
              </a:ext>
            </a:extLst>
          </p:cNvPr>
          <p:cNvSpPr/>
          <p:nvPr/>
        </p:nvSpPr>
        <p:spPr>
          <a:xfrm>
            <a:off x="9078729" y="3852069"/>
            <a:ext cx="20280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aplaudido</a:t>
            </a:r>
            <a:endParaRPr lang="en-US" sz="2400" b="1" dirty="0"/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ABD7C7C9-D119-5B88-17BF-EBB997692C8A}"/>
              </a:ext>
            </a:extLst>
          </p:cNvPr>
          <p:cNvSpPr/>
          <p:nvPr/>
        </p:nvSpPr>
        <p:spPr>
          <a:xfrm rot="5400000">
            <a:off x="6062662" y="1728353"/>
            <a:ext cx="785815" cy="556736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97DB0C-B471-C3C8-FCB9-8B23B348F1B2}"/>
              </a:ext>
            </a:extLst>
          </p:cNvPr>
          <p:cNvSpPr/>
          <p:nvPr/>
        </p:nvSpPr>
        <p:spPr>
          <a:xfrm>
            <a:off x="9078729" y="4587444"/>
            <a:ext cx="20280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abierto</a:t>
            </a:r>
            <a:endParaRPr lang="en-US" sz="2400" b="1" dirty="0"/>
          </a:p>
        </p:txBody>
      </p:sp>
      <p:sp>
        <p:nvSpPr>
          <p:cNvPr id="30" name="Arrow: Curved Right 29">
            <a:extLst>
              <a:ext uri="{FF2B5EF4-FFF2-40B4-BE49-F238E27FC236}">
                <a16:creationId xmlns:a16="http://schemas.microsoft.com/office/drawing/2014/main" id="{EC249ED4-9BD4-AD4A-6A06-8B97F5D1B450}"/>
              </a:ext>
            </a:extLst>
          </p:cNvPr>
          <p:cNvSpPr/>
          <p:nvPr/>
        </p:nvSpPr>
        <p:spPr>
          <a:xfrm rot="5400000">
            <a:off x="6243061" y="2528310"/>
            <a:ext cx="634566" cy="556736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235B81-028D-F29F-A15E-A21721602FF6}"/>
              </a:ext>
            </a:extLst>
          </p:cNvPr>
          <p:cNvSpPr/>
          <p:nvPr/>
        </p:nvSpPr>
        <p:spPr>
          <a:xfrm>
            <a:off x="9078729" y="5393973"/>
            <a:ext cx="2028032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/>
              <a:t>cocinado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64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3CF151-BF9A-D4E9-3766-3E8A27783F98}"/>
              </a:ext>
            </a:extLst>
          </p:cNvPr>
          <p:cNvSpPr txBox="1"/>
          <p:nvPr/>
        </p:nvSpPr>
        <p:spPr>
          <a:xfrm>
            <a:off x="409575" y="179631"/>
            <a:ext cx="11782425" cy="5966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Aft>
                <a:spcPts val="400"/>
              </a:spcAft>
              <a:buNone/>
              <a:tabLst>
                <a:tab pos="1092200" algn="l"/>
                <a:tab pos="3886200" algn="l"/>
              </a:tabLst>
            </a:pPr>
            <a:endParaRPr lang="en-US" sz="1800" b="1" dirty="0">
              <a:effectLst/>
              <a:latin typeface="Aptos" panose="020B00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Aft>
                <a:spcPts val="400"/>
              </a:spcAft>
              <a:buNone/>
              <a:tabLst>
                <a:tab pos="1092200" algn="l"/>
                <a:tab pos="3886200" algn="l"/>
              </a:tabLst>
            </a:pPr>
            <a:r>
              <a:rPr lang="en-US" sz="32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Here are additional examples</a:t>
            </a:r>
            <a:r>
              <a:rPr lang="en-US" sz="320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chemeClr val="bg1"/>
              </a:solidFill>
              <a:effectLst/>
              <a:highlight>
                <a:srgbClr val="00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"/>
              <a:tabLst>
                <a:tab pos="1092200" algn="l"/>
                <a:tab pos="3886200" algn="l"/>
              </a:tabLst>
            </a:pP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bailado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tango.</a:t>
            </a:r>
            <a:r>
              <a:rPr lang="en-US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I have danced the tango.                   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"/>
              <a:tabLst>
                <a:tab pos="1092200" algn="l"/>
                <a:tab pos="3886200" algn="l"/>
              </a:tabLst>
            </a:pPr>
            <a:r>
              <a:rPr lang="es-MX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Hemos escuchado la canción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= </a:t>
            </a:r>
            <a:r>
              <a:rPr lang="es-MX" sz="3200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listened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"/>
              <a:tabLst>
                <a:tab pos="1092200" algn="l"/>
                <a:tab pos="3886200" algn="l"/>
              </a:tabLst>
            </a:pPr>
            <a:r>
              <a:rPr lang="es-MX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 devuelto el disco compacto.</a:t>
            </a:r>
            <a:r>
              <a:rPr lang="es-MX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 You have returned the CD.          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"/>
              <a:tabLst>
                <a:tab pos="1092200" algn="l"/>
                <a:tab pos="3886200" algn="l"/>
              </a:tabLst>
            </a:pP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escrito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verso.</a:t>
            </a:r>
            <a:r>
              <a:rPr lang="en-US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I have written the verse.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"/>
              <a:tabLst>
                <a:tab pos="1092200" algn="l"/>
                <a:tab pos="3886200" algn="l"/>
              </a:tabLst>
            </a:pP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oído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ruido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He has heard the noise.                       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"/>
              <a:tabLst>
                <a:tab pos="1092200" algn="l"/>
                <a:tab pos="3886200" algn="l"/>
              </a:tabLst>
            </a:pP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¿Han </a:t>
            </a:r>
            <a:r>
              <a:rPr lang="en-US" sz="3200" i="1" dirty="0" err="1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compuesto</a:t>
            </a:r>
            <a:r>
              <a:rPr lang="en-US" sz="3200" i="1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la canción?</a:t>
            </a:r>
            <a:r>
              <a:rPr lang="en-US" sz="320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Have they composed the song?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402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r>
              <a:rPr lang="en-US" sz="3600" b="1" i="1" dirty="0">
                <a:latin typeface="Aptos" panose="020B0004020202020204" pitchFamily="34" charset="0"/>
              </a:rPr>
              <a:t>¿</a:t>
            </a:r>
            <a:r>
              <a:rPr lang="en-US" sz="3600" b="1" i="1" dirty="0" err="1">
                <a:latin typeface="Aptos" panose="020B0004020202020204" pitchFamily="34" charset="0"/>
              </a:rPr>
              <a:t>Practicas</a:t>
            </a:r>
            <a:r>
              <a:rPr lang="en-US" sz="3600" b="1" i="1" dirty="0">
                <a:latin typeface="Aptos" panose="020B0004020202020204" pitchFamily="34" charset="0"/>
              </a:rPr>
              <a:t> </a:t>
            </a:r>
            <a:r>
              <a:rPr lang="en-US" sz="3600" b="1" i="1" dirty="0" err="1">
                <a:latin typeface="Aptos" panose="020B0004020202020204" pitchFamily="34" charset="0"/>
              </a:rPr>
              <a:t>algún</a:t>
            </a:r>
            <a:r>
              <a:rPr lang="en-US" sz="3600" b="1" i="1" dirty="0">
                <a:latin typeface="Aptos" panose="020B0004020202020204" pitchFamily="34" charset="0"/>
              </a:rPr>
              <a:t> </a:t>
            </a:r>
            <a:r>
              <a:rPr lang="en-US" sz="3600" b="1" i="1" dirty="0" err="1">
                <a:latin typeface="Aptos" panose="020B0004020202020204" pitchFamily="34" charset="0"/>
              </a:rPr>
              <a:t>deporte</a:t>
            </a:r>
            <a:r>
              <a:rPr lang="en-US" sz="3600" b="1" i="1" dirty="0">
                <a:latin typeface="Aptos" panose="020B0004020202020204" pitchFamily="34" charset="0"/>
              </a:rPr>
              <a:t>? </a:t>
            </a:r>
            <a:r>
              <a:rPr lang="en-US" sz="1200" dirty="0">
                <a:latin typeface="Aptos" panose="020B0004020202020204" pitchFamily="34" charset="0"/>
              </a:rPr>
              <a:t>Do you practice any sports?</a:t>
            </a:r>
            <a:endParaRPr lang="en-US" sz="1200" b="1" i="1" dirty="0">
              <a:latin typeface="Aptos" panose="020B0004020202020204" pitchFamily="34" charset="0"/>
            </a:endParaRPr>
          </a:p>
          <a:p>
            <a:r>
              <a:rPr lang="en-US" sz="3600" b="1" i="1" dirty="0">
                <a:latin typeface="Aptos" panose="020B0004020202020204" pitchFamily="34" charset="0"/>
              </a:rPr>
              <a:t>¿</a:t>
            </a:r>
            <a:r>
              <a:rPr lang="en-US" sz="3600" b="1" i="1" dirty="0" err="1">
                <a:latin typeface="Aptos" panose="020B0004020202020204" pitchFamily="34" charset="0"/>
              </a:rPr>
              <a:t>Qué</a:t>
            </a:r>
            <a:r>
              <a:rPr lang="en-US" sz="3600" b="1" i="1" dirty="0">
                <a:latin typeface="Aptos" panose="020B0004020202020204" pitchFamily="34" charset="0"/>
              </a:rPr>
              <a:t> </a:t>
            </a:r>
            <a:r>
              <a:rPr lang="en-US" sz="3600" b="1" i="1" dirty="0" err="1">
                <a:latin typeface="Aptos" panose="020B0004020202020204" pitchFamily="34" charset="0"/>
              </a:rPr>
              <a:t>deportes</a:t>
            </a:r>
            <a:r>
              <a:rPr lang="en-US" sz="3600" b="1" i="1" dirty="0">
                <a:latin typeface="Aptos" panose="020B0004020202020204" pitchFamily="34" charset="0"/>
              </a:rPr>
              <a:t> has </a:t>
            </a:r>
            <a:r>
              <a:rPr lang="en-US" sz="3600" b="1" i="1" dirty="0" err="1">
                <a:latin typeface="Aptos" panose="020B0004020202020204" pitchFamily="34" charset="0"/>
              </a:rPr>
              <a:t>practicado</a:t>
            </a:r>
            <a:r>
              <a:rPr lang="en-US" sz="3600" b="1" i="1" dirty="0">
                <a:latin typeface="Aptos" panose="020B0004020202020204" pitchFamily="34" charset="0"/>
              </a:rPr>
              <a:t>?</a:t>
            </a:r>
            <a:r>
              <a:rPr lang="en-US" sz="3600" dirty="0">
                <a:latin typeface="Aptos" panose="020B0004020202020204" pitchFamily="34" charset="0"/>
              </a:rPr>
              <a:t> </a:t>
            </a:r>
            <a:r>
              <a:rPr lang="en-US" sz="1200" dirty="0">
                <a:latin typeface="Aptos" panose="020B0004020202020204" pitchFamily="34" charset="0"/>
              </a:rPr>
              <a:t>What kind of sports have you practiced? 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F36C-2A0C-0DD2-9324-F93528AE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F1D7-0610-97BD-66EB-7B455A69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B65E654F-EE2C-5BD1-50D9-AD39B567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4B1586CF-9813-79BD-48A3-343E4A284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D17E4-5330-C0C6-C35A-19B48EFE2585}"/>
              </a:ext>
            </a:extLst>
          </p:cNvPr>
          <p:cNvSpPr txBox="1"/>
          <p:nvPr/>
        </p:nvSpPr>
        <p:spPr>
          <a:xfrm>
            <a:off x="5219700" y="1402849"/>
            <a:ext cx="6705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Aptos" panose="020B0004020202020204" pitchFamily="34" charset="0"/>
              </a:rPr>
              <a:t>Más practica:</a:t>
            </a:r>
            <a:r>
              <a:rPr lang="en-US" sz="3200" i="1" dirty="0">
                <a:latin typeface="Aptos" panose="020B0004020202020204" pitchFamily="34" charset="0"/>
              </a:rPr>
              <a:t> Write sentences in the present perfect, using the following vocabulary. 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s-GT" sz="3200" i="1" dirty="0" err="1">
                <a:latin typeface="Aptos" panose="020B0004020202020204" pitchFamily="34" charset="0"/>
              </a:rPr>
              <a:t>Example</a:t>
            </a:r>
            <a:r>
              <a:rPr lang="es-GT" sz="3200" i="1" dirty="0">
                <a:latin typeface="Aptos" panose="020B0004020202020204" pitchFamily="34" charset="0"/>
              </a:rPr>
              <a:t>: </a:t>
            </a:r>
          </a:p>
          <a:p>
            <a:r>
              <a:rPr lang="es-GT" sz="3200" i="1" dirty="0">
                <a:latin typeface="Aptos" panose="020B0004020202020204" pitchFamily="34" charset="0"/>
              </a:rPr>
              <a:t>Ella/ hacer/ el proyecto </a:t>
            </a:r>
          </a:p>
          <a:p>
            <a:r>
              <a:rPr lang="es-GT" sz="3200" i="1" dirty="0">
                <a:latin typeface="Aptos" panose="020B0004020202020204" pitchFamily="34" charset="0"/>
              </a:rPr>
              <a:t>= Ella ha hecho el proyecto.</a:t>
            </a:r>
            <a:endParaRPr lang="en-US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27FCE-F6CF-D664-530F-AE74E2A4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7" y="1352550"/>
            <a:ext cx="10244565" cy="3957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26907B-4F0F-8594-D0E3-E5707E30F2C5}"/>
              </a:ext>
            </a:extLst>
          </p:cNvPr>
          <p:cNvSpPr/>
          <p:nvPr/>
        </p:nvSpPr>
        <p:spPr>
          <a:xfrm>
            <a:off x="6096000" y="1430058"/>
            <a:ext cx="474345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b="1" dirty="0"/>
              <a:t>La banda ha realizado el concierto.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258E8-E218-ACC4-6590-0F34FD4DE698}"/>
              </a:ext>
            </a:extLst>
          </p:cNvPr>
          <p:cNvSpPr/>
          <p:nvPr/>
        </p:nvSpPr>
        <p:spPr>
          <a:xfrm>
            <a:off x="6095999" y="1925358"/>
            <a:ext cx="474345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b="1" dirty="0"/>
              <a:t>Ellos han dicho la verdad.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B68C7-6AFD-E001-F2B6-A6BC76B016D6}"/>
              </a:ext>
            </a:extLst>
          </p:cNvPr>
          <p:cNvSpPr/>
          <p:nvPr/>
        </p:nvSpPr>
        <p:spPr>
          <a:xfrm>
            <a:off x="6095999" y="2449233"/>
            <a:ext cx="474345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1700" b="1" dirty="0"/>
              <a:t>Susana y Jorge han traído los instrumentos.</a:t>
            </a:r>
            <a:endParaRPr lang="en-US" sz="17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BC11C-56B2-3AD3-BA32-50395A7C9116}"/>
              </a:ext>
            </a:extLst>
          </p:cNvPr>
          <p:cNvSpPr/>
          <p:nvPr/>
        </p:nvSpPr>
        <p:spPr>
          <a:xfrm>
            <a:off x="6095999" y="3026648"/>
            <a:ext cx="474345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b="1" dirty="0"/>
              <a:t>¿Tú has tocado el piano?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9204F2-89D7-497E-7524-E5FA12ACD47C}"/>
              </a:ext>
            </a:extLst>
          </p:cNvPr>
          <p:cNvSpPr/>
          <p:nvPr/>
        </p:nvSpPr>
        <p:spPr>
          <a:xfrm>
            <a:off x="6095999" y="3572067"/>
            <a:ext cx="474345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b="1" dirty="0"/>
              <a:t>Ustedes han visto el concierto.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E3C9E-0C8E-0BBF-71CC-81FE5B78B536}"/>
              </a:ext>
            </a:extLst>
          </p:cNvPr>
          <p:cNvSpPr/>
          <p:nvPr/>
        </p:nvSpPr>
        <p:spPr>
          <a:xfrm>
            <a:off x="6095999" y="4067465"/>
            <a:ext cx="474345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b="1" dirty="0"/>
              <a:t>Él ha roto la guitarra.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8416D3-AD44-1744-45E8-4C1825CE733E}"/>
              </a:ext>
            </a:extLst>
          </p:cNvPr>
          <p:cNvSpPr/>
          <p:nvPr/>
        </p:nvSpPr>
        <p:spPr>
          <a:xfrm>
            <a:off x="6095999" y="4661339"/>
            <a:ext cx="4743450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b="1" dirty="0"/>
              <a:t>Yo he escuchado al músico.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9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8EF0C-87D1-425E-6F60-8EA99A97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32" y="336824"/>
            <a:ext cx="9868517" cy="59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9E4EF-786D-5807-4DFF-59FA5B7E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742E0-1336-7817-1164-DC943A8B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5"/>
          <a:stretch>
            <a:fillRect/>
          </a:stretch>
        </p:blipFill>
        <p:spPr>
          <a:xfrm>
            <a:off x="235256" y="1095375"/>
            <a:ext cx="11721487" cy="41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8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5F8B-161B-65BD-FDE6-B20AEB565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E6B5-4BF1-9267-7A6B-03885E0F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/>
              <a:t>EXTRA PRACTICE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E06539BC-ADD0-3607-E7EB-BB457980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6C8EB91C-E93F-8BC7-A091-8EF1EFD8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26301-9ED2-44EB-4AAD-662F4E2CC74F}"/>
              </a:ext>
            </a:extLst>
          </p:cNvPr>
          <p:cNvSpPr txBox="1"/>
          <p:nvPr/>
        </p:nvSpPr>
        <p:spPr>
          <a:xfrm>
            <a:off x="5458618" y="2526799"/>
            <a:ext cx="6705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Read each sentence carefully. Translate the English sentences into Spanish using the grammar rule of the present perfect. </a:t>
            </a:r>
          </a:p>
          <a:p>
            <a:endParaRPr lang="en-US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8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AB0F6-FAE0-EE32-73AA-2AD067B7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6" y="376039"/>
            <a:ext cx="8349172" cy="61059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77C31-6E67-0739-1DAE-251E321A5998}"/>
              </a:ext>
            </a:extLst>
          </p:cNvPr>
          <p:cNvSpPr/>
          <p:nvPr/>
        </p:nvSpPr>
        <p:spPr>
          <a:xfrm>
            <a:off x="2571749" y="887133"/>
            <a:ext cx="7610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400" b="1" dirty="0"/>
              <a:t>Yo he escrito una canción.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B0322-E84D-A15C-54C8-C5DBB1CDA239}"/>
              </a:ext>
            </a:extLst>
          </p:cNvPr>
          <p:cNvSpPr/>
          <p:nvPr/>
        </p:nvSpPr>
        <p:spPr>
          <a:xfrm>
            <a:off x="2571748" y="1877733"/>
            <a:ext cx="7610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400" b="1" dirty="0"/>
              <a:t>Nosotros hemos bailado salsa.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392A3-02E1-93C8-16CE-B19C6B915DAC}"/>
              </a:ext>
            </a:extLst>
          </p:cNvPr>
          <p:cNvSpPr/>
          <p:nvPr/>
        </p:nvSpPr>
        <p:spPr>
          <a:xfrm>
            <a:off x="2571748" y="2868333"/>
            <a:ext cx="7610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400" b="1" dirty="0"/>
              <a:t>Ella ha tocado la guitarra.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CF77C-F7D2-E18F-8D35-94975AF46177}"/>
              </a:ext>
            </a:extLst>
          </p:cNvPr>
          <p:cNvSpPr/>
          <p:nvPr/>
        </p:nvSpPr>
        <p:spPr>
          <a:xfrm>
            <a:off x="2571748" y="3858933"/>
            <a:ext cx="7610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400" b="1" dirty="0"/>
              <a:t>Usted ha aplaudido después del concierto.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0A843-9D85-67D6-1DDD-B36FD53A70E0}"/>
              </a:ext>
            </a:extLst>
          </p:cNvPr>
          <p:cNvSpPr/>
          <p:nvPr/>
        </p:nvSpPr>
        <p:spPr>
          <a:xfrm>
            <a:off x="2571748" y="4868583"/>
            <a:ext cx="7610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400" b="1" dirty="0"/>
              <a:t>Ellos han cantado en la banda.</a:t>
            </a:r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5EB32-737E-117B-8545-FB82C619AACC}"/>
              </a:ext>
            </a:extLst>
          </p:cNvPr>
          <p:cNvSpPr/>
          <p:nvPr/>
        </p:nvSpPr>
        <p:spPr>
          <a:xfrm>
            <a:off x="2571748" y="5878233"/>
            <a:ext cx="7610475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400" b="1" dirty="0"/>
              <a:t>Él nunca ha escuchado música rap.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26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Adiós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18" y="4460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í, yo practico ________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Yes, I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practicado________</a:t>
            </a:r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________________________________________.</a:t>
            </a:r>
          </a:p>
          <a:p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No, yo no </a:t>
            </a:r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practico ningún deporte</a:t>
            </a:r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No, I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sport.</a:t>
            </a:r>
          </a:p>
          <a:p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760-CAFD-7C8B-8B37-35CDB18D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348696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ea typeface="ADLaM Display" panose="02010000000000000000" pitchFamily="2" charset="0"/>
                <a:cs typeface="ADLaM Display" panose="02010000000000000000" pitchFamily="2" charset="0"/>
              </a:rPr>
              <a:t>VOCABULARIO: LA DANZA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67C3D5-E527-F232-0780-FD720400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7858"/>
              </p:ext>
            </p:extLst>
          </p:nvPr>
        </p:nvGraphicFramePr>
        <p:xfrm>
          <a:off x="2066543" y="1428355"/>
          <a:ext cx="8000063" cy="494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320">
                  <a:extLst>
                    <a:ext uri="{9D8B030D-6E8A-4147-A177-3AD203B41FA5}">
                      <a16:colId xmlns:a16="http://schemas.microsoft.com/office/drawing/2014/main" val="3047408788"/>
                    </a:ext>
                  </a:extLst>
                </a:gridCol>
                <a:gridCol w="3808743">
                  <a:extLst>
                    <a:ext uri="{9D8B030D-6E8A-4147-A177-3AD203B41FA5}">
                      <a16:colId xmlns:a16="http://schemas.microsoft.com/office/drawing/2014/main" val="1910966455"/>
                    </a:ext>
                  </a:extLst>
                </a:gridCol>
              </a:tblGrid>
              <a:tr h="599944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LA DANZA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DANCE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28974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un </a:t>
                      </a:r>
                      <a:r>
                        <a:rPr lang="en-US" sz="2000" dirty="0" err="1">
                          <a:effectLst/>
                        </a:rPr>
                        <a:t>baile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a dance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1758213230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bailar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to dance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3008024675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la salsa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salsa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4006950455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el</a:t>
                      </a:r>
                      <a:r>
                        <a:rPr lang="en-US" sz="2000" dirty="0">
                          <a:effectLst/>
                        </a:rPr>
                        <a:t> merengue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merengue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515640383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el flamenco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flamenco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236679984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el tango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tango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3331761317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balé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ballet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175894291"/>
                  </a:ext>
                </a:extLst>
              </a:tr>
              <a:tr h="542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los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bailes</a:t>
                      </a:r>
                      <a:r>
                        <a:rPr lang="en-US" sz="2000" dirty="0">
                          <a:effectLst/>
                        </a:rPr>
                        <a:t> de </a:t>
                      </a:r>
                      <a:r>
                        <a:rPr lang="en-US" sz="2000" dirty="0" err="1">
                          <a:effectLst/>
                        </a:rPr>
                        <a:t>salón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ballroom dances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458" marR="103458" marT="103458" marB="103458"/>
                </a:tc>
                <a:extLst>
                  <a:ext uri="{0D108BD9-81ED-4DB2-BD59-A6C34878D82A}">
                    <a16:rowId xmlns:a16="http://schemas.microsoft.com/office/drawing/2014/main" val="462306046"/>
                  </a:ext>
                </a:extLst>
              </a:tr>
            </a:tbl>
          </a:graphicData>
        </a:graphic>
      </p:graphicFrame>
      <p:pic>
        <p:nvPicPr>
          <p:cNvPr id="25" name="Picture 24" descr="A person and person dancing&#10;&#10;Description automatically generated">
            <a:extLst>
              <a:ext uri="{FF2B5EF4-FFF2-40B4-BE49-F238E27FC236}">
                <a16:creationId xmlns:a16="http://schemas.microsoft.com/office/drawing/2014/main" id="{F798C1E8-A1F4-77DC-D2D3-73E411855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298" y="4507077"/>
            <a:ext cx="1129808" cy="1697940"/>
          </a:xfrm>
          <a:prstGeom prst="rect">
            <a:avLst/>
          </a:prstGeom>
        </p:spPr>
      </p:pic>
      <p:pic>
        <p:nvPicPr>
          <p:cNvPr id="31" name="Picture 30" descr="A couple of women dancing on a stage&#10;&#10;Description automatically generated with medium confidence">
            <a:extLst>
              <a:ext uri="{FF2B5EF4-FFF2-40B4-BE49-F238E27FC236}">
                <a16:creationId xmlns:a16="http://schemas.microsoft.com/office/drawing/2014/main" id="{55A6E292-F461-2B6E-B05F-E5CF2E68C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890" r="4279"/>
          <a:stretch/>
        </p:blipFill>
        <p:spPr>
          <a:xfrm>
            <a:off x="10251382" y="4774959"/>
            <a:ext cx="1737360" cy="1593428"/>
          </a:xfrm>
          <a:prstGeom prst="rect">
            <a:avLst/>
          </a:prstGeom>
        </p:spPr>
      </p:pic>
      <p:pic>
        <p:nvPicPr>
          <p:cNvPr id="34" name="Picture 33" descr="A person and person dancing&#10;&#10;Description automatically generated">
            <a:extLst>
              <a:ext uri="{FF2B5EF4-FFF2-40B4-BE49-F238E27FC236}">
                <a16:creationId xmlns:a16="http://schemas.microsoft.com/office/drawing/2014/main" id="{15E736FC-F475-A479-4DA5-9F238FBE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261"/>
          <a:stretch>
            <a:fillRect/>
          </a:stretch>
        </p:blipFill>
        <p:spPr>
          <a:xfrm>
            <a:off x="10277660" y="2086699"/>
            <a:ext cx="1684804" cy="1440180"/>
          </a:xfrm>
          <a:prstGeom prst="rect">
            <a:avLst/>
          </a:prstGeom>
        </p:spPr>
      </p:pic>
      <p:pic>
        <p:nvPicPr>
          <p:cNvPr id="44" name="Picture 43" descr="A person and person dancing&#10;&#10;Description automatically generated with low confidence">
            <a:extLst>
              <a:ext uri="{FF2B5EF4-FFF2-40B4-BE49-F238E27FC236}">
                <a16:creationId xmlns:a16="http://schemas.microsoft.com/office/drawing/2014/main" id="{AC5B6231-F7E0-211D-B581-91ABD6206F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688" t="9304" r="10273"/>
          <a:stretch/>
        </p:blipFill>
        <p:spPr>
          <a:xfrm>
            <a:off x="316924" y="2184578"/>
            <a:ext cx="1311967" cy="13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CC9B78-0BD1-2E72-A961-D37BB3765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73917"/>
              </p:ext>
            </p:extLst>
          </p:nvPr>
        </p:nvGraphicFramePr>
        <p:xfrm>
          <a:off x="2500002" y="1483250"/>
          <a:ext cx="7191996" cy="527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176">
                  <a:extLst>
                    <a:ext uri="{9D8B030D-6E8A-4147-A177-3AD203B41FA5}">
                      <a16:colId xmlns:a16="http://schemas.microsoft.com/office/drawing/2014/main" val="1978170681"/>
                    </a:ext>
                  </a:extLst>
                </a:gridCol>
                <a:gridCol w="3497820">
                  <a:extLst>
                    <a:ext uri="{9D8B030D-6E8A-4147-A177-3AD203B41FA5}">
                      <a16:colId xmlns:a16="http://schemas.microsoft.com/office/drawing/2014/main" val="402762135"/>
                    </a:ext>
                  </a:extLst>
                </a:gridCol>
              </a:tblGrid>
              <a:tr h="395714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LA MÚSICA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MUSIC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94704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el</a:t>
                      </a:r>
                      <a:r>
                        <a:rPr lang="en-US" sz="1800" dirty="0">
                          <a:effectLst/>
                        </a:rPr>
                        <a:t> jazz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jazz music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511233829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la música clásica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classic music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3204475144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la </a:t>
                      </a:r>
                      <a:r>
                        <a:rPr lang="en-US" sz="1800" dirty="0" err="1">
                          <a:effectLst/>
                        </a:rPr>
                        <a:t>música</a:t>
                      </a:r>
                      <a:r>
                        <a:rPr lang="en-US" sz="1800" dirty="0">
                          <a:effectLst/>
                        </a:rPr>
                        <a:t> popular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pop music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758104392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el rap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rap music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1049902951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la </a:t>
                      </a:r>
                      <a:r>
                        <a:rPr lang="en-US" sz="1800" dirty="0" err="1">
                          <a:effectLst/>
                        </a:rPr>
                        <a:t>música</a:t>
                      </a:r>
                      <a:r>
                        <a:rPr lang="en-US" sz="1800" dirty="0">
                          <a:effectLst/>
                        </a:rPr>
                        <a:t> country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country music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1318786530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el</a:t>
                      </a:r>
                      <a:r>
                        <a:rPr lang="en-US" sz="1800" dirty="0">
                          <a:effectLst/>
                        </a:rPr>
                        <a:t> rock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rock music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1335910902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el</a:t>
                      </a:r>
                      <a:r>
                        <a:rPr lang="en-US" sz="1800" dirty="0">
                          <a:effectLst/>
                        </a:rPr>
                        <a:t> radio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the radio (object)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500177873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la radio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the radio (sound)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847181656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escuchar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to listen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2565718338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la </a:t>
                      </a:r>
                      <a:r>
                        <a:rPr lang="en-US" sz="1800" dirty="0" err="1">
                          <a:effectLst/>
                        </a:rPr>
                        <a:t>banda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the band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1436690034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la canción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the song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163400072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concierto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the concert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1991327792"/>
                  </a:ext>
                </a:extLst>
              </a:tr>
              <a:tr h="349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el músico/la música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the musician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56" marR="45856" marT="45856" marB="45856"/>
                </a:tc>
                <a:extLst>
                  <a:ext uri="{0D108BD9-81ED-4DB2-BD59-A6C34878D82A}">
                    <a16:rowId xmlns:a16="http://schemas.microsoft.com/office/drawing/2014/main" val="3430447219"/>
                  </a:ext>
                </a:extLst>
              </a:tr>
            </a:tbl>
          </a:graphicData>
        </a:graphic>
      </p:graphicFrame>
      <p:pic>
        <p:nvPicPr>
          <p:cNvPr id="6" name="Picture 5" descr="A person playing a saxophone&#10;&#10;Description automatically generated">
            <a:extLst>
              <a:ext uri="{FF2B5EF4-FFF2-40B4-BE49-F238E27FC236}">
                <a16:creationId xmlns:a16="http://schemas.microsoft.com/office/drawing/2014/main" id="{D1090A73-9C75-B1F5-DDDA-27C764B81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163" y="2063262"/>
            <a:ext cx="1371600" cy="2057400"/>
          </a:xfrm>
          <a:prstGeom prst="rect">
            <a:avLst/>
          </a:prstGeom>
        </p:spPr>
      </p:pic>
      <p:pic>
        <p:nvPicPr>
          <p:cNvPr id="15" name="Picture 14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CC1E07AC-4687-11DB-589F-0D3AAA194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22580" y="4904191"/>
            <a:ext cx="2109965" cy="1406643"/>
          </a:xfrm>
          <a:prstGeom prst="rect">
            <a:avLst/>
          </a:prstGeom>
        </p:spPr>
      </p:pic>
      <p:pic>
        <p:nvPicPr>
          <p:cNvPr id="23" name="Picture 22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DFA2F006-2455-B8C6-B99C-57F79DC2C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93771" y="2148216"/>
            <a:ext cx="1920240" cy="1280784"/>
          </a:xfrm>
          <a:prstGeom prst="rect">
            <a:avLst/>
          </a:prstGeom>
        </p:spPr>
      </p:pic>
      <p:pic>
        <p:nvPicPr>
          <p:cNvPr id="31" name="Picture 30" descr="A group of men playing instruments on a stage&#10;&#10;Description automatically generated">
            <a:extLst>
              <a:ext uri="{FF2B5EF4-FFF2-40B4-BE49-F238E27FC236}">
                <a16:creationId xmlns:a16="http://schemas.microsoft.com/office/drawing/2014/main" id="{54AAC476-C15F-E55D-4DCF-C7FE14FC9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87538" y="4918638"/>
            <a:ext cx="2060885" cy="14915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BA4707-0596-BD0C-6B80-E0829DF4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9" y="423594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ea typeface="ADLaM Display" panose="02010000000000000000" pitchFamily="2" charset="0"/>
                <a:cs typeface="ADLaM Display" panose="02010000000000000000" pitchFamily="2" charset="0"/>
              </a:rPr>
              <a:t>VOCABULARIO: LA MÚSICA</a:t>
            </a:r>
          </a:p>
        </p:txBody>
      </p:sp>
    </p:spTree>
    <p:extLst>
      <p:ext uri="{BB962C8B-B14F-4D97-AF65-F5344CB8AC3E}">
        <p14:creationId xmlns:p14="http://schemas.microsoft.com/office/powerpoint/2010/main" val="13558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CFA7-7DDD-07C2-53DA-C35D308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2178906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Pregunta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053E-D56E-A3DC-5BC5-64B84CB6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7477" y="2178906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Respuesta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B4641-6E62-5951-3D6A-7D689980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4" y="526605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BUILDER PHRASES</a:t>
            </a:r>
            <a:endParaRPr lang="en-US" sz="5400" b="1" dirty="0"/>
          </a:p>
        </p:txBody>
      </p:sp>
      <p:pic>
        <p:nvPicPr>
          <p:cNvPr id="11" name="Picture 2" descr="The Art of Conversation: Stop Zoning Out and Waiting to Talk">
            <a:extLst>
              <a:ext uri="{FF2B5EF4-FFF2-40B4-BE49-F238E27FC236}">
                <a16:creationId xmlns:a16="http://schemas.microsoft.com/office/drawing/2014/main" id="{ABC133B1-883A-98C3-57E5-CA8B2D21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149349"/>
            <a:ext cx="2542800" cy="16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862C72C-1044-8B7E-3CAE-6F27EBB5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544" y="3025267"/>
            <a:ext cx="5486400" cy="313740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¿</a:t>
            </a:r>
            <a:r>
              <a:rPr lang="en-US" sz="2800" b="1" dirty="0" err="1"/>
              <a:t>Te</a:t>
            </a:r>
            <a:r>
              <a:rPr lang="en-US" sz="2800" b="1" dirty="0"/>
              <a:t> </a:t>
            </a:r>
            <a:r>
              <a:rPr lang="en-US" sz="2800" b="1" dirty="0" err="1"/>
              <a:t>gusta</a:t>
            </a:r>
            <a:r>
              <a:rPr lang="en-US" sz="2800" b="1" dirty="0"/>
              <a:t> </a:t>
            </a:r>
            <a:r>
              <a:rPr lang="en-US" sz="2800" b="1" dirty="0" err="1"/>
              <a:t>bailar</a:t>
            </a:r>
            <a:r>
              <a:rPr lang="en-US" sz="28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¿</a:t>
            </a:r>
            <a:r>
              <a:rPr lang="en-US" sz="2800" b="1" dirty="0" err="1"/>
              <a:t>Qué</a:t>
            </a:r>
            <a:r>
              <a:rPr lang="en-US" sz="2800" b="1" dirty="0"/>
              <a:t> </a:t>
            </a:r>
            <a:r>
              <a:rPr lang="en-US" sz="2800" b="1" dirty="0" err="1"/>
              <a:t>tipo</a:t>
            </a:r>
            <a:r>
              <a:rPr lang="en-US" sz="2800" b="1" dirty="0"/>
              <a:t> de </a:t>
            </a:r>
            <a:r>
              <a:rPr lang="en-US" sz="2800" b="1" dirty="0" err="1"/>
              <a:t>música</a:t>
            </a:r>
            <a:r>
              <a:rPr lang="en-US" sz="2800" b="1" dirty="0"/>
              <a:t> </a:t>
            </a:r>
            <a:r>
              <a:rPr lang="en-US" sz="2800" b="1" dirty="0" err="1"/>
              <a:t>te</a:t>
            </a:r>
            <a:r>
              <a:rPr lang="en-US" sz="2800" b="1" dirty="0"/>
              <a:t> </a:t>
            </a:r>
            <a:r>
              <a:rPr lang="en-US" sz="2800" b="1" dirty="0" err="1"/>
              <a:t>gusta</a:t>
            </a:r>
            <a:r>
              <a:rPr lang="en-US" sz="28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¿Me concede </a:t>
            </a:r>
            <a:r>
              <a:rPr lang="en-US" sz="2800" b="1" dirty="0" err="1"/>
              <a:t>esta</a:t>
            </a:r>
            <a:r>
              <a:rPr lang="en-US" sz="2800" b="1" dirty="0"/>
              <a:t> </a:t>
            </a:r>
            <a:r>
              <a:rPr lang="en-US" sz="2800" b="1" dirty="0" err="1"/>
              <a:t>pieza</a:t>
            </a:r>
            <a:r>
              <a:rPr lang="en-US" sz="28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¡Tengo dos pies </a:t>
            </a:r>
            <a:r>
              <a:rPr lang="en-US" sz="2800" b="1" dirty="0" err="1"/>
              <a:t>izquierdos</a:t>
            </a:r>
            <a:r>
              <a:rPr lang="en-US" sz="2800" b="1" dirty="0"/>
              <a:t>!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¿Alguna </a:t>
            </a:r>
            <a:r>
              <a:rPr lang="en-US" sz="2800" b="1" dirty="0" err="1"/>
              <a:t>vez</a:t>
            </a:r>
            <a:r>
              <a:rPr lang="en-US" sz="2800" b="1" dirty="0"/>
              <a:t> has </a:t>
            </a:r>
            <a:r>
              <a:rPr lang="en-US" sz="2800" b="1" dirty="0" err="1"/>
              <a:t>asistido</a:t>
            </a:r>
            <a:r>
              <a:rPr lang="en-US" sz="2800" b="1" dirty="0"/>
              <a:t> a un </a:t>
            </a:r>
            <a:r>
              <a:rPr lang="en-US" sz="2800" b="1" dirty="0" err="1"/>
              <a:t>concierto</a:t>
            </a:r>
            <a:r>
              <a:rPr lang="en-US" sz="28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/>
              <a:t>¿Alguna </a:t>
            </a:r>
            <a:r>
              <a:rPr lang="en-US" sz="2800" b="1" dirty="0" err="1"/>
              <a:t>vez</a:t>
            </a:r>
            <a:r>
              <a:rPr lang="en-US" sz="2800" b="1" dirty="0"/>
              <a:t> has visto un </a:t>
            </a:r>
            <a:r>
              <a:rPr lang="en-US" sz="2800" b="1" dirty="0" err="1"/>
              <a:t>baile</a:t>
            </a:r>
            <a:r>
              <a:rPr lang="en-US" sz="2800" b="1" dirty="0"/>
              <a:t> </a:t>
            </a:r>
            <a:r>
              <a:rPr lang="en-US" sz="2800" b="1" dirty="0" err="1"/>
              <a:t>latino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vivo?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CBA7FF3-5DEB-CDC5-E949-940D81885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7477" y="3025269"/>
            <a:ext cx="5486400" cy="25944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Si / no me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bailar</a:t>
            </a:r>
            <a:r>
              <a:rPr lang="en-US" sz="2400" b="1" dirty="0"/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Me </a:t>
            </a:r>
            <a:r>
              <a:rPr lang="en-US" sz="2400" b="1" dirty="0" err="1"/>
              <a:t>gusta</a:t>
            </a:r>
            <a:r>
              <a:rPr lang="en-US" sz="2400" b="1" dirty="0"/>
              <a:t>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Si / no gracias.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¡</a:t>
            </a:r>
            <a:r>
              <a:rPr lang="en-US" sz="2400" b="1" dirty="0" err="1"/>
              <a:t>Yo</a:t>
            </a:r>
            <a:r>
              <a:rPr lang="en-US" sz="2400" b="1" dirty="0"/>
              <a:t> también!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Si no he </a:t>
            </a:r>
            <a:r>
              <a:rPr lang="en-US" sz="2400" b="1" dirty="0" err="1"/>
              <a:t>asistido</a:t>
            </a:r>
            <a:r>
              <a:rPr lang="en-US" sz="2400" b="1" dirty="0"/>
              <a:t> a _________.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Si / no he visto un </a:t>
            </a:r>
            <a:r>
              <a:rPr lang="en-US" sz="2400" b="1" dirty="0" err="1"/>
              <a:t>baile</a:t>
            </a:r>
            <a:r>
              <a:rPr lang="en-US" sz="2400" b="1" dirty="0"/>
              <a:t> </a:t>
            </a:r>
            <a:r>
              <a:rPr lang="en-US" sz="2400" b="1" dirty="0" err="1"/>
              <a:t>latino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vivo.</a:t>
            </a:r>
          </a:p>
        </p:txBody>
      </p:sp>
    </p:spTree>
    <p:extLst>
      <p:ext uri="{BB962C8B-B14F-4D97-AF65-F5344CB8AC3E}">
        <p14:creationId xmlns:p14="http://schemas.microsoft.com/office/powerpoint/2010/main" val="19877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FC3E-EEB8-6275-1AB3-79EDE071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5F2782C4-D87C-F2FE-2FFE-D10089A91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77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40D9D6-D2FF-3638-9683-5F8222224D5C}"/>
              </a:ext>
            </a:extLst>
          </p:cNvPr>
          <p:cNvSpPr/>
          <p:nvPr/>
        </p:nvSpPr>
        <p:spPr>
          <a:xfrm>
            <a:off x="5495925" y="361188"/>
            <a:ext cx="5838825" cy="61356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¿Qué tipo de baile </a:t>
            </a:r>
            <a:r>
              <a:rPr lang="es-ES" b="1" dirty="0" err="1">
                <a:solidFill>
                  <a:schemeClr val="bg1"/>
                </a:solidFill>
              </a:rPr>
              <a:t>baile</a:t>
            </a:r>
            <a:r>
              <a:rPr lang="es-ES" dirty="0">
                <a:solidFill>
                  <a:schemeClr val="bg1"/>
                </a:solidFill>
              </a:rPr>
              <a:t> has probado bailar alguna vez?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He bailado </a:t>
            </a:r>
            <a:r>
              <a:rPr lang="es-ES" b="1" dirty="0">
                <a:solidFill>
                  <a:schemeClr val="bg1"/>
                </a:solidFill>
              </a:rPr>
              <a:t>salsa</a:t>
            </a:r>
            <a:r>
              <a:rPr lang="es-ES" dirty="0">
                <a:solidFill>
                  <a:schemeClr val="bg1"/>
                </a:solidFill>
              </a:rPr>
              <a:t> y </a:t>
            </a:r>
            <a:r>
              <a:rPr lang="es-ES" b="1" dirty="0">
                <a:solidFill>
                  <a:schemeClr val="bg1"/>
                </a:solidFill>
              </a:rPr>
              <a:t>merengue</a:t>
            </a:r>
            <a:r>
              <a:rPr lang="es-ES" dirty="0">
                <a:solidFill>
                  <a:schemeClr val="bg1"/>
                </a:solidFill>
              </a:rPr>
              <a:t>. Me gusta </a:t>
            </a:r>
            <a:r>
              <a:rPr lang="es-ES" b="1" dirty="0">
                <a:solidFill>
                  <a:schemeClr val="bg1"/>
                </a:solidFill>
              </a:rPr>
              <a:t>bailar</a:t>
            </a:r>
            <a:r>
              <a:rPr lang="es-ES" dirty="0">
                <a:solidFill>
                  <a:schemeClr val="bg1"/>
                </a:solidFill>
              </a:rPr>
              <a:t>, pero nunca he bailado </a:t>
            </a:r>
            <a:r>
              <a:rPr lang="es-ES" b="1" dirty="0">
                <a:solidFill>
                  <a:schemeClr val="bg1"/>
                </a:solidFill>
              </a:rPr>
              <a:t>flamenco</a:t>
            </a:r>
            <a:r>
              <a:rPr lang="es-ES" dirty="0">
                <a:solidFill>
                  <a:schemeClr val="bg1"/>
                </a:solidFill>
              </a:rPr>
              <a:t>. ¿Y tú?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Yo he bailado </a:t>
            </a:r>
            <a:r>
              <a:rPr lang="es-ES" b="1" dirty="0">
                <a:solidFill>
                  <a:schemeClr val="bg1"/>
                </a:solidFill>
              </a:rPr>
              <a:t>tango</a:t>
            </a:r>
            <a:r>
              <a:rPr lang="es-ES" dirty="0">
                <a:solidFill>
                  <a:schemeClr val="bg1"/>
                </a:solidFill>
              </a:rPr>
              <a:t>. También he probado </a:t>
            </a:r>
            <a:r>
              <a:rPr lang="es-ES" b="1" dirty="0">
                <a:solidFill>
                  <a:schemeClr val="bg1"/>
                </a:solidFill>
              </a:rPr>
              <a:t>balé</a:t>
            </a:r>
            <a:r>
              <a:rPr lang="es-ES" dirty="0">
                <a:solidFill>
                  <a:schemeClr val="bg1"/>
                </a:solidFill>
              </a:rPr>
              <a:t>, pero nunca he practicado </a:t>
            </a:r>
            <a:r>
              <a:rPr lang="es-ES" b="1" dirty="0">
                <a:solidFill>
                  <a:schemeClr val="bg1"/>
                </a:solidFill>
              </a:rPr>
              <a:t>los bailes de salón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¿Qué música has </a:t>
            </a:r>
            <a:r>
              <a:rPr lang="es-ES" b="1" dirty="0">
                <a:solidFill>
                  <a:schemeClr val="bg1"/>
                </a:solidFill>
              </a:rPr>
              <a:t>escuchado</a:t>
            </a:r>
            <a:r>
              <a:rPr lang="es-ES" dirty="0">
                <a:solidFill>
                  <a:schemeClr val="bg1"/>
                </a:solidFill>
              </a:rPr>
              <a:t> últimamente?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He escuchado </a:t>
            </a:r>
            <a:r>
              <a:rPr lang="es-ES" b="1" dirty="0">
                <a:solidFill>
                  <a:schemeClr val="bg1"/>
                </a:solidFill>
              </a:rPr>
              <a:t>música popular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b="1" dirty="0">
                <a:solidFill>
                  <a:schemeClr val="bg1"/>
                </a:solidFill>
              </a:rPr>
              <a:t>rock</a:t>
            </a:r>
            <a:r>
              <a:rPr lang="es-ES" dirty="0">
                <a:solidFill>
                  <a:schemeClr val="bg1"/>
                </a:solidFill>
              </a:rPr>
              <a:t> y </a:t>
            </a:r>
            <a:r>
              <a:rPr lang="es-ES" b="1" dirty="0">
                <a:solidFill>
                  <a:schemeClr val="bg1"/>
                </a:solidFill>
              </a:rPr>
              <a:t>jazz</a:t>
            </a:r>
            <a:r>
              <a:rPr lang="es-ES" dirty="0">
                <a:solidFill>
                  <a:schemeClr val="bg1"/>
                </a:solidFill>
              </a:rPr>
              <a:t>. También he escuchado </a:t>
            </a:r>
            <a:r>
              <a:rPr lang="es-ES" b="1" dirty="0">
                <a:solidFill>
                  <a:schemeClr val="bg1"/>
                </a:solidFill>
              </a:rPr>
              <a:t>rap</a:t>
            </a:r>
            <a:r>
              <a:rPr lang="es-ES" dirty="0">
                <a:solidFill>
                  <a:schemeClr val="bg1"/>
                </a:solidFill>
              </a:rPr>
              <a:t> en </a:t>
            </a:r>
            <a:r>
              <a:rPr lang="es-ES" b="1" dirty="0">
                <a:solidFill>
                  <a:schemeClr val="bg1"/>
                </a:solidFill>
              </a:rPr>
              <a:t>la radio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Yo he escuchado </a:t>
            </a:r>
            <a:r>
              <a:rPr lang="es-ES" b="1" dirty="0">
                <a:solidFill>
                  <a:schemeClr val="bg1"/>
                </a:solidFill>
              </a:rPr>
              <a:t>música clásica</a:t>
            </a:r>
            <a:r>
              <a:rPr lang="es-ES" dirty="0">
                <a:solidFill>
                  <a:schemeClr val="bg1"/>
                </a:solidFill>
              </a:rPr>
              <a:t> y </a:t>
            </a:r>
            <a:r>
              <a:rPr lang="es-ES" b="1" dirty="0">
                <a:solidFill>
                  <a:schemeClr val="bg1"/>
                </a:solidFill>
              </a:rPr>
              <a:t>música country</a:t>
            </a:r>
            <a:r>
              <a:rPr lang="es-ES" dirty="0">
                <a:solidFill>
                  <a:schemeClr val="bg1"/>
                </a:solidFill>
              </a:rPr>
              <a:t>. Siempre escucho música en </a:t>
            </a:r>
            <a:r>
              <a:rPr lang="es-ES" b="1" dirty="0">
                <a:solidFill>
                  <a:schemeClr val="bg1"/>
                </a:solidFill>
              </a:rPr>
              <a:t>el radio</a:t>
            </a:r>
            <a:r>
              <a:rPr lang="es-ES" dirty="0">
                <a:solidFill>
                  <a:schemeClr val="bg1"/>
                </a:solidFill>
              </a:rPr>
              <a:t> cuando manejo.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¿Has escuchado alguna </a:t>
            </a:r>
            <a:r>
              <a:rPr lang="es-ES" b="1" dirty="0">
                <a:solidFill>
                  <a:schemeClr val="bg1"/>
                </a:solidFill>
              </a:rPr>
              <a:t>banda</a:t>
            </a:r>
            <a:r>
              <a:rPr lang="es-ES" dirty="0">
                <a:solidFill>
                  <a:schemeClr val="bg1"/>
                </a:solidFill>
              </a:rPr>
              <a:t> en vivo?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Sí, he escuchado una banda en un </a:t>
            </a:r>
            <a:r>
              <a:rPr lang="es-ES" b="1" dirty="0">
                <a:solidFill>
                  <a:schemeClr val="bg1"/>
                </a:solidFill>
              </a:rPr>
              <a:t>concierto</a:t>
            </a:r>
            <a:r>
              <a:rPr lang="es-ES" dirty="0">
                <a:solidFill>
                  <a:schemeClr val="bg1"/>
                </a:solidFill>
              </a:rPr>
              <a:t>. Han tocado una </a:t>
            </a:r>
            <a:r>
              <a:rPr lang="es-ES" b="1" dirty="0">
                <a:solidFill>
                  <a:schemeClr val="bg1"/>
                </a:solidFill>
              </a:rPr>
              <a:t>canción</a:t>
            </a:r>
            <a:r>
              <a:rPr lang="es-ES" dirty="0">
                <a:solidFill>
                  <a:schemeClr val="bg1"/>
                </a:solidFill>
              </a:rPr>
              <a:t> muy bonita.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Yo nunca he ido a un concierto, pero he escuchado a muchos </a:t>
            </a:r>
            <a:r>
              <a:rPr lang="es-ES" b="1" dirty="0">
                <a:solidFill>
                  <a:schemeClr val="bg1"/>
                </a:solidFill>
              </a:rPr>
              <a:t>músicos</a:t>
            </a:r>
            <a:r>
              <a:rPr lang="es-ES" dirty="0">
                <a:solidFill>
                  <a:schemeClr val="bg1"/>
                </a:solidFill>
              </a:rPr>
              <a:t> por la radio.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Yo también. Me gusta mucho </a:t>
            </a:r>
            <a:r>
              <a:rPr lang="es-ES" b="1" dirty="0">
                <a:solidFill>
                  <a:schemeClr val="bg1"/>
                </a:solidFill>
              </a:rPr>
              <a:t>la música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Picture 6" descr="Premium Vector | Latin girls dance salsa and bachata beautifully dancers  move to the music poster for a dance festi">
            <a:extLst>
              <a:ext uri="{FF2B5EF4-FFF2-40B4-BE49-F238E27FC236}">
                <a16:creationId xmlns:a16="http://schemas.microsoft.com/office/drawing/2014/main" id="{B830B30A-C492-EF82-1600-2F5F2E6D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244" r="5833" b="29762"/>
          <a:stretch>
            <a:fillRect/>
          </a:stretch>
        </p:blipFill>
        <p:spPr bwMode="auto">
          <a:xfrm>
            <a:off x="857250" y="1320692"/>
            <a:ext cx="3638550" cy="38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0724" y="575472"/>
            <a:ext cx="7178875" cy="2772800"/>
          </a:xfrm>
        </p:spPr>
        <p:txBody>
          <a:bodyPr>
            <a:normAutofit/>
          </a:bodyPr>
          <a:lstStyle/>
          <a:p>
            <a:r>
              <a:rPr lang="en-US" sz="1600" b="1" dirty="0"/>
              <a:t>I’ve Danced / I’ve Heard / Never (con </a:t>
            </a:r>
            <a:r>
              <a:rPr lang="en-US" sz="1600" b="1" dirty="0" err="1"/>
              <a:t>música</a:t>
            </a:r>
            <a:r>
              <a:rPr lang="en-US" sz="1600" b="1" dirty="0"/>
              <a:t> y danza). </a:t>
            </a:r>
          </a:p>
          <a:p>
            <a:r>
              <a:rPr lang="en-US" dirty="0"/>
              <a:t>Please share: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music genre you’ve listened to </a:t>
            </a:r>
            <a:r>
              <a:rPr lang="en-US" b="1" dirty="0"/>
              <a:t>~</a:t>
            </a:r>
            <a:r>
              <a:rPr lang="en-US" b="1" dirty="0" err="1"/>
              <a:t>Yo</a:t>
            </a:r>
            <a:r>
              <a:rPr lang="en-US" b="1" dirty="0"/>
              <a:t> he </a:t>
            </a:r>
            <a:r>
              <a:rPr lang="en-US" b="1" dirty="0" err="1"/>
              <a:t>escuchado</a:t>
            </a:r>
            <a:r>
              <a:rPr lang="en-US" b="1" dirty="0"/>
              <a:t>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dance you’ve tried </a:t>
            </a:r>
            <a:r>
              <a:rPr lang="en-US" b="1" dirty="0"/>
              <a:t>~</a:t>
            </a:r>
            <a:r>
              <a:rPr lang="en-US" b="1" dirty="0" err="1"/>
              <a:t>Yo</a:t>
            </a:r>
            <a:r>
              <a:rPr lang="en-US" b="1" dirty="0"/>
              <a:t> he </a:t>
            </a:r>
            <a:r>
              <a:rPr lang="en-US" b="1" dirty="0" err="1"/>
              <a:t>bailado</a:t>
            </a:r>
            <a:r>
              <a:rPr lang="en-US" b="1" dirty="0"/>
              <a:t> ______________________________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One thing you’ve never done </a:t>
            </a:r>
            <a:r>
              <a:rPr lang="en-US" b="1" dirty="0"/>
              <a:t>~</a:t>
            </a:r>
            <a:r>
              <a:rPr lang="en-US" b="1" dirty="0" err="1"/>
              <a:t>Yo</a:t>
            </a:r>
            <a:r>
              <a:rPr lang="en-US" b="1" dirty="0"/>
              <a:t> </a:t>
            </a:r>
            <a:r>
              <a:rPr lang="en-US" b="1" dirty="0" err="1"/>
              <a:t>nunca</a:t>
            </a:r>
            <a:r>
              <a:rPr lang="en-US" b="1" dirty="0"/>
              <a:t> he_______________________________</a:t>
            </a:r>
            <a:endParaRPr lang="en-US" sz="1200" b="1" dirty="0"/>
          </a:p>
          <a:p>
            <a:pPr algn="just"/>
            <a:endParaRPr lang="es-GT" sz="1800" dirty="0"/>
          </a:p>
          <a:p>
            <a:pPr algn="just"/>
            <a:endParaRPr lang="es-GT" dirty="0"/>
          </a:p>
          <a:p>
            <a:pPr algn="just"/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260532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1611</Words>
  <Application>Microsoft Office PowerPoint</Application>
  <PresentationFormat>Widescreen</PresentationFormat>
  <Paragraphs>241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ADLaM Display</vt:lpstr>
      <vt:lpstr>Aptos</vt:lpstr>
      <vt:lpstr>Arial</vt:lpstr>
      <vt:lpstr>Calibri</vt:lpstr>
      <vt:lpstr>Century Gothic</vt:lpstr>
      <vt:lpstr>Wingdings</vt:lpstr>
      <vt:lpstr>Wingdings 2</vt:lpstr>
      <vt:lpstr>Quotable</vt:lpstr>
      <vt:lpstr>Adult Conversational  Spanish: Intermediate Part 2</vt:lpstr>
      <vt:lpstr>¡A romper el hielo! Icebreaker</vt:lpstr>
      <vt:lpstr>¡A romper el hielo! Icebreaker</vt:lpstr>
      <vt:lpstr>VOCABULARIO: LA DANZA</vt:lpstr>
      <vt:lpstr>VOCABULARIO: LA MÚSICA</vt:lpstr>
      <vt:lpstr>BUILDER PHRASES</vt:lpstr>
      <vt:lpstr>WHOLE CLASS CONVERSATION </vt:lpstr>
      <vt:lpstr>PowerPoint Presentation</vt:lpstr>
      <vt:lpstr>WHOLE CLASS ACTIVITY!  </vt:lpstr>
      <vt:lpstr>GRAMÁTICA – PRESENTE PERFECTO</vt:lpstr>
      <vt:lpstr>VERBO HABER – TO HAVE DONE</vt:lpstr>
      <vt:lpstr>PRESENTE PERFECTO &amp; VERBOS IRREGULARES</vt:lpstr>
      <vt:lpstr>PERFECT PAST TENSE – NEW ENDINGS</vt:lpstr>
      <vt:lpstr>HABER + VERBOS IRREGULARES</vt:lpstr>
      <vt:lpstr>WHOLE CLASS CONVERSATION </vt:lpstr>
      <vt:lpstr>PowerPoint Presentation</vt:lpstr>
      <vt:lpstr>¡PRACTIQUEMOS! Written practice. </vt:lpstr>
      <vt:lpstr>PowerPoint Presentation</vt:lpstr>
      <vt:lpstr>PowerPoint Presentation</vt:lpstr>
      <vt:lpstr>¡PRACTIQUEMOS! Written practice. </vt:lpstr>
      <vt:lpstr>PowerPoint Presentation</vt:lpstr>
      <vt:lpstr>¡Vamos a Conversar!  </vt:lpstr>
      <vt:lpstr>PowerPoint Presentation</vt:lpstr>
      <vt:lpstr>PowerPoint Presentation</vt:lpstr>
      <vt:lpstr>¡PRACTIQUEMOS! EXTRA PRACTICE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4</cp:revision>
  <dcterms:created xsi:type="dcterms:W3CDTF">2026-01-30T15:56:21Z</dcterms:created>
  <dcterms:modified xsi:type="dcterms:W3CDTF">2026-01-30T17:15:33Z</dcterms:modified>
</cp:coreProperties>
</file>