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74" r:id="rId3"/>
    <p:sldId id="275" r:id="rId4"/>
    <p:sldId id="358" r:id="rId5"/>
    <p:sldId id="372" r:id="rId6"/>
    <p:sldId id="347" r:id="rId7"/>
    <p:sldId id="322" r:id="rId8"/>
    <p:sldId id="338" r:id="rId9"/>
    <p:sldId id="340" r:id="rId10"/>
    <p:sldId id="373" r:id="rId11"/>
    <p:sldId id="374" r:id="rId12"/>
    <p:sldId id="375" r:id="rId13"/>
    <p:sldId id="378" r:id="rId14"/>
    <p:sldId id="379" r:id="rId15"/>
    <p:sldId id="285" r:id="rId16"/>
    <p:sldId id="380" r:id="rId17"/>
    <p:sldId id="381" r:id="rId18"/>
    <p:sldId id="363" r:id="rId19"/>
    <p:sldId id="382" r:id="rId20"/>
    <p:sldId id="364" r:id="rId21"/>
    <p:sldId id="396" r:id="rId22"/>
    <p:sldId id="398" r:id="rId23"/>
    <p:sldId id="392" r:id="rId24"/>
    <p:sldId id="393" r:id="rId25"/>
    <p:sldId id="394" r:id="rId26"/>
    <p:sldId id="395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09778-F7B1-4F58-A02F-259E4A0233D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0F05-4597-404F-A117-3A7E9136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B0F05-4597-404F-A117-3A7E91362A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0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4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7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8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7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4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7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0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132196C-9948-4C89-B9E6-14005955961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68DBC18-D32D-4A15-8014-0DF3023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56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855AEC-B5D7-1E95-EA7A-BA6AC2AB3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1540" y="1282152"/>
            <a:ext cx="12542807" cy="297105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Adult Conversational </a:t>
            </a:r>
            <a:br>
              <a:rPr lang="en-US" sz="6600" dirty="0"/>
            </a:br>
            <a:r>
              <a:rPr lang="en-US" sz="6600" dirty="0"/>
              <a:t>Spanish: Intermediate Part 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0BA004-DBAE-543D-BD79-0362C0F2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5</a:t>
            </a:r>
          </a:p>
        </p:txBody>
      </p:sp>
      <p:pic>
        <p:nvPicPr>
          <p:cNvPr id="11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B72B092-F337-F157-767C-CDB9E73F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" y="200248"/>
            <a:ext cx="2910655" cy="11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BF54A-5FEB-7AA8-7DBC-1F50087BC6DF}"/>
              </a:ext>
            </a:extLst>
          </p:cNvPr>
          <p:cNvSpPr txBox="1"/>
          <p:nvPr/>
        </p:nvSpPr>
        <p:spPr>
          <a:xfrm>
            <a:off x="361950" y="792859"/>
            <a:ext cx="11696700" cy="524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solicitar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empleo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necesito llenar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solicitud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primero.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Mañana tengo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 cita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el gerente para hablar del puesto.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Durante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entrevista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hablé de mi educación y de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experiencia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laboral.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Después de aceptar el trabajo, firmé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contrato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este empleo,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beneficios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seguro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son muy importantes.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Trabajo en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oficina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lunes a viernes.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Uso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computadora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todos los días para hacer mi trabajo.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Antes de empezar a trabajar, recibí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entrenamiento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sobre las reglas de la empresa.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jefe / jefa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revisó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proyecto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me dio comentarios.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entrar al edificio, necesito mostrar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identificación / el carné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FB5C8-D55A-A09D-507E-32431C4FB7E0}"/>
              </a:ext>
            </a:extLst>
          </p:cNvPr>
          <p:cNvSpPr/>
          <p:nvPr/>
        </p:nvSpPr>
        <p:spPr>
          <a:xfrm>
            <a:off x="2533650" y="876300"/>
            <a:ext cx="1447800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BED77-E557-B7F5-195A-644E1B340615}"/>
              </a:ext>
            </a:extLst>
          </p:cNvPr>
          <p:cNvSpPr/>
          <p:nvPr/>
        </p:nvSpPr>
        <p:spPr>
          <a:xfrm>
            <a:off x="6096000" y="876299"/>
            <a:ext cx="1543050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63A97-EB46-878A-B058-4A2FD313BDAC}"/>
              </a:ext>
            </a:extLst>
          </p:cNvPr>
          <p:cNvSpPr/>
          <p:nvPr/>
        </p:nvSpPr>
        <p:spPr>
          <a:xfrm>
            <a:off x="2676525" y="1409700"/>
            <a:ext cx="119062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B0077-FE70-BF5A-5ACB-2D5CB02E3903}"/>
              </a:ext>
            </a:extLst>
          </p:cNvPr>
          <p:cNvSpPr/>
          <p:nvPr/>
        </p:nvSpPr>
        <p:spPr>
          <a:xfrm>
            <a:off x="1885950" y="1943100"/>
            <a:ext cx="1790700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B4CE5-A7F2-F0E2-86D6-DE55C8864ABD}"/>
              </a:ext>
            </a:extLst>
          </p:cNvPr>
          <p:cNvSpPr/>
          <p:nvPr/>
        </p:nvSpPr>
        <p:spPr>
          <a:xfrm>
            <a:off x="7391400" y="1943099"/>
            <a:ext cx="2000250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096B6-1811-4960-ABE7-81D472969A9B}"/>
              </a:ext>
            </a:extLst>
          </p:cNvPr>
          <p:cNvSpPr/>
          <p:nvPr/>
        </p:nvSpPr>
        <p:spPr>
          <a:xfrm>
            <a:off x="5619749" y="2438400"/>
            <a:ext cx="1543049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AFACA-A7CC-B26A-7717-305028C02D5B}"/>
              </a:ext>
            </a:extLst>
          </p:cNvPr>
          <p:cNvSpPr/>
          <p:nvPr/>
        </p:nvSpPr>
        <p:spPr>
          <a:xfrm>
            <a:off x="2952749" y="3012672"/>
            <a:ext cx="195262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4B8040-B7A2-4F1F-6656-9542255D9207}"/>
              </a:ext>
            </a:extLst>
          </p:cNvPr>
          <p:cNvSpPr/>
          <p:nvPr/>
        </p:nvSpPr>
        <p:spPr>
          <a:xfrm>
            <a:off x="5153025" y="3012671"/>
            <a:ext cx="132397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ABEC1D-8ED4-7C7D-C114-6D452AD1DA5E}"/>
              </a:ext>
            </a:extLst>
          </p:cNvPr>
          <p:cNvSpPr/>
          <p:nvPr/>
        </p:nvSpPr>
        <p:spPr>
          <a:xfrm>
            <a:off x="2200275" y="3482774"/>
            <a:ext cx="1314450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BD536E-E1E4-189B-198F-ACBCC958E9A6}"/>
              </a:ext>
            </a:extLst>
          </p:cNvPr>
          <p:cNvSpPr/>
          <p:nvPr/>
        </p:nvSpPr>
        <p:spPr>
          <a:xfrm>
            <a:off x="1371599" y="4017560"/>
            <a:ext cx="223837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A737C0-919D-697D-7628-7803A7B7F00D}"/>
              </a:ext>
            </a:extLst>
          </p:cNvPr>
          <p:cNvSpPr/>
          <p:nvPr/>
        </p:nvSpPr>
        <p:spPr>
          <a:xfrm>
            <a:off x="5372100" y="4523771"/>
            <a:ext cx="2381250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8EF8E0-D44E-E850-7607-BBCC127833C4}"/>
              </a:ext>
            </a:extLst>
          </p:cNvPr>
          <p:cNvSpPr/>
          <p:nvPr/>
        </p:nvSpPr>
        <p:spPr>
          <a:xfrm>
            <a:off x="1133475" y="5082076"/>
            <a:ext cx="132397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DE94F8-AA70-8500-A1BD-817E9A40B40B}"/>
              </a:ext>
            </a:extLst>
          </p:cNvPr>
          <p:cNvSpPr/>
          <p:nvPr/>
        </p:nvSpPr>
        <p:spPr>
          <a:xfrm>
            <a:off x="3381374" y="5082076"/>
            <a:ext cx="1523999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8E6BF8-EC08-8145-45E7-99C5C70FC13F}"/>
              </a:ext>
            </a:extLst>
          </p:cNvPr>
          <p:cNvSpPr/>
          <p:nvPr/>
        </p:nvSpPr>
        <p:spPr>
          <a:xfrm>
            <a:off x="6029326" y="5584908"/>
            <a:ext cx="3619500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771690-EC2B-F2C6-552D-976869340116}"/>
              </a:ext>
            </a:extLst>
          </p:cNvPr>
          <p:cNvSpPr txBox="1"/>
          <p:nvPr/>
        </p:nvSpPr>
        <p:spPr>
          <a:xfrm>
            <a:off x="209550" y="739933"/>
            <a:ext cx="12115800" cy="524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Marco mi entrada y salida con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tarjeta para marcar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Después de la entrevista, envié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referencias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 departamento de recursos humanos.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Reviso o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chequeo el correo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todos los días por la mañana.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Necesitamos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calendarizar una reunión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hablar del nuevo plan.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la reunión hicimos una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lluvia de ideas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mejorar el proyecto.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compañero de trabajo / colega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 ayudó a completar una tarea difícil.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gerencia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tomó la decisión final sobre el contrato.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Uso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uniforme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especial cuando trabajo en el hospital.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viernes recibí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pago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por mi trabajo.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gusta </a:t>
            </a:r>
            <a:r>
              <a:rPr lang="es-G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trabajar</a:t>
            </a:r>
            <a:r>
              <a:rPr lang="es-G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equipo y aprender cosas nuevas.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6888F0-3978-F5A6-18C1-D12F05E76425}"/>
              </a:ext>
            </a:extLst>
          </p:cNvPr>
          <p:cNvSpPr/>
          <p:nvPr/>
        </p:nvSpPr>
        <p:spPr>
          <a:xfrm>
            <a:off x="4629149" y="857005"/>
            <a:ext cx="298132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03E8E-D613-9633-5634-A87D012A75D5}"/>
              </a:ext>
            </a:extLst>
          </p:cNvPr>
          <p:cNvSpPr/>
          <p:nvPr/>
        </p:nvSpPr>
        <p:spPr>
          <a:xfrm>
            <a:off x="4743449" y="1326502"/>
            <a:ext cx="208597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8FF3F-19A5-503E-0660-E7B326C3353D}"/>
              </a:ext>
            </a:extLst>
          </p:cNvPr>
          <p:cNvSpPr/>
          <p:nvPr/>
        </p:nvSpPr>
        <p:spPr>
          <a:xfrm>
            <a:off x="1790700" y="1876425"/>
            <a:ext cx="2533650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DFA48-C697-82BF-3E71-6F2C40C6F026}"/>
              </a:ext>
            </a:extLst>
          </p:cNvPr>
          <p:cNvSpPr/>
          <p:nvPr/>
        </p:nvSpPr>
        <p:spPr>
          <a:xfrm>
            <a:off x="2447925" y="2428875"/>
            <a:ext cx="3429000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550745-26DF-E476-61DA-10EF345F7C56}"/>
              </a:ext>
            </a:extLst>
          </p:cNvPr>
          <p:cNvSpPr/>
          <p:nvPr/>
        </p:nvSpPr>
        <p:spPr>
          <a:xfrm>
            <a:off x="4095750" y="2909765"/>
            <a:ext cx="2000250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BD253-34A2-4C7E-0457-C0566D56013B}"/>
              </a:ext>
            </a:extLst>
          </p:cNvPr>
          <p:cNvSpPr/>
          <p:nvPr/>
        </p:nvSpPr>
        <p:spPr>
          <a:xfrm>
            <a:off x="1000124" y="3429000"/>
            <a:ext cx="427672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AABD9-475B-BAFE-AC12-C613AD43372C}"/>
              </a:ext>
            </a:extLst>
          </p:cNvPr>
          <p:cNvSpPr/>
          <p:nvPr/>
        </p:nvSpPr>
        <p:spPr>
          <a:xfrm>
            <a:off x="628649" y="3948235"/>
            <a:ext cx="160972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CFEFE-C5EE-6A29-64DA-1442C50ED747}"/>
              </a:ext>
            </a:extLst>
          </p:cNvPr>
          <p:cNvSpPr/>
          <p:nvPr/>
        </p:nvSpPr>
        <p:spPr>
          <a:xfrm>
            <a:off x="1238249" y="4500684"/>
            <a:ext cx="160972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FFFDC-5BC1-5065-602B-CAC6A5533EBA}"/>
              </a:ext>
            </a:extLst>
          </p:cNvPr>
          <p:cNvSpPr/>
          <p:nvPr/>
        </p:nvSpPr>
        <p:spPr>
          <a:xfrm>
            <a:off x="2714625" y="5053133"/>
            <a:ext cx="105727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5B1AD7-AF7F-2CC7-BA09-B3EF52FB4C66}"/>
              </a:ext>
            </a:extLst>
          </p:cNvPr>
          <p:cNvSpPr/>
          <p:nvPr/>
        </p:nvSpPr>
        <p:spPr>
          <a:xfrm>
            <a:off x="1924049" y="5553320"/>
            <a:ext cx="1514475" cy="352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10633-2066-4E68-B643-6FA7F89A2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40A1-3A7B-CC44-810A-6AFE4FBC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" y="592535"/>
            <a:ext cx="11058144" cy="8319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ea typeface="ADLaM Display" panose="02010000000000000000" pitchFamily="2" charset="0"/>
                <a:cs typeface="ADLaM Display" panose="02010000000000000000" pitchFamily="2" charset="0"/>
              </a:rPr>
              <a:t>CONTESTANDO EL TELÉFONO</a:t>
            </a:r>
            <a:endParaRPr lang="en-US" sz="6000" b="1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8513FBD6-7379-CCBB-B5AE-57FC850A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0357" y="226125"/>
            <a:ext cx="1279965" cy="156475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3F7258-ED69-8A6B-C816-0473DC2E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64887"/>
              </p:ext>
            </p:extLst>
          </p:nvPr>
        </p:nvGraphicFramePr>
        <p:xfrm>
          <a:off x="1705686" y="1585617"/>
          <a:ext cx="8780627" cy="504625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05686">
                  <a:extLst>
                    <a:ext uri="{9D8B030D-6E8A-4147-A177-3AD203B41FA5}">
                      <a16:colId xmlns:a16="http://schemas.microsoft.com/office/drawing/2014/main" val="262283827"/>
                    </a:ext>
                  </a:extLst>
                </a:gridCol>
                <a:gridCol w="4674941">
                  <a:extLst>
                    <a:ext uri="{9D8B030D-6E8A-4147-A177-3AD203B41FA5}">
                      <a16:colId xmlns:a16="http://schemas.microsoft.com/office/drawing/2014/main" val="78872216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n-US" sz="2400" dirty="0">
                          <a:effectLst/>
                        </a:rPr>
                        <a:t>LLAMADAS TELÉFONICAS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n-US" sz="2400" dirty="0">
                          <a:effectLst/>
                        </a:rPr>
                        <a:t>TELEPHONE CALLS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502343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bueno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 err="1">
                          <a:effectLst/>
                        </a:rPr>
                        <a:t>hello</a:t>
                      </a:r>
                      <a:r>
                        <a:rPr lang="es-MX" sz="2000" dirty="0">
                          <a:effectLst/>
                        </a:rPr>
                        <a:t> (</a:t>
                      </a:r>
                      <a:r>
                        <a:rPr lang="es-MX" sz="2000" dirty="0" err="1">
                          <a:effectLst/>
                        </a:rPr>
                        <a:t>answering</a:t>
                      </a:r>
                      <a:r>
                        <a:rPr lang="es-MX" sz="2000" dirty="0">
                          <a:effectLst/>
                        </a:rPr>
                        <a:t> a </a:t>
                      </a:r>
                      <a:r>
                        <a:rPr lang="es-MX" sz="2000" dirty="0" err="1">
                          <a:effectLst/>
                        </a:rPr>
                        <a:t>call</a:t>
                      </a:r>
                      <a:r>
                        <a:rPr lang="es-MX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extLst>
                  <a:ext uri="{0D108BD9-81ED-4DB2-BD59-A6C34878D82A}">
                    <a16:rowId xmlns:a16="http://schemas.microsoft.com/office/drawing/2014/main" val="1171779801"/>
                  </a:ext>
                </a:extLst>
              </a:tr>
              <a:tr h="891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dígame/diga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 err="1">
                          <a:effectLst/>
                        </a:rPr>
                        <a:t>tell</a:t>
                      </a:r>
                      <a:r>
                        <a:rPr lang="es-MX" sz="1800" dirty="0">
                          <a:effectLst/>
                        </a:rPr>
                        <a:t> me (</a:t>
                      </a:r>
                      <a:r>
                        <a:rPr lang="es-MX" sz="1800" dirty="0" err="1">
                          <a:effectLst/>
                        </a:rPr>
                        <a:t>common</a:t>
                      </a:r>
                      <a:r>
                        <a:rPr lang="es-MX" sz="1800" dirty="0">
                          <a:effectLst/>
                        </a:rPr>
                        <a:t> </a:t>
                      </a:r>
                      <a:r>
                        <a:rPr lang="es-MX" sz="1800" dirty="0" err="1">
                          <a:effectLst/>
                        </a:rPr>
                        <a:t>way</a:t>
                      </a:r>
                      <a:r>
                        <a:rPr lang="es-MX" sz="1800" dirty="0">
                          <a:effectLst/>
                        </a:rPr>
                        <a:t> </a:t>
                      </a:r>
                      <a:r>
                        <a:rPr lang="es-MX" sz="1800" dirty="0" err="1">
                          <a:effectLst/>
                        </a:rPr>
                        <a:t>to</a:t>
                      </a:r>
                      <a:r>
                        <a:rPr lang="es-MX" sz="1800" dirty="0">
                          <a:effectLst/>
                        </a:rPr>
                        <a:t> </a:t>
                      </a:r>
                      <a:r>
                        <a:rPr lang="es-MX" sz="1800" dirty="0" err="1">
                          <a:effectLst/>
                        </a:rPr>
                        <a:t>answer</a:t>
                      </a:r>
                      <a:r>
                        <a:rPr lang="es-MX" sz="1800" dirty="0">
                          <a:effectLst/>
                        </a:rPr>
                        <a:t> a </a:t>
                      </a:r>
                      <a:r>
                        <a:rPr lang="es-MX" sz="1800" dirty="0" err="1">
                          <a:effectLst/>
                        </a:rPr>
                        <a:t>call</a:t>
                      </a:r>
                      <a:r>
                        <a:rPr lang="es-MX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extLst>
                  <a:ext uri="{0D108BD9-81ED-4DB2-BD59-A6C34878D82A}">
                    <a16:rowId xmlns:a16="http://schemas.microsoft.com/office/drawing/2014/main" val="292861498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aló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 err="1">
                          <a:effectLst/>
                        </a:rPr>
                        <a:t>hello</a:t>
                      </a:r>
                      <a:r>
                        <a:rPr lang="es-MX" sz="2000" dirty="0">
                          <a:effectLst/>
                        </a:rPr>
                        <a:t> (</a:t>
                      </a:r>
                      <a:r>
                        <a:rPr lang="es-MX" sz="2000" dirty="0" err="1">
                          <a:effectLst/>
                        </a:rPr>
                        <a:t>answering</a:t>
                      </a:r>
                      <a:r>
                        <a:rPr lang="es-MX" sz="2000" dirty="0">
                          <a:effectLst/>
                        </a:rPr>
                        <a:t> a </a:t>
                      </a:r>
                      <a:r>
                        <a:rPr lang="es-MX" sz="2000" dirty="0" err="1">
                          <a:effectLst/>
                        </a:rPr>
                        <a:t>call</a:t>
                      </a:r>
                      <a:r>
                        <a:rPr lang="es-MX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extLst>
                  <a:ext uri="{0D108BD9-81ED-4DB2-BD59-A6C34878D82A}">
                    <a16:rowId xmlns:a16="http://schemas.microsoft.com/office/drawing/2014/main" val="682893477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contestando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 err="1">
                          <a:effectLst/>
                        </a:rPr>
                        <a:t>answering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extLst>
                  <a:ext uri="{0D108BD9-81ED-4DB2-BD59-A6C34878D82A}">
                    <a16:rowId xmlns:a16="http://schemas.microsoft.com/office/drawing/2014/main" val="399040185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saludando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 err="1">
                          <a:effectLst/>
                        </a:rPr>
                        <a:t>greeting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extLst>
                  <a:ext uri="{0D108BD9-81ED-4DB2-BD59-A6C34878D82A}">
                    <a16:rowId xmlns:a16="http://schemas.microsoft.com/office/drawing/2014/main" val="2760029299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la llamada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 err="1">
                          <a:effectLst/>
                        </a:rPr>
                        <a:t>phone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call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extLst>
                  <a:ext uri="{0D108BD9-81ED-4DB2-BD59-A6C34878D82A}">
                    <a16:rowId xmlns:a16="http://schemas.microsoft.com/office/drawing/2014/main" val="3855396686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la videoconferencia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 err="1">
                          <a:effectLst/>
                        </a:rPr>
                        <a:t>videoconference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extLst>
                  <a:ext uri="{0D108BD9-81ED-4DB2-BD59-A6C34878D82A}">
                    <a16:rowId xmlns:a16="http://schemas.microsoft.com/office/drawing/2014/main" val="454008927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GT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videollamada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GT" sz="2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videocall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extLst>
                  <a:ext uri="{0D108BD9-81ED-4DB2-BD59-A6C34878D82A}">
                    <a16:rowId xmlns:a16="http://schemas.microsoft.com/office/drawing/2014/main" val="3639760090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llámame más tarde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 err="1">
                          <a:effectLst/>
                        </a:rPr>
                        <a:t>call</a:t>
                      </a:r>
                      <a:r>
                        <a:rPr lang="es-MX" sz="2000" dirty="0">
                          <a:effectLst/>
                        </a:rPr>
                        <a:t> me </a:t>
                      </a:r>
                      <a:r>
                        <a:rPr lang="es-MX" sz="2000" dirty="0" err="1">
                          <a:effectLst/>
                        </a:rPr>
                        <a:t>later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2" marR="58012" marT="0" marB="0"/>
                </a:tc>
                <a:extLst>
                  <a:ext uri="{0D108BD9-81ED-4DB2-BD59-A6C34878D82A}">
                    <a16:rowId xmlns:a16="http://schemas.microsoft.com/office/drawing/2014/main" val="2038022436"/>
                  </a:ext>
                </a:extLst>
              </a:tr>
            </a:tbl>
          </a:graphicData>
        </a:graphic>
      </p:graphicFrame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1036B95-5BCA-8B6C-17BB-C915D2BEA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81617" y="3034263"/>
            <a:ext cx="1279964" cy="138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BDC0CE-5FB6-0AEC-1DB5-E978FAA17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7741" y="3034263"/>
            <a:ext cx="993401" cy="1837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799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63B7D-585C-81F2-C17D-3C4032540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6C74-6D93-864C-620B-F224AD77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8218" y="724623"/>
            <a:ext cx="11058144" cy="8319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ea typeface="ADLaM Display" panose="02010000000000000000" pitchFamily="2" charset="0"/>
                <a:cs typeface="ADLaM Display" panose="02010000000000000000" pitchFamily="2" charset="0"/>
              </a:rPr>
              <a:t>CONTESTANDO EL TELÉFONO</a:t>
            </a:r>
            <a:endParaRPr lang="en-US" sz="6000" b="1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2B06CD-2C0D-E4BE-7690-0443238FE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578931"/>
              </p:ext>
            </p:extLst>
          </p:nvPr>
        </p:nvGraphicFramePr>
        <p:xfrm>
          <a:off x="1893933" y="1895656"/>
          <a:ext cx="8518433" cy="37503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756234">
                  <a:extLst>
                    <a:ext uri="{9D8B030D-6E8A-4147-A177-3AD203B41FA5}">
                      <a16:colId xmlns:a16="http://schemas.microsoft.com/office/drawing/2014/main" val="3718305785"/>
                    </a:ext>
                  </a:extLst>
                </a:gridCol>
                <a:gridCol w="2762199">
                  <a:extLst>
                    <a:ext uri="{9D8B030D-6E8A-4147-A177-3AD203B41FA5}">
                      <a16:colId xmlns:a16="http://schemas.microsoft.com/office/drawing/2014/main" val="35962752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n-US" sz="2400" dirty="0">
                          <a:effectLst/>
                        </a:rPr>
                        <a:t>LLAMADAS TELÉFONICAS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91" marR="6359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n-US" sz="2400" dirty="0">
                          <a:effectLst/>
                        </a:rPr>
                        <a:t>TELEPHONE CALLS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91" marR="6359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13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Está disponible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Are </a:t>
                      </a:r>
                      <a:r>
                        <a:rPr lang="es-MX" sz="2000" dirty="0" err="1">
                          <a:effectLst/>
                        </a:rPr>
                        <a:t>you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available</a:t>
                      </a:r>
                      <a:r>
                        <a:rPr lang="es-MX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extLst>
                  <a:ext uri="{0D108BD9-81ED-4DB2-BD59-A6C34878D82A}">
                    <a16:rowId xmlns:a16="http://schemas.microsoft.com/office/drawing/2014/main" val="3915977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Dejar un mensaje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to leave a message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extLst>
                  <a:ext uri="{0D108BD9-81ED-4DB2-BD59-A6C34878D82A}">
                    <a16:rowId xmlns:a16="http://schemas.microsoft.com/office/drawing/2014/main" val="2707717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despedida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>
                          <a:effectLst/>
                        </a:rPr>
                        <a:t>goodbye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extLst>
                  <a:ext uri="{0D108BD9-81ED-4DB2-BD59-A6C34878D82A}">
                    <a16:rowId xmlns:a16="http://schemas.microsoft.com/office/drawing/2014/main" val="1462543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celular, teléfono celular o teléfono móvil</a:t>
                      </a:r>
                    </a:p>
                  </a:txBody>
                  <a:tcPr marL="75175" marR="751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>
                          <a:effectLst/>
                        </a:rPr>
                        <a:t>cell phone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extLst>
                  <a:ext uri="{0D108BD9-81ED-4DB2-BD59-A6C34878D82A}">
                    <a16:rowId xmlns:a16="http://schemas.microsoft.com/office/drawing/2014/main" val="812671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llamar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to call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extLst>
                  <a:ext uri="{0D108BD9-81ED-4DB2-BD59-A6C34878D82A}">
                    <a16:rowId xmlns:a16="http://schemas.microsoft.com/office/drawing/2014/main" val="3428208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llamada de Zoom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>
                          <a:effectLst/>
                        </a:rPr>
                        <a:t>Zoom call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extLst>
                  <a:ext uri="{0D108BD9-81ED-4DB2-BD59-A6C34878D82A}">
                    <a16:rowId xmlns:a16="http://schemas.microsoft.com/office/drawing/2014/main" val="2721689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la teleconferencia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teleconference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extLst>
                  <a:ext uri="{0D108BD9-81ED-4DB2-BD59-A6C34878D82A}">
                    <a16:rowId xmlns:a16="http://schemas.microsoft.com/office/drawing/2014/main" val="968638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Volveré a llamar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I’ll call back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5" marR="75175" marT="0" marB="0"/>
                </a:tc>
                <a:extLst>
                  <a:ext uri="{0D108BD9-81ED-4DB2-BD59-A6C34878D82A}">
                    <a16:rowId xmlns:a16="http://schemas.microsoft.com/office/drawing/2014/main" val="475229952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323DED5-50C0-74F0-E0AC-AA1F0E06B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88253" y="271146"/>
            <a:ext cx="2194560" cy="152934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4F6F2D6-3B83-3DF9-4E7A-A9B6AF5F1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7173" y="2967964"/>
            <a:ext cx="1609610" cy="1383872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AEA526-37CF-6CA0-82A5-F254046F7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1018599" y="3177899"/>
            <a:ext cx="641085" cy="11858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06B020-728B-4B05-6956-39D7475D9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97106" y="5903141"/>
            <a:ext cx="1251370" cy="7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AA43A-CA98-8DEC-CC72-E39A204BB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5301F-E518-0DC0-B7F6-E4A52C6D0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494" y="1875237"/>
            <a:ext cx="4472327" cy="693135"/>
          </a:xfrm>
        </p:spPr>
        <p:txBody>
          <a:bodyPr>
            <a:normAutofit/>
          </a:bodyPr>
          <a:lstStyle/>
          <a:p>
            <a:r>
              <a:rPr lang="es-GT" sz="3200" dirty="0"/>
              <a:t>ESPAÑOL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8B62C-8BB8-5E49-5B6B-8E0056063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14" y="1844549"/>
            <a:ext cx="4474028" cy="692076"/>
          </a:xfrm>
        </p:spPr>
        <p:txBody>
          <a:bodyPr>
            <a:normAutofit/>
          </a:bodyPr>
          <a:lstStyle/>
          <a:p>
            <a:r>
              <a:rPr lang="en-US" sz="3200" dirty="0"/>
              <a:t>INGLÉS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CA702C-7B77-D583-27ED-77B1955E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4" y="526605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dirty="0"/>
              <a:t>BUILDER PHRASES</a:t>
            </a:r>
            <a:endParaRPr lang="en-US" sz="5400" b="1" dirty="0"/>
          </a:p>
        </p:txBody>
      </p:sp>
      <p:pic>
        <p:nvPicPr>
          <p:cNvPr id="11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85251307-C669-BA02-E0B0-0B9CEBED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0" y="149349"/>
            <a:ext cx="2542800" cy="16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04138D6-8DD1-52F9-218B-2D6122A0A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2719641"/>
            <a:ext cx="5486400" cy="3137408"/>
          </a:xfrm>
        </p:spPr>
        <p:txBody>
          <a:bodyPr>
            <a:noAutofit/>
          </a:bodyPr>
          <a:lstStyle/>
          <a:p>
            <a:r>
              <a:rPr lang="es-GT" b="1" dirty="0"/>
              <a:t>Estoy llamando para…</a:t>
            </a:r>
            <a:endParaRPr lang="en-US" dirty="0"/>
          </a:p>
          <a:p>
            <a:r>
              <a:rPr lang="en-US" b="1" dirty="0"/>
              <a:t>Llamo para </a:t>
            </a:r>
            <a:r>
              <a:rPr lang="en-US" b="1" dirty="0" err="1"/>
              <a:t>decirte</a:t>
            </a:r>
            <a:r>
              <a:rPr lang="en-US" b="1" dirty="0"/>
              <a:t>…</a:t>
            </a:r>
            <a:endParaRPr lang="en-US" dirty="0"/>
          </a:p>
          <a:p>
            <a:r>
              <a:rPr lang="en-US" b="1" dirty="0"/>
              <a:t>¿</a:t>
            </a:r>
            <a:r>
              <a:rPr lang="en-US" b="1" dirty="0" err="1"/>
              <a:t>Podría</a:t>
            </a:r>
            <a:r>
              <a:rPr lang="en-US" b="1" dirty="0"/>
              <a:t> </a:t>
            </a:r>
            <a:r>
              <a:rPr lang="en-US" b="1" dirty="0" err="1"/>
              <a:t>hablar</a:t>
            </a:r>
            <a:r>
              <a:rPr lang="en-US" b="1" dirty="0"/>
              <a:t> con…?</a:t>
            </a:r>
            <a:r>
              <a:rPr lang="en-US" dirty="0"/>
              <a:t> </a:t>
            </a:r>
          </a:p>
          <a:p>
            <a:r>
              <a:rPr lang="en-US" b="1" dirty="0"/>
              <a:t>¿</a:t>
            </a:r>
            <a:r>
              <a:rPr lang="en-US" b="1" dirty="0" err="1"/>
              <a:t>Quiere</a:t>
            </a:r>
            <a:r>
              <a:rPr lang="en-US" b="1" dirty="0"/>
              <a:t> </a:t>
            </a:r>
            <a:r>
              <a:rPr lang="en-US" b="1" dirty="0" err="1"/>
              <a:t>dejar</a:t>
            </a:r>
            <a:r>
              <a:rPr lang="en-US" b="1" dirty="0"/>
              <a:t> un </a:t>
            </a:r>
            <a:r>
              <a:rPr lang="en-US" b="1" dirty="0" err="1"/>
              <a:t>mensaje</a:t>
            </a:r>
            <a:r>
              <a:rPr lang="en-US" b="1" dirty="0"/>
              <a:t>?</a:t>
            </a:r>
            <a:r>
              <a:rPr lang="en-US" dirty="0"/>
              <a:t> </a:t>
            </a:r>
          </a:p>
          <a:p>
            <a:r>
              <a:rPr lang="es-GT" b="1" dirty="0"/>
              <a:t>¿De parte de quién?</a:t>
            </a:r>
            <a:r>
              <a:rPr lang="es-GT" dirty="0"/>
              <a:t> </a:t>
            </a:r>
            <a:endParaRPr lang="en-US" dirty="0"/>
          </a:p>
          <a:p>
            <a:r>
              <a:rPr lang="es-GT" b="1" dirty="0"/>
              <a:t>¿Cuándo le gustaría hacer la cita?</a:t>
            </a:r>
            <a:r>
              <a:rPr lang="es-GT" dirty="0"/>
              <a:t> </a:t>
            </a:r>
            <a:endParaRPr lang="en-US" dirty="0"/>
          </a:p>
          <a:p>
            <a:r>
              <a:rPr lang="es-GT" b="1" dirty="0"/>
              <a:t>¿Cómo ha estado?</a:t>
            </a:r>
            <a:r>
              <a:rPr lang="es-GT" dirty="0"/>
              <a:t> </a:t>
            </a:r>
            <a:endParaRPr lang="en-US" dirty="0"/>
          </a:p>
          <a:p>
            <a:r>
              <a:rPr lang="es-GT" b="1" dirty="0"/>
              <a:t>¡Gracias por llamar!</a:t>
            </a:r>
            <a:r>
              <a:rPr lang="es-GT" dirty="0"/>
              <a:t> </a:t>
            </a:r>
          </a:p>
          <a:p>
            <a:r>
              <a:rPr lang="es-GT" b="1" dirty="0"/>
              <a:t>Me he equivocado de número.</a:t>
            </a:r>
            <a:r>
              <a:rPr lang="es-GT" dirty="0"/>
              <a:t> </a:t>
            </a:r>
            <a:endParaRPr lang="en-US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60CA590-7AF3-067E-B816-B5D8E9EA4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7477" y="2514159"/>
            <a:ext cx="5486400" cy="2594482"/>
          </a:xfrm>
        </p:spPr>
        <p:txBody>
          <a:bodyPr>
            <a:noAutofit/>
          </a:bodyPr>
          <a:lstStyle/>
          <a:p>
            <a:r>
              <a:rPr lang="en-US" dirty="0"/>
              <a:t>I am calling for…</a:t>
            </a:r>
          </a:p>
          <a:p>
            <a:r>
              <a:rPr lang="en-US" dirty="0"/>
              <a:t>I am calling to tell you…</a:t>
            </a:r>
          </a:p>
          <a:p>
            <a:r>
              <a:rPr lang="en-US" dirty="0"/>
              <a:t>Could I speak with…?</a:t>
            </a:r>
          </a:p>
          <a:p>
            <a:r>
              <a:rPr lang="en-US" dirty="0"/>
              <a:t>Would you like to leave a message?</a:t>
            </a:r>
          </a:p>
          <a:p>
            <a:r>
              <a:rPr lang="es-GT" dirty="0"/>
              <a:t>Who </a:t>
            </a:r>
            <a:r>
              <a:rPr lang="es-GT" dirty="0" err="1"/>
              <a:t>is</a:t>
            </a:r>
            <a:r>
              <a:rPr lang="es-GT" dirty="0"/>
              <a:t> </a:t>
            </a:r>
            <a:r>
              <a:rPr lang="es-GT" dirty="0" err="1"/>
              <a:t>calling</a:t>
            </a:r>
            <a:r>
              <a:rPr lang="es-GT" dirty="0"/>
              <a:t>?</a:t>
            </a:r>
          </a:p>
          <a:p>
            <a:r>
              <a:rPr lang="en-US" dirty="0"/>
              <a:t>When would you like to make the appointment?</a:t>
            </a:r>
          </a:p>
          <a:p>
            <a:r>
              <a:rPr lang="es-GT" dirty="0" err="1"/>
              <a:t>How</a:t>
            </a:r>
            <a:r>
              <a:rPr lang="es-GT" dirty="0"/>
              <a:t> </a:t>
            </a:r>
            <a:r>
              <a:rPr lang="es-GT" dirty="0" err="1"/>
              <a:t>have</a:t>
            </a:r>
            <a:r>
              <a:rPr lang="es-GT" dirty="0"/>
              <a:t> </a:t>
            </a:r>
            <a:r>
              <a:rPr lang="es-GT" dirty="0" err="1"/>
              <a:t>you</a:t>
            </a:r>
            <a:r>
              <a:rPr lang="es-GT" dirty="0"/>
              <a:t> </a:t>
            </a:r>
            <a:r>
              <a:rPr lang="es-GT" dirty="0" err="1"/>
              <a:t>been</a:t>
            </a:r>
            <a:r>
              <a:rPr lang="es-GT" dirty="0"/>
              <a:t>?</a:t>
            </a:r>
          </a:p>
          <a:p>
            <a:r>
              <a:rPr lang="es-GT" dirty="0" err="1"/>
              <a:t>Thank</a:t>
            </a:r>
            <a:r>
              <a:rPr lang="es-GT" dirty="0"/>
              <a:t> </a:t>
            </a:r>
            <a:r>
              <a:rPr lang="es-GT" dirty="0" err="1"/>
              <a:t>you</a:t>
            </a:r>
            <a:r>
              <a:rPr lang="es-GT" dirty="0"/>
              <a:t> </a:t>
            </a:r>
            <a:r>
              <a:rPr lang="es-GT" dirty="0" err="1"/>
              <a:t>for</a:t>
            </a:r>
            <a:r>
              <a:rPr lang="es-GT" dirty="0"/>
              <a:t> </a:t>
            </a:r>
            <a:r>
              <a:rPr lang="es-GT" dirty="0" err="1"/>
              <a:t>calling</a:t>
            </a:r>
            <a:r>
              <a:rPr lang="es-GT" dirty="0"/>
              <a:t>!</a:t>
            </a:r>
          </a:p>
          <a:p>
            <a:r>
              <a:rPr lang="en-US" dirty="0"/>
              <a:t>I have the wrong number.</a:t>
            </a:r>
            <a:r>
              <a:rPr lang="es-GT" dirty="0"/>
              <a:t> 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1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3D4C6-36C1-65DB-137C-89DC81E34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94" y="95166"/>
            <a:ext cx="8688012" cy="1200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B4EA99-1E91-121A-F80A-BC696421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" r="-329" b="10542"/>
          <a:stretch>
            <a:fillRect/>
          </a:stretch>
        </p:blipFill>
        <p:spPr>
          <a:xfrm>
            <a:off x="1866294" y="1218368"/>
            <a:ext cx="8688012" cy="53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7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1487E-8225-1BA2-6B20-AF109C34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48" y="534231"/>
            <a:ext cx="9620851" cy="57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0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04EA-725F-0E1E-350C-8EA33912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25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sz="4400" b="1" dirty="0"/>
              <a:t>GRAMÁTICA – SABER VS CONOCER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1C8E-8F16-8A4F-ACC1-5EC5540B3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2389879"/>
            <a:ext cx="10607040" cy="4114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2400" dirty="0">
                <a:effectLst/>
              </a:rPr>
              <a:t>Both </a:t>
            </a:r>
            <a:r>
              <a:rPr lang="es-MX" sz="2400" b="1" dirty="0">
                <a:effectLst/>
              </a:rPr>
              <a:t>saber </a:t>
            </a:r>
            <a:r>
              <a:rPr lang="es-MX" sz="2400" dirty="0">
                <a:effectLst/>
              </a:rPr>
              <a:t>and </a:t>
            </a:r>
            <a:r>
              <a:rPr lang="es-MX" sz="2400" b="1" dirty="0">
                <a:effectLst/>
              </a:rPr>
              <a:t>conocer</a:t>
            </a:r>
            <a:r>
              <a:rPr lang="es-MX" sz="2400" dirty="0">
                <a:effectLst/>
              </a:rPr>
              <a:t> are used for the verb “to know” in English. Similarly ser and estar are two ways in Spanish for “to be” in English for reference. </a:t>
            </a:r>
            <a:endParaRPr lang="en-US" sz="2400" dirty="0">
              <a:effectLst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2400" b="1" dirty="0">
                <a:effectLst/>
              </a:rPr>
              <a:t>Conocer</a:t>
            </a:r>
            <a:r>
              <a:rPr lang="es-MX" sz="2400" dirty="0">
                <a:effectLst/>
              </a:rPr>
              <a:t> is for knowing or being familiar with people and places. </a:t>
            </a:r>
            <a:endParaRPr lang="en-US" sz="2400" dirty="0">
              <a:effectLst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2400" b="1" dirty="0">
                <a:effectLst/>
              </a:rPr>
              <a:t>Saber</a:t>
            </a:r>
            <a:r>
              <a:rPr lang="es-MX" sz="2400" dirty="0">
                <a:effectLst/>
              </a:rPr>
              <a:t> is for information, facts, and knowing how to do something. </a:t>
            </a:r>
            <a:endParaRPr lang="en-US" sz="2400" dirty="0">
              <a:effectLst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2400" dirty="0">
                <a:effectLst/>
              </a:rPr>
              <a:t>Review the verb conjugation charts for the verbs in present tense. Notice both verbs are irregular in the “yo” form.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2400" dirty="0">
                <a:effectLst/>
              </a:rPr>
              <a:t>Other verbs that are irregular in the “yo” form are: hacer, ver, poner, traer for reference. 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A5222-85A5-8920-AF0E-DFB18266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19923" y="353321"/>
            <a:ext cx="1828800" cy="1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21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0FCFE-DA4A-AE83-91F7-F87714334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1B15-213C-0828-F549-DED4F561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86" y="455713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VERBO SABER – TO KNOW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AA8C9-0718-0200-A7A3-CF903BA50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65" y="1997517"/>
            <a:ext cx="4846320" cy="69313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SABER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A4895D6-E58F-5172-FD04-BBEC3E76006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54525" y="2681236"/>
          <a:ext cx="493776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850">
                  <a:extLst>
                    <a:ext uri="{9D8B030D-6E8A-4147-A177-3AD203B41FA5}">
                      <a16:colId xmlns:a16="http://schemas.microsoft.com/office/drawing/2014/main" val="1341666501"/>
                    </a:ext>
                  </a:extLst>
                </a:gridCol>
                <a:gridCol w="2691910">
                  <a:extLst>
                    <a:ext uri="{9D8B030D-6E8A-4147-A177-3AD203B41FA5}">
                      <a16:colId xmlns:a16="http://schemas.microsoft.com/office/drawing/2014/main" val="40623097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PLURAL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05291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dirty="0" err="1"/>
                        <a:t>yo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sé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nosotros</a:t>
                      </a:r>
                      <a:r>
                        <a:rPr lang="en-US" sz="2000" dirty="0"/>
                        <a:t>   </a:t>
                      </a:r>
                      <a:r>
                        <a:rPr lang="en-US" sz="2000" b="1" dirty="0" err="1"/>
                        <a:t>sabemos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65336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tú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sabes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vosotros</a:t>
                      </a:r>
                      <a:r>
                        <a:rPr lang="en-US" sz="2000" dirty="0"/>
                        <a:t>     </a:t>
                      </a:r>
                      <a:r>
                        <a:rPr lang="en-US" sz="2000" b="1" dirty="0" err="1"/>
                        <a:t>sabéis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30711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él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ella</a:t>
                      </a:r>
                      <a:r>
                        <a:rPr lang="en-US" sz="2000" dirty="0"/>
                        <a:t>           </a:t>
                      </a:r>
                      <a:r>
                        <a:rPr lang="en-US" sz="2000" b="1" dirty="0"/>
                        <a:t>sabe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usted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ellos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ellas</a:t>
                      </a:r>
                      <a:r>
                        <a:rPr lang="en-US" sz="2000" dirty="0"/>
                        <a:t>          </a:t>
                      </a:r>
                      <a:r>
                        <a:rPr lang="en-US" sz="2000" b="1" dirty="0" err="1"/>
                        <a:t>saben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ustedes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572564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7FFE79-BFBD-3F8C-0FD2-B23BFEADD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717" y="2486026"/>
            <a:ext cx="5194583" cy="3595476"/>
          </a:xfrm>
        </p:spPr>
        <p:txBody>
          <a:bodyPr>
            <a:normAutofit fontScale="92500" lnSpcReduction="20000"/>
          </a:bodyPr>
          <a:lstStyle/>
          <a:p>
            <a:r>
              <a:rPr lang="es-GT" sz="2400" b="1" dirty="0"/>
              <a:t>Saber </a:t>
            </a:r>
            <a:r>
              <a:rPr lang="es-GT" sz="2400" b="1" dirty="0" err="1"/>
              <a:t>Examples</a:t>
            </a:r>
            <a:r>
              <a:rPr lang="es-GT" sz="2400" b="1" dirty="0"/>
              <a:t>:</a:t>
            </a:r>
            <a:r>
              <a:rPr lang="es-GT" sz="2400" dirty="0"/>
              <a:t> </a:t>
            </a:r>
          </a:p>
          <a:p>
            <a:endParaRPr lang="en-US" sz="2400" dirty="0"/>
          </a:p>
          <a:p>
            <a:pPr lvl="0"/>
            <a:r>
              <a:rPr lang="es-GT" sz="2400" b="1" i="1" dirty="0"/>
              <a:t>Ellos saben la respuesta</a:t>
            </a:r>
            <a:r>
              <a:rPr lang="es-GT" sz="2400" dirty="0"/>
              <a:t>. </a:t>
            </a:r>
            <a:r>
              <a:rPr lang="en-US" sz="2400" dirty="0"/>
              <a:t>They know the answer. </a:t>
            </a:r>
          </a:p>
          <a:p>
            <a:pPr lvl="0"/>
            <a:r>
              <a:rPr lang="en-US" sz="2400" b="1" i="1" dirty="0" err="1"/>
              <a:t>Yo</a:t>
            </a:r>
            <a:r>
              <a:rPr lang="en-US" sz="2400" b="1" i="1" dirty="0"/>
              <a:t> </a:t>
            </a:r>
            <a:r>
              <a:rPr lang="en-US" sz="2400" b="1" i="1" dirty="0" err="1"/>
              <a:t>sé</a:t>
            </a:r>
            <a:r>
              <a:rPr lang="en-US" sz="2400" b="1" i="1" dirty="0"/>
              <a:t> las </a:t>
            </a:r>
            <a:r>
              <a:rPr lang="en-US" sz="2400" b="1" i="1" dirty="0" err="1"/>
              <a:t>reglas</a:t>
            </a:r>
            <a:r>
              <a:rPr lang="en-US" sz="2400" b="1" i="1" dirty="0"/>
              <a:t>.</a:t>
            </a:r>
            <a:r>
              <a:rPr lang="en-US" sz="2400" dirty="0"/>
              <a:t> I know the rules. </a:t>
            </a:r>
          </a:p>
          <a:p>
            <a:pPr lvl="0"/>
            <a:r>
              <a:rPr lang="en-US" sz="2400" b="1" i="1" dirty="0"/>
              <a:t>Ella sabe </a:t>
            </a:r>
            <a:r>
              <a:rPr lang="en-US" sz="2400" b="1" i="1" dirty="0" err="1"/>
              <a:t>jugar</a:t>
            </a:r>
            <a:r>
              <a:rPr lang="en-US" sz="2400" b="1" i="1" dirty="0"/>
              <a:t> </a:t>
            </a:r>
            <a:r>
              <a:rPr lang="en-US" sz="2400" b="1" i="1" dirty="0" err="1"/>
              <a:t>tenis</a:t>
            </a:r>
            <a:r>
              <a:rPr lang="en-US" sz="2400" b="1" i="1" dirty="0"/>
              <a:t>.</a:t>
            </a:r>
            <a:r>
              <a:rPr lang="en-US" sz="2400" dirty="0"/>
              <a:t> She knows how to play tennis. </a:t>
            </a:r>
          </a:p>
          <a:p>
            <a:pPr lvl="0"/>
            <a:r>
              <a:rPr lang="en-US" sz="2400" b="1" i="1" dirty="0" err="1"/>
              <a:t>Yo</a:t>
            </a:r>
            <a:r>
              <a:rPr lang="en-US" sz="2400" b="1" i="1" dirty="0"/>
              <a:t> </a:t>
            </a:r>
            <a:r>
              <a:rPr lang="en-US" sz="2400" b="1" i="1" dirty="0" err="1"/>
              <a:t>sé</a:t>
            </a:r>
            <a:r>
              <a:rPr lang="en-US" sz="2400" b="1" i="1" dirty="0"/>
              <a:t> </a:t>
            </a:r>
            <a:r>
              <a:rPr lang="en-US" sz="2400" b="1" i="1" dirty="0" err="1"/>
              <a:t>cocinar</a:t>
            </a:r>
            <a:r>
              <a:rPr lang="en-US" sz="2400" b="1" i="1" dirty="0"/>
              <a:t>.</a:t>
            </a:r>
            <a:r>
              <a:rPr lang="en-US" sz="2400" dirty="0"/>
              <a:t> I know how to cook.</a:t>
            </a:r>
          </a:p>
          <a:p>
            <a:endParaRPr lang="en-US" sz="1200" dirty="0"/>
          </a:p>
        </p:txBody>
      </p:sp>
      <p:pic>
        <p:nvPicPr>
          <p:cNvPr id="4098" name="Picture 2" descr="A fulllength thinking man the people forgot something | Premium Vector">
            <a:extLst>
              <a:ext uri="{FF2B5EF4-FFF2-40B4-BE49-F238E27FC236}">
                <a16:creationId xmlns:a16="http://schemas.microsoft.com/office/drawing/2014/main" id="{903D72FF-DE7F-2F83-052E-A42155A0D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3889"/>
          <a:stretch>
            <a:fillRect/>
          </a:stretch>
        </p:blipFill>
        <p:spPr bwMode="auto">
          <a:xfrm>
            <a:off x="10229850" y="133351"/>
            <a:ext cx="904875" cy="18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2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402" y="72151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r>
              <a:rPr lang="en-US" sz="3200" b="1" i="1" dirty="0">
                <a:latin typeface="Aptos" panose="020B0004020202020204" pitchFamily="34" charset="0"/>
              </a:rPr>
              <a:t>¿</a:t>
            </a:r>
            <a:r>
              <a:rPr lang="en-US" sz="3200" b="1" i="1" dirty="0" err="1">
                <a:latin typeface="Aptos" panose="020B0004020202020204" pitchFamily="34" charset="0"/>
              </a:rPr>
              <a:t>Qué</a:t>
            </a:r>
            <a:r>
              <a:rPr lang="en-US" sz="3200" b="1" i="1" dirty="0">
                <a:latin typeface="Aptos" panose="020B0004020202020204" pitchFamily="34" charset="0"/>
              </a:rPr>
              <a:t> </a:t>
            </a:r>
            <a:r>
              <a:rPr lang="en-US" sz="3200" b="1" i="1" dirty="0" err="1">
                <a:latin typeface="Aptos" panose="020B0004020202020204" pitchFamily="34" charset="0"/>
              </a:rPr>
              <a:t>tipo</a:t>
            </a:r>
            <a:r>
              <a:rPr lang="en-US" sz="3200" b="1" i="1" dirty="0">
                <a:latin typeface="Aptos" panose="020B0004020202020204" pitchFamily="34" charset="0"/>
              </a:rPr>
              <a:t> de </a:t>
            </a:r>
            <a:r>
              <a:rPr lang="en-US" sz="3200" b="1" i="1" dirty="0" err="1">
                <a:latin typeface="Aptos" panose="020B0004020202020204" pitchFamily="34" charset="0"/>
              </a:rPr>
              <a:t>música</a:t>
            </a:r>
            <a:r>
              <a:rPr lang="en-US" sz="3200" b="1" i="1" dirty="0">
                <a:latin typeface="Aptos" panose="020B0004020202020204" pitchFamily="34" charset="0"/>
              </a:rPr>
              <a:t> </a:t>
            </a:r>
            <a:r>
              <a:rPr lang="en-US" sz="3200" b="1" i="1" dirty="0" err="1">
                <a:latin typeface="Aptos" panose="020B0004020202020204" pitchFamily="34" charset="0"/>
              </a:rPr>
              <a:t>te</a:t>
            </a:r>
            <a:r>
              <a:rPr lang="en-US" sz="3200" b="1" i="1" dirty="0">
                <a:latin typeface="Aptos" panose="020B0004020202020204" pitchFamily="34" charset="0"/>
              </a:rPr>
              <a:t> </a:t>
            </a:r>
            <a:r>
              <a:rPr lang="en-US" sz="3200" b="1" i="1" dirty="0" err="1">
                <a:latin typeface="Aptos" panose="020B0004020202020204" pitchFamily="34" charset="0"/>
              </a:rPr>
              <a:t>gusta</a:t>
            </a:r>
            <a:r>
              <a:rPr lang="en-US" sz="3200" b="1" i="1" dirty="0">
                <a:latin typeface="Aptos" panose="020B0004020202020204" pitchFamily="34" charset="0"/>
              </a:rPr>
              <a:t>? </a:t>
            </a:r>
            <a:r>
              <a:rPr lang="en-US" sz="1200" dirty="0">
                <a:latin typeface="Aptos" panose="020B0004020202020204" pitchFamily="34" charset="0"/>
              </a:rPr>
              <a:t>What kind of music do you like?</a:t>
            </a:r>
            <a:r>
              <a:rPr lang="en-US" sz="1200" b="1" i="1" dirty="0">
                <a:latin typeface="Aptos" panose="020B0004020202020204" pitchFamily="34" charset="0"/>
              </a:rPr>
              <a:t> </a:t>
            </a:r>
          </a:p>
          <a:p>
            <a:r>
              <a:rPr lang="en-US" sz="3200" b="1" i="1" dirty="0">
                <a:latin typeface="Aptos" panose="020B0004020202020204" pitchFamily="34" charset="0"/>
              </a:rPr>
              <a:t>¿Alguna </a:t>
            </a:r>
            <a:r>
              <a:rPr lang="en-US" sz="3200" b="1" i="1" dirty="0" err="1">
                <a:latin typeface="Aptos" panose="020B0004020202020204" pitchFamily="34" charset="0"/>
              </a:rPr>
              <a:t>vez</a:t>
            </a:r>
            <a:r>
              <a:rPr lang="en-US" sz="3200" b="1" i="1" dirty="0">
                <a:latin typeface="Aptos" panose="020B0004020202020204" pitchFamily="34" charset="0"/>
              </a:rPr>
              <a:t> has </a:t>
            </a:r>
            <a:r>
              <a:rPr lang="en-US" sz="3200" b="1" i="1" dirty="0" err="1">
                <a:latin typeface="Aptos" panose="020B0004020202020204" pitchFamily="34" charset="0"/>
              </a:rPr>
              <a:t>bailado</a:t>
            </a:r>
            <a:r>
              <a:rPr lang="en-US" sz="3200" b="1" i="1" dirty="0">
                <a:latin typeface="Aptos" panose="020B0004020202020204" pitchFamily="34" charset="0"/>
              </a:rPr>
              <a:t> un </a:t>
            </a:r>
            <a:r>
              <a:rPr lang="en-US" sz="3200" b="1" i="1" dirty="0" err="1">
                <a:latin typeface="Aptos" panose="020B0004020202020204" pitchFamily="34" charset="0"/>
              </a:rPr>
              <a:t>ritmo</a:t>
            </a:r>
            <a:r>
              <a:rPr lang="en-US" sz="3200" b="1" i="1" dirty="0">
                <a:latin typeface="Aptos" panose="020B0004020202020204" pitchFamily="34" charset="0"/>
              </a:rPr>
              <a:t> </a:t>
            </a:r>
            <a:r>
              <a:rPr lang="en-US" sz="3200" b="1" i="1" dirty="0" err="1">
                <a:latin typeface="Aptos" panose="020B0004020202020204" pitchFamily="34" charset="0"/>
              </a:rPr>
              <a:t>latino</a:t>
            </a:r>
            <a:r>
              <a:rPr lang="en-US" sz="3200" b="1" i="1" dirty="0">
                <a:latin typeface="Aptos" panose="020B0004020202020204" pitchFamily="34" charset="0"/>
              </a:rPr>
              <a:t>?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1200" dirty="0">
                <a:latin typeface="Aptos" panose="020B0004020202020204" pitchFamily="34" charset="0"/>
              </a:rPr>
              <a:t>Have you ever danced to a Latin rhythm?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3600" b="1" i="1" dirty="0">
                <a:latin typeface="Aptos" panose="020B0004020202020204" pitchFamily="34" charset="0"/>
              </a:rPr>
              <a:t> </a:t>
            </a: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CC01-4077-893D-6CDB-79322F45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94" y="511724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VERBO CONOCER – TO KNOW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DB4FF-5454-1597-5834-7EB23B001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9252" y="1962054"/>
            <a:ext cx="4846320" cy="69207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CONOCER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5E5690E4-EC46-74A0-7ACD-149B5CCDA58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52406286"/>
              </p:ext>
            </p:extLst>
          </p:nvPr>
        </p:nvGraphicFramePr>
        <p:xfrm>
          <a:off x="6422077" y="2654130"/>
          <a:ext cx="5217473" cy="350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3136474239"/>
                    </a:ext>
                  </a:extLst>
                </a:gridCol>
                <a:gridCol w="2748593">
                  <a:extLst>
                    <a:ext uri="{9D8B030D-6E8A-4147-A177-3AD203B41FA5}">
                      <a16:colId xmlns:a16="http://schemas.microsoft.com/office/drawing/2014/main" val="1977262566"/>
                    </a:ext>
                  </a:extLst>
                </a:gridCol>
              </a:tblGrid>
              <a:tr h="593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PLURAL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078445"/>
                  </a:ext>
                </a:extLst>
              </a:tr>
              <a:tr h="847216">
                <a:tc>
                  <a:txBody>
                    <a:bodyPr/>
                    <a:lstStyle/>
                    <a:p>
                      <a:r>
                        <a:rPr lang="en-US" sz="2000" dirty="0" err="1"/>
                        <a:t>yo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conozco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nosotros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conocemos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098798"/>
                  </a:ext>
                </a:extLst>
              </a:tr>
              <a:tr h="847216">
                <a:tc>
                  <a:txBody>
                    <a:bodyPr/>
                    <a:lstStyle/>
                    <a:p>
                      <a:r>
                        <a:rPr lang="en-US" sz="2000" dirty="0" err="1"/>
                        <a:t>tú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conoces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vosotros</a:t>
                      </a:r>
                      <a:r>
                        <a:rPr lang="en-US" sz="2000" dirty="0"/>
                        <a:t>    </a:t>
                      </a:r>
                      <a:r>
                        <a:rPr lang="en-US" sz="2000" b="1" dirty="0" err="1"/>
                        <a:t>conocéis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717081"/>
                  </a:ext>
                </a:extLst>
              </a:tr>
              <a:tr h="1214343">
                <a:tc>
                  <a:txBody>
                    <a:bodyPr/>
                    <a:lstStyle/>
                    <a:p>
                      <a:r>
                        <a:rPr lang="en-US" sz="2000" dirty="0" err="1"/>
                        <a:t>él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ella</a:t>
                      </a:r>
                      <a:r>
                        <a:rPr lang="en-US" sz="2000" dirty="0"/>
                        <a:t>          </a:t>
                      </a:r>
                      <a:r>
                        <a:rPr lang="en-US" sz="2000" b="1" dirty="0" err="1"/>
                        <a:t>conoce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usted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ellos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ellas</a:t>
                      </a:r>
                      <a:r>
                        <a:rPr lang="en-US" sz="2000" dirty="0"/>
                        <a:t>          </a:t>
                      </a:r>
                      <a:r>
                        <a:rPr lang="en-US" sz="2000" b="1" dirty="0" err="1"/>
                        <a:t>conocen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ustedes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161893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FAF4CB-FBE9-8B53-E9FC-6DF24B511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068" y="2751138"/>
            <a:ext cx="5189856" cy="3109913"/>
          </a:xfrm>
        </p:spPr>
        <p:txBody>
          <a:bodyPr>
            <a:normAutofit fontScale="92500"/>
          </a:bodyPr>
          <a:lstStyle/>
          <a:p>
            <a:pPr lvl="0"/>
            <a:r>
              <a:rPr lang="es-GT" sz="2000" b="1" i="1" dirty="0"/>
              <a:t>EJEMPLOS:</a:t>
            </a:r>
          </a:p>
          <a:p>
            <a:pPr lvl="0"/>
            <a:r>
              <a:rPr lang="es-GT" sz="2000" b="1" i="1" dirty="0"/>
              <a:t>Tú conoces a mi hermano.</a:t>
            </a:r>
            <a:r>
              <a:rPr lang="es-GT" sz="2000" dirty="0"/>
              <a:t> </a:t>
            </a:r>
            <a:r>
              <a:rPr lang="es-GT" sz="2000" dirty="0" err="1"/>
              <a:t>You</a:t>
            </a:r>
            <a:r>
              <a:rPr lang="es-GT" sz="2000" dirty="0"/>
              <a:t> </a:t>
            </a:r>
            <a:r>
              <a:rPr lang="es-GT" sz="2000" dirty="0" err="1"/>
              <a:t>know</a:t>
            </a:r>
            <a:r>
              <a:rPr lang="es-GT" sz="2000" dirty="0"/>
              <a:t> </a:t>
            </a:r>
            <a:r>
              <a:rPr lang="es-GT" sz="2000" dirty="0" err="1"/>
              <a:t>my</a:t>
            </a:r>
            <a:r>
              <a:rPr lang="es-GT" sz="2000" dirty="0"/>
              <a:t> </a:t>
            </a:r>
            <a:r>
              <a:rPr lang="es-GT" sz="2000" dirty="0" err="1"/>
              <a:t>brother</a:t>
            </a:r>
            <a:r>
              <a:rPr lang="es-GT" sz="2000" dirty="0"/>
              <a:t>. </a:t>
            </a:r>
            <a:endParaRPr lang="en-US" sz="2000" dirty="0"/>
          </a:p>
          <a:p>
            <a:pPr lvl="0"/>
            <a:r>
              <a:rPr lang="es-GT" sz="2000" b="1" i="1" dirty="0"/>
              <a:t>Ellos conocen a la maestra.</a:t>
            </a:r>
            <a:r>
              <a:rPr lang="es-GT" sz="2000" dirty="0"/>
              <a:t> </a:t>
            </a:r>
            <a:r>
              <a:rPr lang="en-US" sz="2000" dirty="0"/>
              <a:t>They know the teacher. </a:t>
            </a:r>
          </a:p>
          <a:p>
            <a:pPr lvl="0"/>
            <a:r>
              <a:rPr lang="es-GT" sz="2000" b="1" i="1" dirty="0"/>
              <a:t>Nosotros conocemos España.</a:t>
            </a:r>
            <a:r>
              <a:rPr lang="es-GT" sz="2000" dirty="0"/>
              <a:t> </a:t>
            </a:r>
            <a:r>
              <a:rPr lang="es-GT" sz="2000" dirty="0" err="1"/>
              <a:t>We</a:t>
            </a:r>
            <a:r>
              <a:rPr lang="es-GT" sz="2000" dirty="0"/>
              <a:t> </a:t>
            </a:r>
            <a:r>
              <a:rPr lang="es-GT" sz="2000" dirty="0" err="1"/>
              <a:t>know</a:t>
            </a:r>
            <a:r>
              <a:rPr lang="es-GT" sz="2000" dirty="0"/>
              <a:t> </a:t>
            </a:r>
            <a:r>
              <a:rPr lang="es-GT" sz="2000" dirty="0" err="1"/>
              <a:t>Spain</a:t>
            </a:r>
            <a:r>
              <a:rPr lang="es-GT" sz="2000" dirty="0"/>
              <a:t>. </a:t>
            </a:r>
            <a:endParaRPr lang="en-US" sz="2000" dirty="0"/>
          </a:p>
          <a:p>
            <a:pPr lvl="0"/>
            <a:r>
              <a:rPr lang="en-US" sz="2000" b="1" i="1" dirty="0" err="1"/>
              <a:t>Yo</a:t>
            </a:r>
            <a:r>
              <a:rPr lang="en-US" sz="2000" b="1" i="1" dirty="0"/>
              <a:t> </a:t>
            </a:r>
            <a:r>
              <a:rPr lang="en-US" sz="2000" b="1" i="1" dirty="0" err="1"/>
              <a:t>conozco</a:t>
            </a:r>
            <a:r>
              <a:rPr lang="en-US" sz="2000" b="1" i="1" dirty="0"/>
              <a:t> </a:t>
            </a:r>
            <a:r>
              <a:rPr lang="en-US" sz="2000" b="1" i="1" dirty="0" err="1"/>
              <a:t>tu</a:t>
            </a:r>
            <a:r>
              <a:rPr lang="en-US" sz="2000" b="1" i="1" dirty="0"/>
              <a:t> casa.</a:t>
            </a:r>
            <a:r>
              <a:rPr lang="en-US" sz="2000" dirty="0"/>
              <a:t> I know your house. </a:t>
            </a:r>
          </a:p>
          <a:p>
            <a:endParaRPr lang="en-US" dirty="0"/>
          </a:p>
        </p:txBody>
      </p:sp>
      <p:pic>
        <p:nvPicPr>
          <p:cNvPr id="5122" name="Picture 2" descr="Conocer Vectors - Download Free High-Quality Vectors from Freepik | Freepik">
            <a:extLst>
              <a:ext uri="{FF2B5EF4-FFF2-40B4-BE49-F238E27FC236}">
                <a16:creationId xmlns:a16="http://schemas.microsoft.com/office/drawing/2014/main" id="{DF106BA4-CAE4-0CB3-3C36-EB9E6771A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8473" r="5000" b="7462"/>
          <a:stretch>
            <a:fillRect/>
          </a:stretch>
        </p:blipFill>
        <p:spPr bwMode="auto">
          <a:xfrm>
            <a:off x="295652" y="220661"/>
            <a:ext cx="1649342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69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38647-5272-37F0-85AE-281847385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9319-99A9-DB2F-C5B2-4023242D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CONVERSATION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7D12D2C2-AC08-DDB9-8099-6C5E1A904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452392" y="140725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7681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23F40-7CE5-B68C-07DA-B51074EC2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7C6C7-763F-828B-3077-6DDF2A18A1C7}"/>
              </a:ext>
            </a:extLst>
          </p:cNvPr>
          <p:cNvSpPr/>
          <p:nvPr/>
        </p:nvSpPr>
        <p:spPr>
          <a:xfrm>
            <a:off x="685800" y="361188"/>
            <a:ext cx="5838825" cy="61356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50" b="1" dirty="0">
                <a:solidFill>
                  <a:schemeClr val="bg1"/>
                </a:solidFill>
              </a:rPr>
              <a:t>A:</a:t>
            </a:r>
            <a:r>
              <a:rPr lang="es-ES" sz="1750" dirty="0">
                <a:solidFill>
                  <a:schemeClr val="bg1"/>
                </a:solidFill>
              </a:rPr>
              <a:t> Hola, ¿</a:t>
            </a:r>
            <a:r>
              <a:rPr lang="es-ES" sz="1750" b="1" dirty="0">
                <a:solidFill>
                  <a:schemeClr val="bg1"/>
                </a:solidFill>
              </a:rPr>
              <a:t>sabes</a:t>
            </a:r>
            <a:r>
              <a:rPr lang="es-ES" sz="1750" dirty="0">
                <a:solidFill>
                  <a:schemeClr val="bg1"/>
                </a:solidFill>
              </a:rPr>
              <a:t> usar el nuevo sistema de la empresa?</a:t>
            </a:r>
            <a:br>
              <a:rPr lang="es-ES" sz="1750" dirty="0">
                <a:solidFill>
                  <a:schemeClr val="bg1"/>
                </a:solidFill>
              </a:rPr>
            </a:br>
            <a:r>
              <a:rPr lang="es-ES" sz="1750" b="1" dirty="0">
                <a:solidFill>
                  <a:schemeClr val="bg1"/>
                </a:solidFill>
              </a:rPr>
              <a:t>B:</a:t>
            </a:r>
            <a:r>
              <a:rPr lang="es-ES" sz="1750" dirty="0">
                <a:solidFill>
                  <a:schemeClr val="bg1"/>
                </a:solidFill>
              </a:rPr>
              <a:t> Sí, </a:t>
            </a:r>
            <a:r>
              <a:rPr lang="es-ES" sz="1750" b="1" dirty="0">
                <a:solidFill>
                  <a:schemeClr val="bg1"/>
                </a:solidFill>
              </a:rPr>
              <a:t>sé</a:t>
            </a:r>
            <a:r>
              <a:rPr lang="es-ES" sz="1750" dirty="0">
                <a:solidFill>
                  <a:schemeClr val="bg1"/>
                </a:solidFill>
              </a:rPr>
              <a:t> usarlo bien. </a:t>
            </a:r>
            <a:r>
              <a:rPr lang="es-ES" sz="1750" b="1" dirty="0">
                <a:solidFill>
                  <a:schemeClr val="bg1"/>
                </a:solidFill>
              </a:rPr>
              <a:t>Aprendí</a:t>
            </a:r>
            <a:r>
              <a:rPr lang="es-ES" sz="1750" dirty="0">
                <a:solidFill>
                  <a:schemeClr val="bg1"/>
                </a:solidFill>
              </a:rPr>
              <a:t> a usarlo la semana pasada.</a:t>
            </a:r>
          </a:p>
          <a:p>
            <a:r>
              <a:rPr lang="es-ES" sz="1750" b="1" dirty="0">
                <a:solidFill>
                  <a:schemeClr val="bg1"/>
                </a:solidFill>
              </a:rPr>
              <a:t>A:</a:t>
            </a:r>
            <a:r>
              <a:rPr lang="es-ES" sz="1750" dirty="0">
                <a:solidFill>
                  <a:schemeClr val="bg1"/>
                </a:solidFill>
              </a:rPr>
              <a:t> ¡Qué bien! Yo todavía no </a:t>
            </a:r>
            <a:r>
              <a:rPr lang="es-ES" sz="1750" b="1" dirty="0">
                <a:solidFill>
                  <a:schemeClr val="bg1"/>
                </a:solidFill>
              </a:rPr>
              <a:t>sé</a:t>
            </a:r>
            <a:r>
              <a:rPr lang="es-ES" sz="1750" dirty="0">
                <a:solidFill>
                  <a:schemeClr val="bg1"/>
                </a:solidFill>
              </a:rPr>
              <a:t> hacerlo muy rápido.</a:t>
            </a:r>
            <a:br>
              <a:rPr lang="es-ES" sz="1750" dirty="0">
                <a:solidFill>
                  <a:schemeClr val="bg1"/>
                </a:solidFill>
              </a:rPr>
            </a:br>
            <a:r>
              <a:rPr lang="es-ES" sz="1750" b="1" dirty="0">
                <a:solidFill>
                  <a:schemeClr val="bg1"/>
                </a:solidFill>
              </a:rPr>
              <a:t>B:</a:t>
            </a:r>
            <a:r>
              <a:rPr lang="es-ES" sz="1750" dirty="0">
                <a:solidFill>
                  <a:schemeClr val="bg1"/>
                </a:solidFill>
              </a:rPr>
              <a:t> No te preocupes. ¿</a:t>
            </a:r>
            <a:r>
              <a:rPr lang="es-ES" sz="1750" b="1" dirty="0">
                <a:solidFill>
                  <a:schemeClr val="bg1"/>
                </a:solidFill>
              </a:rPr>
              <a:t>Conoces</a:t>
            </a:r>
            <a:r>
              <a:rPr lang="es-ES" sz="1750" dirty="0">
                <a:solidFill>
                  <a:schemeClr val="bg1"/>
                </a:solidFill>
              </a:rPr>
              <a:t> a Laura, la nueva supervisora?</a:t>
            </a:r>
          </a:p>
          <a:p>
            <a:r>
              <a:rPr lang="es-ES" sz="1750" b="1" dirty="0">
                <a:solidFill>
                  <a:schemeClr val="bg1"/>
                </a:solidFill>
              </a:rPr>
              <a:t>A:</a:t>
            </a:r>
            <a:r>
              <a:rPr lang="es-ES" sz="1750" dirty="0">
                <a:solidFill>
                  <a:schemeClr val="bg1"/>
                </a:solidFill>
              </a:rPr>
              <a:t> Sí, la </a:t>
            </a:r>
            <a:r>
              <a:rPr lang="es-ES" sz="1750" b="1" dirty="0">
                <a:solidFill>
                  <a:schemeClr val="bg1"/>
                </a:solidFill>
              </a:rPr>
              <a:t>conozco</a:t>
            </a:r>
            <a:r>
              <a:rPr lang="es-ES" sz="1750" dirty="0">
                <a:solidFill>
                  <a:schemeClr val="bg1"/>
                </a:solidFill>
              </a:rPr>
              <a:t>. </a:t>
            </a:r>
            <a:r>
              <a:rPr lang="es-ES" sz="1750" b="1" dirty="0">
                <a:solidFill>
                  <a:schemeClr val="bg1"/>
                </a:solidFill>
              </a:rPr>
              <a:t>La conocí</a:t>
            </a:r>
            <a:r>
              <a:rPr lang="es-ES" sz="1750" dirty="0">
                <a:solidFill>
                  <a:schemeClr val="bg1"/>
                </a:solidFill>
              </a:rPr>
              <a:t> en una reunión el lunes.</a:t>
            </a:r>
            <a:br>
              <a:rPr lang="es-ES" sz="1750" dirty="0">
                <a:solidFill>
                  <a:schemeClr val="bg1"/>
                </a:solidFill>
              </a:rPr>
            </a:br>
            <a:r>
              <a:rPr lang="es-ES" sz="1750" b="1" dirty="0">
                <a:solidFill>
                  <a:schemeClr val="bg1"/>
                </a:solidFill>
              </a:rPr>
              <a:t>B:</a:t>
            </a:r>
            <a:r>
              <a:rPr lang="es-ES" sz="1750" dirty="0">
                <a:solidFill>
                  <a:schemeClr val="bg1"/>
                </a:solidFill>
              </a:rPr>
              <a:t> Perfecto. Ella </a:t>
            </a:r>
            <a:r>
              <a:rPr lang="es-ES" sz="1750" b="1" dirty="0">
                <a:solidFill>
                  <a:schemeClr val="bg1"/>
                </a:solidFill>
              </a:rPr>
              <a:t>sabe</a:t>
            </a:r>
            <a:r>
              <a:rPr lang="es-ES" sz="1750" dirty="0">
                <a:solidFill>
                  <a:schemeClr val="bg1"/>
                </a:solidFill>
              </a:rPr>
              <a:t> mucho del trabajo y siempre ayuda.</a:t>
            </a:r>
          </a:p>
          <a:p>
            <a:r>
              <a:rPr lang="es-ES" sz="1750" b="1" dirty="0">
                <a:solidFill>
                  <a:schemeClr val="bg1"/>
                </a:solidFill>
              </a:rPr>
              <a:t>A:</a:t>
            </a:r>
            <a:r>
              <a:rPr lang="es-ES" sz="1750" dirty="0">
                <a:solidFill>
                  <a:schemeClr val="bg1"/>
                </a:solidFill>
              </a:rPr>
              <a:t> ¿</a:t>
            </a:r>
            <a:r>
              <a:rPr lang="es-ES" sz="1750" b="1" dirty="0">
                <a:solidFill>
                  <a:schemeClr val="bg1"/>
                </a:solidFill>
              </a:rPr>
              <a:t>Sabes</a:t>
            </a:r>
            <a:r>
              <a:rPr lang="es-ES" sz="1750" dirty="0">
                <a:solidFill>
                  <a:schemeClr val="bg1"/>
                </a:solidFill>
              </a:rPr>
              <a:t> a qué hora empieza la reunión de hoy?</a:t>
            </a:r>
            <a:br>
              <a:rPr lang="es-ES" sz="1750" dirty="0">
                <a:solidFill>
                  <a:schemeClr val="bg1"/>
                </a:solidFill>
              </a:rPr>
            </a:br>
            <a:r>
              <a:rPr lang="es-ES" sz="1750" b="1" dirty="0">
                <a:solidFill>
                  <a:schemeClr val="bg1"/>
                </a:solidFill>
              </a:rPr>
              <a:t>B:</a:t>
            </a:r>
            <a:r>
              <a:rPr lang="es-ES" sz="1750" dirty="0">
                <a:solidFill>
                  <a:schemeClr val="bg1"/>
                </a:solidFill>
              </a:rPr>
              <a:t> Sí, </a:t>
            </a:r>
            <a:r>
              <a:rPr lang="es-ES" sz="1750" b="1" dirty="0">
                <a:solidFill>
                  <a:schemeClr val="bg1"/>
                </a:solidFill>
              </a:rPr>
              <a:t>sé</a:t>
            </a:r>
            <a:r>
              <a:rPr lang="es-ES" sz="1750" dirty="0">
                <a:solidFill>
                  <a:schemeClr val="bg1"/>
                </a:solidFill>
              </a:rPr>
              <a:t> que empieza a las tres de la tarde.</a:t>
            </a:r>
          </a:p>
          <a:p>
            <a:r>
              <a:rPr lang="es-ES" sz="1750" b="1" dirty="0">
                <a:solidFill>
                  <a:schemeClr val="bg1"/>
                </a:solidFill>
              </a:rPr>
              <a:t>A:</a:t>
            </a:r>
            <a:r>
              <a:rPr lang="es-ES" sz="1750" dirty="0">
                <a:solidFill>
                  <a:schemeClr val="bg1"/>
                </a:solidFill>
              </a:rPr>
              <a:t> ¿</a:t>
            </a:r>
            <a:r>
              <a:rPr lang="es-ES" sz="1750" b="1" dirty="0">
                <a:solidFill>
                  <a:schemeClr val="bg1"/>
                </a:solidFill>
              </a:rPr>
              <a:t>Conoces</a:t>
            </a:r>
            <a:r>
              <a:rPr lang="es-ES" sz="1750" dirty="0">
                <a:solidFill>
                  <a:schemeClr val="bg1"/>
                </a:solidFill>
              </a:rPr>
              <a:t> bien la oficina nueva?</a:t>
            </a:r>
            <a:br>
              <a:rPr lang="es-ES" sz="1750" dirty="0">
                <a:solidFill>
                  <a:schemeClr val="bg1"/>
                </a:solidFill>
              </a:rPr>
            </a:br>
            <a:r>
              <a:rPr lang="es-ES" sz="1750" b="1" dirty="0">
                <a:solidFill>
                  <a:schemeClr val="bg1"/>
                </a:solidFill>
              </a:rPr>
              <a:t>B:</a:t>
            </a:r>
            <a:r>
              <a:rPr lang="es-ES" sz="1750" dirty="0">
                <a:solidFill>
                  <a:schemeClr val="bg1"/>
                </a:solidFill>
              </a:rPr>
              <a:t> Sí, la </a:t>
            </a:r>
            <a:r>
              <a:rPr lang="es-ES" sz="1750" b="1" dirty="0">
                <a:solidFill>
                  <a:schemeClr val="bg1"/>
                </a:solidFill>
              </a:rPr>
              <a:t>conozco</a:t>
            </a:r>
            <a:r>
              <a:rPr lang="es-ES" sz="1750" dirty="0">
                <a:solidFill>
                  <a:schemeClr val="bg1"/>
                </a:solidFill>
              </a:rPr>
              <a:t> bien porque he trabajado aquí por dos años.</a:t>
            </a:r>
          </a:p>
          <a:p>
            <a:r>
              <a:rPr lang="es-ES" sz="1750" b="1" dirty="0">
                <a:solidFill>
                  <a:schemeClr val="bg1"/>
                </a:solidFill>
              </a:rPr>
              <a:t>A:</a:t>
            </a:r>
            <a:r>
              <a:rPr lang="es-ES" sz="1750" dirty="0">
                <a:solidFill>
                  <a:schemeClr val="bg1"/>
                </a:solidFill>
              </a:rPr>
              <a:t> Yo todavía no </a:t>
            </a:r>
            <a:r>
              <a:rPr lang="es-ES" sz="1750" b="1" dirty="0">
                <a:solidFill>
                  <a:schemeClr val="bg1"/>
                </a:solidFill>
              </a:rPr>
              <a:t>conozco</a:t>
            </a:r>
            <a:r>
              <a:rPr lang="es-ES" sz="1750" dirty="0">
                <a:solidFill>
                  <a:schemeClr val="bg1"/>
                </a:solidFill>
              </a:rPr>
              <a:t> a todos mis compañeros.</a:t>
            </a:r>
            <a:br>
              <a:rPr lang="es-ES" sz="1750" dirty="0">
                <a:solidFill>
                  <a:schemeClr val="bg1"/>
                </a:solidFill>
              </a:rPr>
            </a:br>
            <a:r>
              <a:rPr lang="es-ES" sz="1750" b="1" dirty="0">
                <a:solidFill>
                  <a:schemeClr val="bg1"/>
                </a:solidFill>
              </a:rPr>
              <a:t>B:</a:t>
            </a:r>
            <a:r>
              <a:rPr lang="es-ES" sz="1750" dirty="0">
                <a:solidFill>
                  <a:schemeClr val="bg1"/>
                </a:solidFill>
              </a:rPr>
              <a:t> Es normal. Con el tiempo vas a </a:t>
            </a:r>
            <a:r>
              <a:rPr lang="es-ES" sz="1750" b="1" dirty="0">
                <a:solidFill>
                  <a:schemeClr val="bg1"/>
                </a:solidFill>
              </a:rPr>
              <a:t>conocer</a:t>
            </a:r>
            <a:r>
              <a:rPr lang="es-ES" sz="1750" dirty="0">
                <a:solidFill>
                  <a:schemeClr val="bg1"/>
                </a:solidFill>
              </a:rPr>
              <a:t> a todo el equipo.</a:t>
            </a:r>
          </a:p>
          <a:p>
            <a:r>
              <a:rPr lang="es-ES" sz="1750" b="1" dirty="0">
                <a:solidFill>
                  <a:schemeClr val="bg1"/>
                </a:solidFill>
              </a:rPr>
              <a:t>A:</a:t>
            </a:r>
            <a:r>
              <a:rPr lang="es-ES" sz="1750" dirty="0">
                <a:solidFill>
                  <a:schemeClr val="bg1"/>
                </a:solidFill>
              </a:rPr>
              <a:t> Gracias. Ahora </a:t>
            </a:r>
            <a:r>
              <a:rPr lang="es-ES" sz="1750" b="1" dirty="0">
                <a:solidFill>
                  <a:schemeClr val="bg1"/>
                </a:solidFill>
              </a:rPr>
              <a:t>sé</a:t>
            </a:r>
            <a:r>
              <a:rPr lang="es-ES" sz="1750" dirty="0">
                <a:solidFill>
                  <a:schemeClr val="bg1"/>
                </a:solidFill>
              </a:rPr>
              <a:t> que puedo preguntarte si tengo dudas.</a:t>
            </a:r>
            <a:br>
              <a:rPr lang="es-ES" sz="1750" dirty="0">
                <a:solidFill>
                  <a:schemeClr val="bg1"/>
                </a:solidFill>
              </a:rPr>
            </a:br>
            <a:r>
              <a:rPr lang="es-ES" sz="1750" b="1" dirty="0">
                <a:solidFill>
                  <a:schemeClr val="bg1"/>
                </a:solidFill>
              </a:rPr>
              <a:t>B:</a:t>
            </a:r>
            <a:r>
              <a:rPr lang="es-ES" sz="1750" dirty="0">
                <a:solidFill>
                  <a:schemeClr val="bg1"/>
                </a:solidFill>
              </a:rPr>
              <a:t> Claro, y yo </a:t>
            </a:r>
            <a:r>
              <a:rPr lang="es-ES" sz="1750" b="1" dirty="0">
                <a:solidFill>
                  <a:schemeClr val="bg1"/>
                </a:solidFill>
              </a:rPr>
              <a:t>sé</a:t>
            </a:r>
            <a:r>
              <a:rPr lang="es-ES" sz="1750" dirty="0">
                <a:solidFill>
                  <a:schemeClr val="bg1"/>
                </a:solidFill>
              </a:rPr>
              <a:t> que haces muy bien tu trabajo.</a:t>
            </a:r>
          </a:p>
          <a:p>
            <a:endParaRPr lang="es-ES" sz="1750" dirty="0">
              <a:solidFill>
                <a:schemeClr val="bg1"/>
              </a:solidFill>
            </a:endParaRPr>
          </a:p>
        </p:txBody>
      </p:sp>
      <p:pic>
        <p:nvPicPr>
          <p:cNvPr id="6146" name="Picture 2" descr="Vectores de Presion por parte compañeros - Descarga vectores gratis de gran  calidad de Freepik | Freepik">
            <a:extLst>
              <a:ext uri="{FF2B5EF4-FFF2-40B4-BE49-F238E27FC236}">
                <a16:creationId xmlns:a16="http://schemas.microsoft.com/office/drawing/2014/main" id="{A475991D-E816-C27A-B312-FB61BC76C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"/>
          <a:stretch>
            <a:fillRect/>
          </a:stretch>
        </p:blipFill>
        <p:spPr bwMode="auto">
          <a:xfrm>
            <a:off x="7039371" y="1366837"/>
            <a:ext cx="4466829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0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7F36C-2A0C-0DD2-9324-F93528AE5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F1D7-0610-97BD-66EB-7B455A69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1450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B65E654F-EE2C-5BD1-50D9-AD39B567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0" y="2419349"/>
            <a:ext cx="3772008" cy="36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4B1586CF-9813-79BD-48A3-343E4A284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D17E4-5330-C0C6-C35A-19B48EFE2585}"/>
              </a:ext>
            </a:extLst>
          </p:cNvPr>
          <p:cNvSpPr txBox="1"/>
          <p:nvPr/>
        </p:nvSpPr>
        <p:spPr>
          <a:xfrm>
            <a:off x="5219700" y="1402849"/>
            <a:ext cx="67056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Aptos" panose="020B0004020202020204" pitchFamily="34" charset="0"/>
              </a:rPr>
              <a:t>A. </a:t>
            </a:r>
            <a:r>
              <a:rPr lang="en-US" sz="3200" dirty="0">
                <a:latin typeface="Aptos" panose="020B0004020202020204" pitchFamily="34" charset="0"/>
              </a:rPr>
              <a:t>Read the sentences below and decide which verb to use. This practice is to understand when to use which verb. </a:t>
            </a:r>
          </a:p>
          <a:p>
            <a:pPr algn="just"/>
            <a:endParaRPr lang="en-US" sz="3200" dirty="0">
              <a:latin typeface="Aptos" panose="020B0004020202020204" pitchFamily="34" charset="0"/>
            </a:endParaRPr>
          </a:p>
          <a:p>
            <a:pPr algn="just"/>
            <a:r>
              <a:rPr lang="en-US" sz="3200" dirty="0" err="1">
                <a:latin typeface="Aptos" panose="020B0004020202020204" pitchFamily="34" charset="0"/>
              </a:rPr>
              <a:t>Ejemplo</a:t>
            </a:r>
            <a:r>
              <a:rPr lang="en-US" sz="3200" dirty="0">
                <a:latin typeface="Aptos" panose="020B0004020202020204" pitchFamily="34" charset="0"/>
              </a:rPr>
              <a:t>-Example: </a:t>
            </a:r>
          </a:p>
          <a:p>
            <a:pPr algn="just"/>
            <a:r>
              <a:rPr lang="en-US" sz="3200" dirty="0">
                <a:latin typeface="Aptos" panose="020B0004020202020204" pitchFamily="34" charset="0"/>
              </a:rPr>
              <a:t>I am familiar with that book. </a:t>
            </a:r>
          </a:p>
          <a:p>
            <a:pPr algn="just"/>
            <a:r>
              <a:rPr lang="en-US" sz="3200" dirty="0">
                <a:latin typeface="Aptos" panose="020B0004020202020204" pitchFamily="34" charset="0"/>
              </a:rPr>
              <a:t>-Answer: </a:t>
            </a:r>
            <a:r>
              <a:rPr lang="en-US" sz="3200" dirty="0" err="1">
                <a:latin typeface="Aptos" panose="020B0004020202020204" pitchFamily="34" charset="0"/>
              </a:rPr>
              <a:t>conocer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1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4BEC9-1B02-90CB-CB32-9E089C13E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78" y="1724025"/>
            <a:ext cx="9010621" cy="32624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406050-E602-5767-8C62-683C82DE1224}"/>
              </a:ext>
            </a:extLst>
          </p:cNvPr>
          <p:cNvSpPr/>
          <p:nvPr/>
        </p:nvSpPr>
        <p:spPr>
          <a:xfrm>
            <a:off x="5457825" y="1906308"/>
            <a:ext cx="26574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CONOCER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13830-8343-4A96-6133-1E9E141CBC51}"/>
              </a:ext>
            </a:extLst>
          </p:cNvPr>
          <p:cNvSpPr/>
          <p:nvPr/>
        </p:nvSpPr>
        <p:spPr>
          <a:xfrm>
            <a:off x="6677025" y="2471893"/>
            <a:ext cx="26574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SABER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BE7ECF-E56D-C45A-8A1C-D70ED1E56D69}"/>
              </a:ext>
            </a:extLst>
          </p:cNvPr>
          <p:cNvSpPr/>
          <p:nvPr/>
        </p:nvSpPr>
        <p:spPr>
          <a:xfrm>
            <a:off x="8610600" y="3163607"/>
            <a:ext cx="195262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SABER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43D39-4A4E-24A9-0909-E94125EC138D}"/>
              </a:ext>
            </a:extLst>
          </p:cNvPr>
          <p:cNvSpPr/>
          <p:nvPr/>
        </p:nvSpPr>
        <p:spPr>
          <a:xfrm>
            <a:off x="6419850" y="3729192"/>
            <a:ext cx="26574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CONOCER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143806-4BBC-98A1-B20C-F93D25323036}"/>
              </a:ext>
            </a:extLst>
          </p:cNvPr>
          <p:cNvSpPr/>
          <p:nvPr/>
        </p:nvSpPr>
        <p:spPr>
          <a:xfrm>
            <a:off x="6677025" y="4294777"/>
            <a:ext cx="26574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SABER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61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36775-1A61-A796-7727-5E1B08863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800F-CF6A-C431-AD9B-75F582BB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1450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121BB7CB-C48A-2DB0-21B2-F151BD94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0" y="2419349"/>
            <a:ext cx="3772008" cy="36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4397433B-7ACA-736E-95CA-77FA350FA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1D40B1-D44F-EC2B-9A89-0628670CCE70}"/>
              </a:ext>
            </a:extLst>
          </p:cNvPr>
          <p:cNvSpPr txBox="1"/>
          <p:nvPr/>
        </p:nvSpPr>
        <p:spPr>
          <a:xfrm>
            <a:off x="5181600" y="2151727"/>
            <a:ext cx="6705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B.</a:t>
            </a:r>
            <a:r>
              <a:rPr lang="en-US" sz="3200" dirty="0">
                <a:latin typeface="Aptos" panose="020B0004020202020204" pitchFamily="34" charset="0"/>
              </a:rPr>
              <a:t> Decide if </a:t>
            </a:r>
            <a:r>
              <a:rPr lang="en-US" sz="3200" b="1" dirty="0">
                <a:latin typeface="Aptos" panose="020B0004020202020204" pitchFamily="34" charset="0"/>
              </a:rPr>
              <a:t>SABER</a:t>
            </a:r>
            <a:r>
              <a:rPr lang="en-US" sz="3200" dirty="0">
                <a:latin typeface="Aptos" panose="020B0004020202020204" pitchFamily="34" charset="0"/>
              </a:rPr>
              <a:t> or </a:t>
            </a:r>
            <a:r>
              <a:rPr lang="en-US" sz="3200" b="1" dirty="0">
                <a:latin typeface="Aptos" panose="020B0004020202020204" pitchFamily="34" charset="0"/>
              </a:rPr>
              <a:t>CONOCER</a:t>
            </a:r>
            <a:r>
              <a:rPr lang="en-US" sz="3200" dirty="0">
                <a:latin typeface="Aptos" panose="020B0004020202020204" pitchFamily="34" charset="0"/>
              </a:rPr>
              <a:t> is needed in the sentences below. Fill in the blanks with the appropriate forms. -</a:t>
            </a:r>
            <a:r>
              <a:rPr lang="es-GT" sz="3200" dirty="0" err="1">
                <a:latin typeface="Aptos" panose="020B0004020202020204" pitchFamily="34" charset="0"/>
              </a:rPr>
              <a:t>Then</a:t>
            </a:r>
            <a:r>
              <a:rPr lang="es-GT" sz="3200" dirty="0">
                <a:latin typeface="Aptos" panose="020B0004020202020204" pitchFamily="34" charset="0"/>
              </a:rPr>
              <a:t> </a:t>
            </a:r>
            <a:r>
              <a:rPr lang="es-GT" sz="3200" dirty="0" err="1">
                <a:latin typeface="Aptos" panose="020B0004020202020204" pitchFamily="34" charset="0"/>
              </a:rPr>
              <a:t>circle</a:t>
            </a:r>
            <a:r>
              <a:rPr lang="es-GT" sz="3200" dirty="0">
                <a:latin typeface="Aptos" panose="020B0004020202020204" pitchFamily="34" charset="0"/>
              </a:rPr>
              <a:t> </a:t>
            </a:r>
            <a:r>
              <a:rPr lang="es-GT" sz="3200" dirty="0" err="1">
                <a:latin typeface="Aptos" panose="020B0004020202020204" pitchFamily="34" charset="0"/>
              </a:rPr>
              <a:t>the</a:t>
            </a:r>
            <a:r>
              <a:rPr lang="es-GT" sz="3200" dirty="0">
                <a:latin typeface="Aptos" panose="020B0004020202020204" pitchFamily="34" charset="0"/>
              </a:rPr>
              <a:t> </a:t>
            </a:r>
            <a:r>
              <a:rPr lang="es-GT" sz="3200" dirty="0" err="1">
                <a:latin typeface="Aptos" panose="020B0004020202020204" pitchFamily="34" charset="0"/>
              </a:rPr>
              <a:t>correct</a:t>
            </a:r>
            <a:r>
              <a:rPr lang="es-GT" sz="3200" dirty="0">
                <a:latin typeface="Aptos" panose="020B0004020202020204" pitchFamily="34" charset="0"/>
              </a:rPr>
              <a:t> </a:t>
            </a:r>
            <a:r>
              <a:rPr lang="es-GT" sz="3200" dirty="0" err="1">
                <a:latin typeface="Aptos" panose="020B0004020202020204" pitchFamily="34" charset="0"/>
              </a:rPr>
              <a:t>verb</a:t>
            </a:r>
            <a:r>
              <a:rPr lang="es-GT" sz="3200" dirty="0">
                <a:latin typeface="Aptos" panose="020B0004020202020204" pitchFamily="34" charset="0"/>
              </a:rPr>
              <a:t> </a:t>
            </a:r>
            <a:r>
              <a:rPr lang="es-GT" sz="3200" dirty="0" err="1">
                <a:latin typeface="Aptos" panose="020B0004020202020204" pitchFamily="34" charset="0"/>
              </a:rPr>
              <a:t>you</a:t>
            </a:r>
            <a:r>
              <a:rPr lang="es-GT" sz="3200" dirty="0">
                <a:latin typeface="Aptos" panose="020B0004020202020204" pitchFamily="34" charset="0"/>
              </a:rPr>
              <a:t> </a:t>
            </a:r>
            <a:r>
              <a:rPr lang="es-GT" sz="3200" dirty="0" err="1">
                <a:latin typeface="Aptos" panose="020B0004020202020204" pitchFamily="34" charset="0"/>
              </a:rPr>
              <a:t>used</a:t>
            </a:r>
            <a:r>
              <a:rPr lang="es-GT" sz="3200" dirty="0">
                <a:latin typeface="Aptos" panose="020B0004020202020204" pitchFamily="34" charset="0"/>
              </a:rPr>
              <a:t>. </a:t>
            </a:r>
            <a:endParaRPr lang="en-US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2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CF363-3669-49F4-D4A2-228B24C7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61" y="1051990"/>
            <a:ext cx="10132077" cy="47540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D855B3-7BFB-AE16-C1AA-F4E71C77E6E7}"/>
              </a:ext>
            </a:extLst>
          </p:cNvPr>
          <p:cNvSpPr/>
          <p:nvPr/>
        </p:nvSpPr>
        <p:spPr>
          <a:xfrm>
            <a:off x="1971675" y="1182408"/>
            <a:ext cx="21621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sé</a:t>
            </a:r>
            <a:endParaRPr 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74D9ED-22B9-F848-894B-64EAC23D8127}"/>
              </a:ext>
            </a:extLst>
          </p:cNvPr>
          <p:cNvSpPr/>
          <p:nvPr/>
        </p:nvSpPr>
        <p:spPr>
          <a:xfrm>
            <a:off x="8410575" y="1182408"/>
            <a:ext cx="828675" cy="513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C1F8A-70E7-8C0B-BDFF-0E60D5A32CED}"/>
              </a:ext>
            </a:extLst>
          </p:cNvPr>
          <p:cNvSpPr/>
          <p:nvPr/>
        </p:nvSpPr>
        <p:spPr>
          <a:xfrm>
            <a:off x="3790950" y="1849158"/>
            <a:ext cx="17049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conoce</a:t>
            </a:r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EC7778-61DC-92AF-2528-BEBA6A7C7B41}"/>
              </a:ext>
            </a:extLst>
          </p:cNvPr>
          <p:cNvSpPr/>
          <p:nvPr/>
        </p:nvSpPr>
        <p:spPr>
          <a:xfrm>
            <a:off x="9467850" y="1715808"/>
            <a:ext cx="1295399" cy="627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35AF7-0351-0BD0-E6F0-BC10009B7818}"/>
              </a:ext>
            </a:extLst>
          </p:cNvPr>
          <p:cNvSpPr/>
          <p:nvPr/>
        </p:nvSpPr>
        <p:spPr>
          <a:xfrm>
            <a:off x="2428875" y="2515908"/>
            <a:ext cx="191452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conoces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40B332-FD0A-42FE-ECD1-F024CA98F05F}"/>
              </a:ext>
            </a:extLst>
          </p:cNvPr>
          <p:cNvSpPr/>
          <p:nvPr/>
        </p:nvSpPr>
        <p:spPr>
          <a:xfrm>
            <a:off x="9467850" y="2382558"/>
            <a:ext cx="1295399" cy="627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0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E9276B-F7F2-E243-D15A-25192D20B08A}"/>
              </a:ext>
            </a:extLst>
          </p:cNvPr>
          <p:cNvSpPr/>
          <p:nvPr/>
        </p:nvSpPr>
        <p:spPr>
          <a:xfrm>
            <a:off x="2728912" y="3182658"/>
            <a:ext cx="1319213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sabemos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7F2749-28AA-E83A-5FEE-A60B9C170849}"/>
              </a:ext>
            </a:extLst>
          </p:cNvPr>
          <p:cNvSpPr/>
          <p:nvPr/>
        </p:nvSpPr>
        <p:spPr>
          <a:xfrm>
            <a:off x="8439149" y="3117449"/>
            <a:ext cx="828675" cy="513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8027A5-4A20-13C2-A367-BA4A76AEDF72}"/>
              </a:ext>
            </a:extLst>
          </p:cNvPr>
          <p:cNvSpPr/>
          <p:nvPr/>
        </p:nvSpPr>
        <p:spPr>
          <a:xfrm>
            <a:off x="2305049" y="3778650"/>
            <a:ext cx="2714626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conozco</a:t>
            </a:r>
            <a:endParaRPr lang="en-US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415F49-6641-3199-0DE6-EBA265A8F061}"/>
              </a:ext>
            </a:extLst>
          </p:cNvPr>
          <p:cNvSpPr/>
          <p:nvPr/>
        </p:nvSpPr>
        <p:spPr>
          <a:xfrm>
            <a:off x="9439275" y="3706533"/>
            <a:ext cx="1295399" cy="627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0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D438BF-E59B-6092-8CB2-0A05FD764E68}"/>
              </a:ext>
            </a:extLst>
          </p:cNvPr>
          <p:cNvSpPr/>
          <p:nvPr/>
        </p:nvSpPr>
        <p:spPr>
          <a:xfrm>
            <a:off x="2305049" y="4433890"/>
            <a:ext cx="1390651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sabe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22ECA3-923E-5CB1-AE41-4446D7CDE1D9}"/>
              </a:ext>
            </a:extLst>
          </p:cNvPr>
          <p:cNvSpPr/>
          <p:nvPr/>
        </p:nvSpPr>
        <p:spPr>
          <a:xfrm>
            <a:off x="8410574" y="4393799"/>
            <a:ext cx="828675" cy="513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1BBEA8-D07A-0CB5-DD1F-08C864FAEE34}"/>
              </a:ext>
            </a:extLst>
          </p:cNvPr>
          <p:cNvSpPr/>
          <p:nvPr/>
        </p:nvSpPr>
        <p:spPr>
          <a:xfrm>
            <a:off x="3476624" y="5091375"/>
            <a:ext cx="2457451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conocen</a:t>
            </a:r>
            <a:endParaRPr lang="en-US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1AE47F-C26A-650F-6DE9-E0748FAD3418}"/>
              </a:ext>
            </a:extLst>
          </p:cNvPr>
          <p:cNvSpPr/>
          <p:nvPr/>
        </p:nvSpPr>
        <p:spPr>
          <a:xfrm>
            <a:off x="9467850" y="4969355"/>
            <a:ext cx="1295399" cy="627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Adiós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18" y="44608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</a:t>
            </a:r>
            <a:r>
              <a:rPr lang="en-US" sz="40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gusta</a:t>
            </a:r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like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_________.</a:t>
            </a:r>
          </a:p>
          <a:p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 he bailado________</a:t>
            </a:r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Yes, I 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danced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________________________________________.</a:t>
            </a:r>
          </a:p>
          <a:p>
            <a:endParaRPr lang="es-MX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No, yo no </a:t>
            </a:r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bailado ningún ritmo latino</a:t>
            </a:r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No, I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Aptos" panose="020B0004020202020204" pitchFamily="34" charset="0"/>
              </a:rPr>
              <a:t>danced to a Latin rhythm. </a:t>
            </a:r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760-CAFD-7C8B-8B37-35CDB18D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211536"/>
            <a:ext cx="11058144" cy="8319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ea typeface="ADLaM Display" panose="02010000000000000000" pitchFamily="2" charset="0"/>
                <a:cs typeface="ADLaM Display" panose="02010000000000000000" pitchFamily="2" charset="0"/>
              </a:rPr>
              <a:t>VOCABULARIO: EL TRABAJO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F05388-1A1C-5BA2-06AD-5319505D5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66138"/>
              </p:ext>
            </p:extLst>
          </p:nvPr>
        </p:nvGraphicFramePr>
        <p:xfrm>
          <a:off x="2496313" y="1162344"/>
          <a:ext cx="7020682" cy="530905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986783">
                  <a:extLst>
                    <a:ext uri="{9D8B030D-6E8A-4147-A177-3AD203B41FA5}">
                      <a16:colId xmlns:a16="http://schemas.microsoft.com/office/drawing/2014/main" val="2754230938"/>
                    </a:ext>
                  </a:extLst>
                </a:gridCol>
                <a:gridCol w="3033899">
                  <a:extLst>
                    <a:ext uri="{9D8B030D-6E8A-4147-A177-3AD203B41FA5}">
                      <a16:colId xmlns:a16="http://schemas.microsoft.com/office/drawing/2014/main" val="650500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n-US" sz="1900" dirty="0">
                          <a:effectLst/>
                          <a:latin typeface="+mj-lt"/>
                        </a:rPr>
                        <a:t>EL TRABAJO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n-US" sz="1900" dirty="0">
                          <a:effectLst/>
                          <a:latin typeface="+mj-lt"/>
                        </a:rPr>
                        <a:t>THE WORKPLACE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31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la solicitud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application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3459315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la cita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 err="1">
                          <a:effectLst/>
                          <a:latin typeface="+mj-lt"/>
                        </a:rPr>
                        <a:t>appointment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30097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los beneficios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 err="1">
                          <a:effectLst/>
                          <a:latin typeface="+mj-lt"/>
                        </a:rPr>
                        <a:t>benefits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2798024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el contrato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 err="1">
                          <a:effectLst/>
                          <a:latin typeface="+mj-lt"/>
                        </a:rPr>
                        <a:t>contract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4167946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la oficina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 err="1">
                          <a:effectLst/>
                          <a:latin typeface="+mj-lt"/>
                        </a:rPr>
                        <a:t>the</a:t>
                      </a:r>
                      <a:r>
                        <a:rPr lang="es-MX" sz="1900" dirty="0">
                          <a:effectLst/>
                          <a:latin typeface="+mj-lt"/>
                        </a:rPr>
                        <a:t> office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3438463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el entrenamiento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training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1244060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  <a:latin typeface="+mj-lt"/>
                        </a:rPr>
                        <a:t>el horario</a:t>
                      </a:r>
                      <a:endParaRPr lang="en-US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schedule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3975014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la tarjeta de marcar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time card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1562470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GT" sz="1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identificación , el carné 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GT" sz="19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identification</a:t>
                      </a:r>
                      <a:r>
                        <a:rPr lang="es-GT" sz="1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ID 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483351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  <a:latin typeface="+mj-lt"/>
                        </a:rPr>
                        <a:t>el proyecto</a:t>
                      </a:r>
                      <a:endParaRPr lang="en-US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project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1235902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revisar /chequear el correo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to check your email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1120114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  <a:latin typeface="+mj-lt"/>
                        </a:rPr>
                        <a:t>el jefe, la jefa</a:t>
                      </a:r>
                      <a:endParaRPr lang="en-US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boss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216615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el/la colega </a:t>
                      </a:r>
                      <a:r>
                        <a:rPr lang="es-MX" sz="1900" dirty="0" err="1">
                          <a:effectLst/>
                          <a:latin typeface="+mj-lt"/>
                        </a:rPr>
                        <a:t>or</a:t>
                      </a:r>
                      <a:r>
                        <a:rPr lang="en-US" sz="1900" dirty="0">
                          <a:effectLst/>
                          <a:latin typeface="+mj-lt"/>
                        </a:rPr>
                        <a:t> </a:t>
                      </a:r>
                      <a:r>
                        <a:rPr lang="es-MX" sz="1900" dirty="0">
                          <a:effectLst/>
                          <a:latin typeface="+mj-lt"/>
                        </a:rPr>
                        <a:t>compañero(a)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  <a:latin typeface="+mj-lt"/>
                        </a:rPr>
                        <a:t>colleague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/>
                </a:tc>
                <a:extLst>
                  <a:ext uri="{0D108BD9-81ED-4DB2-BD59-A6C34878D82A}">
                    <a16:rowId xmlns:a16="http://schemas.microsoft.com/office/drawing/2014/main" val="217731650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person, indoor, computer&#10;&#10;Description automatically generated">
            <a:extLst>
              <a:ext uri="{FF2B5EF4-FFF2-40B4-BE49-F238E27FC236}">
                <a16:creationId xmlns:a16="http://schemas.microsoft.com/office/drawing/2014/main" id="{9DE20299-2661-5120-9640-2B73291A4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257" y="2667172"/>
            <a:ext cx="1958481" cy="96820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C57AD37-92DE-806A-5393-5A3F1C33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874" y="4348409"/>
            <a:ext cx="1645920" cy="1459917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EA29B600-883F-9F7A-1AE4-1047C6066B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0570" y="1383804"/>
            <a:ext cx="2286000" cy="1283368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F38E4A79-A745-D00F-FD11-72D86C184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34277" y="3075599"/>
            <a:ext cx="1554480" cy="1554480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8A51BC2-6774-5203-4B70-ABE8301F2E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34277" y="4988854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ECDC1-E1F5-2838-9A0E-4319ADBB8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9E27-34AD-FCFF-AA1B-BFDB0900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211536"/>
            <a:ext cx="11058144" cy="8319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ea typeface="ADLaM Display" panose="02010000000000000000" pitchFamily="2" charset="0"/>
                <a:cs typeface="ADLaM Display" panose="02010000000000000000" pitchFamily="2" charset="0"/>
              </a:rPr>
              <a:t>VOCABULARIO: EL TRABAJO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23768E-DA92-BAFB-EEF7-62077469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81057"/>
              </p:ext>
            </p:extLst>
          </p:nvPr>
        </p:nvGraphicFramePr>
        <p:xfrm>
          <a:off x="2068097" y="1126628"/>
          <a:ext cx="8055806" cy="541464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031313">
                  <a:extLst>
                    <a:ext uri="{9D8B030D-6E8A-4147-A177-3AD203B41FA5}">
                      <a16:colId xmlns:a16="http://schemas.microsoft.com/office/drawing/2014/main" val="1670952484"/>
                    </a:ext>
                  </a:extLst>
                </a:gridCol>
                <a:gridCol w="4024493">
                  <a:extLst>
                    <a:ext uri="{9D8B030D-6E8A-4147-A177-3AD203B41FA5}">
                      <a16:colId xmlns:a16="http://schemas.microsoft.com/office/drawing/2014/main" val="42805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n-US" sz="1900" dirty="0">
                          <a:effectLst/>
                        </a:rPr>
                        <a:t>EL TRABAJO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n-US" sz="1900" dirty="0">
                          <a:effectLst/>
                        </a:rPr>
                        <a:t>THE WORKPLACE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316" marR="92316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44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el empleo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</a:rPr>
                        <a:t>employment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3739476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el equipo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 err="1">
                          <a:effectLst/>
                        </a:rPr>
                        <a:t>equipment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2639770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la experiencia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experience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3244930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</a:rPr>
                        <a:t>el seguro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insurance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40642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la entrevista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interview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921781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el uniforme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 err="1">
                          <a:effectLst/>
                        </a:rPr>
                        <a:t>uniform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4220592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</a:rPr>
                        <a:t>las referencias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references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3993586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</a:rPr>
                        <a:t>la computadora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computer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67007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GT" sz="1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pago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GT" sz="19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</a:t>
                      </a:r>
                      <a:endParaRPr lang="en-US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923940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</a:rPr>
                        <a:t>trabajar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to work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3400495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</a:rPr>
                        <a:t>calendarizar una reunión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to schedule a meeting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2274010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</a:rPr>
                        <a:t>la gerencia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management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174951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>
                          <a:effectLst/>
                        </a:rPr>
                        <a:t>lluvia de ideas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900" dirty="0">
                          <a:effectLst/>
                        </a:rPr>
                        <a:t>brainstorming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742" marR="96742" marT="0" marB="0"/>
                </a:tc>
                <a:extLst>
                  <a:ext uri="{0D108BD9-81ED-4DB2-BD59-A6C34878D82A}">
                    <a16:rowId xmlns:a16="http://schemas.microsoft.com/office/drawing/2014/main" val="1914993061"/>
                  </a:ext>
                </a:extLst>
              </a:tr>
            </a:tbl>
          </a:graphicData>
        </a:graphic>
      </p:graphicFrame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8CC7F39-1AAC-69D4-2CD1-B300A754C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6146" y="4685938"/>
            <a:ext cx="1828800" cy="1401242"/>
          </a:xfrm>
          <a:prstGeom prst="rect">
            <a:avLst/>
          </a:prstGeom>
        </p:spPr>
      </p:pic>
      <p:pic>
        <p:nvPicPr>
          <p:cNvPr id="11" name="Picture 10" descr="Two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AF2C056-ADEF-5202-CA59-D857B5553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509418" y="2330799"/>
            <a:ext cx="1463040" cy="1463040"/>
          </a:xfrm>
          <a:prstGeom prst="rect">
            <a:avLst/>
          </a:prstGeom>
        </p:spPr>
      </p:pic>
      <p:pic>
        <p:nvPicPr>
          <p:cNvPr id="12" name="Picture 11" descr="A picture containing text, electronics, indoor, computer&#10;&#10;Description automatically generated">
            <a:extLst>
              <a:ext uri="{FF2B5EF4-FFF2-40B4-BE49-F238E27FC236}">
                <a16:creationId xmlns:a16="http://schemas.microsoft.com/office/drawing/2014/main" id="{32616C4A-090F-D5FE-6909-3B456ECBA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63602" y="4798121"/>
            <a:ext cx="1742252" cy="142374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E85EB3CD-DA3D-8E44-CBFC-7D3DA1790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7208" y="2330799"/>
            <a:ext cx="1371600" cy="15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CCFA7-7DDD-07C2-53DA-C35D3085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9" y="2178906"/>
            <a:ext cx="4472327" cy="693135"/>
          </a:xfrm>
        </p:spPr>
        <p:txBody>
          <a:bodyPr>
            <a:normAutofit/>
          </a:bodyPr>
          <a:lstStyle/>
          <a:p>
            <a:r>
              <a:rPr lang="es-GT" sz="3200" dirty="0"/>
              <a:t>ESPAÑOL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4053E-D56E-A3DC-5BC5-64B84CB67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7477" y="2168121"/>
            <a:ext cx="4474028" cy="692076"/>
          </a:xfrm>
        </p:spPr>
        <p:txBody>
          <a:bodyPr>
            <a:normAutofit/>
          </a:bodyPr>
          <a:lstStyle/>
          <a:p>
            <a:r>
              <a:rPr lang="en-US" sz="3200" dirty="0"/>
              <a:t>INGLÉS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B4641-6E62-5951-3D6A-7D689980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4" y="526605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dirty="0"/>
              <a:t>BUILDER PHRASES</a:t>
            </a:r>
            <a:endParaRPr lang="en-US" sz="5400" b="1" dirty="0"/>
          </a:p>
        </p:txBody>
      </p:sp>
      <p:pic>
        <p:nvPicPr>
          <p:cNvPr id="11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ABC133B1-883A-98C3-57E5-CA8B2D213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0" y="149349"/>
            <a:ext cx="2542800" cy="16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862C72C-1044-8B7E-3CAE-6F27EBB57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844" y="3025269"/>
            <a:ext cx="5486400" cy="3137408"/>
          </a:xfrm>
        </p:spPr>
        <p:txBody>
          <a:bodyPr>
            <a:norm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trabajas</a:t>
            </a:r>
            <a:r>
              <a:rPr lang="en-US" sz="2000" b="1" dirty="0"/>
              <a:t>?</a:t>
            </a:r>
            <a:r>
              <a:rPr lang="en-US" sz="2000" dirty="0"/>
              <a:t> </a:t>
            </a:r>
          </a:p>
          <a:p>
            <a:r>
              <a:rPr lang="es-GT" sz="2000" b="1" dirty="0"/>
              <a:t>¿Está ocupado?</a:t>
            </a:r>
            <a:r>
              <a:rPr lang="es-GT" sz="2000" dirty="0"/>
              <a:t> </a:t>
            </a:r>
            <a:r>
              <a:rPr lang="en-US" sz="2000" b="1" dirty="0"/>
              <a:t>¿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ocupada</a:t>
            </a:r>
            <a:r>
              <a:rPr lang="en-US" sz="2000" b="1" dirty="0"/>
              <a:t>? </a:t>
            </a:r>
            <a:endParaRPr lang="en-US" sz="2000" dirty="0"/>
          </a:p>
          <a:p>
            <a:r>
              <a:rPr lang="es-GT" sz="2000" b="1" dirty="0"/>
              <a:t>Estoy ocupado(a).</a:t>
            </a:r>
            <a:r>
              <a:rPr lang="es-GT" sz="2000" dirty="0"/>
              <a:t> </a:t>
            </a:r>
            <a:endParaRPr lang="en-US" sz="2000" dirty="0"/>
          </a:p>
          <a:p>
            <a:r>
              <a:rPr lang="es-GT" sz="2000" b="1" dirty="0"/>
              <a:t>¿Está buscando trabajo?</a:t>
            </a:r>
            <a:r>
              <a:rPr lang="es-GT" sz="2000" dirty="0"/>
              <a:t> </a:t>
            </a:r>
            <a:endParaRPr lang="en-US" sz="2000" dirty="0"/>
          </a:p>
          <a:p>
            <a:r>
              <a:rPr lang="es-GT" sz="2000" b="1" dirty="0"/>
              <a:t>¿Qué tipo de trabajo?</a:t>
            </a:r>
            <a:r>
              <a:rPr lang="es-GT" sz="2000" dirty="0"/>
              <a:t> </a:t>
            </a:r>
            <a:endParaRPr lang="en-US" sz="2000" dirty="0"/>
          </a:p>
          <a:p>
            <a:r>
              <a:rPr lang="es-GT" sz="2000" b="1" dirty="0"/>
              <a:t>¿Quiere llenar una solicitud?</a:t>
            </a:r>
            <a:r>
              <a:rPr lang="es-GT" sz="2000" dirty="0"/>
              <a:t> </a:t>
            </a:r>
            <a:endParaRPr lang="en-US" sz="2000" dirty="0"/>
          </a:p>
          <a:p>
            <a:r>
              <a:rPr lang="en-US" sz="2000" b="1" dirty="0"/>
              <a:t>¿Tiene </a:t>
            </a:r>
            <a:r>
              <a:rPr lang="en-US" sz="2000" b="1" dirty="0" err="1"/>
              <a:t>referencias</a:t>
            </a:r>
            <a:r>
              <a:rPr lang="en-US" sz="2000" b="1" dirty="0"/>
              <a:t>?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CBA7FF3-5DEB-CDC5-E949-940D81885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0302" y="2860197"/>
            <a:ext cx="5486400" cy="2594482"/>
          </a:xfrm>
        </p:spPr>
        <p:txBody>
          <a:bodyPr>
            <a:noAutofit/>
          </a:bodyPr>
          <a:lstStyle/>
          <a:p>
            <a:r>
              <a:rPr lang="en-US" sz="2000" dirty="0"/>
              <a:t>Where do you work?</a:t>
            </a:r>
          </a:p>
          <a:p>
            <a:r>
              <a:rPr lang="es-GT" sz="2000" dirty="0"/>
              <a:t>Are </a:t>
            </a:r>
            <a:r>
              <a:rPr lang="es-GT" sz="2000" dirty="0" err="1"/>
              <a:t>you</a:t>
            </a:r>
            <a:r>
              <a:rPr lang="es-GT" sz="2000" dirty="0"/>
              <a:t> </a:t>
            </a:r>
            <a:r>
              <a:rPr lang="es-GT" sz="2000" dirty="0" err="1"/>
              <a:t>busy</a:t>
            </a:r>
            <a:r>
              <a:rPr lang="es-GT" sz="2000" dirty="0"/>
              <a:t>? </a:t>
            </a:r>
            <a:r>
              <a:rPr lang="en-US" sz="2000" dirty="0"/>
              <a:t>(when asking a male) if asking a female-</a:t>
            </a:r>
          </a:p>
          <a:p>
            <a:r>
              <a:rPr lang="es-GT" sz="2000" dirty="0"/>
              <a:t>I am </a:t>
            </a:r>
            <a:r>
              <a:rPr lang="es-GT" sz="2000" dirty="0" err="1"/>
              <a:t>busy</a:t>
            </a:r>
            <a:r>
              <a:rPr lang="es-GT" sz="2000" dirty="0"/>
              <a:t>.</a:t>
            </a:r>
          </a:p>
          <a:p>
            <a:r>
              <a:rPr lang="en-US" sz="2000" dirty="0"/>
              <a:t>Are you looking for work?</a:t>
            </a:r>
          </a:p>
          <a:p>
            <a:r>
              <a:rPr lang="es-GT" sz="2000" dirty="0" err="1"/>
              <a:t>What</a:t>
            </a:r>
            <a:r>
              <a:rPr lang="es-GT" sz="2000" dirty="0"/>
              <a:t> </a:t>
            </a:r>
            <a:r>
              <a:rPr lang="es-GT" sz="2000" dirty="0" err="1"/>
              <a:t>type</a:t>
            </a:r>
            <a:r>
              <a:rPr lang="es-GT" sz="2000" dirty="0"/>
              <a:t> </a:t>
            </a:r>
            <a:r>
              <a:rPr lang="es-GT" sz="2000" dirty="0" err="1"/>
              <a:t>of</a:t>
            </a:r>
            <a:r>
              <a:rPr lang="es-GT" sz="2000" dirty="0"/>
              <a:t> </a:t>
            </a:r>
            <a:r>
              <a:rPr lang="es-GT" sz="2000" dirty="0" err="1"/>
              <a:t>work</a:t>
            </a:r>
            <a:r>
              <a:rPr lang="es-GT" sz="2000" dirty="0"/>
              <a:t>?</a:t>
            </a:r>
          </a:p>
          <a:p>
            <a:r>
              <a:rPr lang="en-US" sz="2000" dirty="0"/>
              <a:t>Do you want to fill out an application?</a:t>
            </a:r>
          </a:p>
          <a:p>
            <a:r>
              <a:rPr lang="en-US" sz="2000" dirty="0"/>
              <a:t>Do you have references?</a:t>
            </a:r>
          </a:p>
        </p:txBody>
      </p:sp>
    </p:spTree>
    <p:extLst>
      <p:ext uri="{BB962C8B-B14F-4D97-AF65-F5344CB8AC3E}">
        <p14:creationId xmlns:p14="http://schemas.microsoft.com/office/powerpoint/2010/main" val="19877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FC3E-EEB8-6275-1AB3-79EDE071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CONVERSATION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5F2782C4-D87C-F2FE-2FFE-D10089A91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452392" y="140725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77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0D9D6-D2FF-3638-9683-5F8222224D5C}"/>
              </a:ext>
            </a:extLst>
          </p:cNvPr>
          <p:cNvSpPr/>
          <p:nvPr/>
        </p:nvSpPr>
        <p:spPr>
          <a:xfrm>
            <a:off x="5495925" y="361188"/>
            <a:ext cx="5838825" cy="61356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Hola, buenos días. ¿</a:t>
            </a:r>
            <a:r>
              <a:rPr lang="es-ES" b="1" dirty="0">
                <a:solidFill>
                  <a:schemeClr val="bg1"/>
                </a:solidFill>
              </a:rPr>
              <a:t>Dónde trabajas</a:t>
            </a:r>
            <a:r>
              <a:rPr lang="es-ES" dirty="0">
                <a:solidFill>
                  <a:schemeClr val="bg1"/>
                </a:solidFill>
              </a:rPr>
              <a:t>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Trabajo en una oficina de servicios al cliente. ¿Y tú?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Yo trabajo en una tienda. Disculpa, ¿</a:t>
            </a:r>
            <a:r>
              <a:rPr lang="es-ES" b="1" dirty="0">
                <a:solidFill>
                  <a:schemeClr val="bg1"/>
                </a:solidFill>
              </a:rPr>
              <a:t>estás ocupado</a:t>
            </a:r>
            <a:r>
              <a:rPr lang="es-ES" dirty="0">
                <a:solidFill>
                  <a:schemeClr val="bg1"/>
                </a:solidFill>
              </a:rPr>
              <a:t> ahora?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Sí, </a:t>
            </a:r>
            <a:r>
              <a:rPr lang="es-ES" b="1" dirty="0">
                <a:solidFill>
                  <a:schemeClr val="bg1"/>
                </a:solidFill>
              </a:rPr>
              <a:t>estoy ocupado</a:t>
            </a:r>
            <a:r>
              <a:rPr lang="es-ES" dirty="0">
                <a:solidFill>
                  <a:schemeClr val="bg1"/>
                </a:solidFill>
              </a:rPr>
              <a:t>, pero puedo hablar un momento.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Entiendo. Mi hermana está buscando trabajo. ¿</a:t>
            </a:r>
            <a:r>
              <a:rPr lang="es-ES" b="1" dirty="0">
                <a:solidFill>
                  <a:schemeClr val="bg1"/>
                </a:solidFill>
              </a:rPr>
              <a:t>Está buscando trabajo</a:t>
            </a:r>
            <a:r>
              <a:rPr lang="es-ES" dirty="0">
                <a:solidFill>
                  <a:schemeClr val="bg1"/>
                </a:solidFill>
              </a:rPr>
              <a:t> usted?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Sí, estoy buscando trabajo nuevo.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¿</a:t>
            </a:r>
            <a:r>
              <a:rPr lang="es-ES" b="1" dirty="0">
                <a:solidFill>
                  <a:schemeClr val="bg1"/>
                </a:solidFill>
              </a:rPr>
              <a:t>Qué tipo de trabajo</a:t>
            </a:r>
            <a:r>
              <a:rPr lang="es-ES" dirty="0">
                <a:solidFill>
                  <a:schemeClr val="bg1"/>
                </a:solidFill>
              </a:rPr>
              <a:t> está buscando?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Busco trabajo administrativo o de atención al cliente.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En nuestra empresa estamos contratando. ¿</a:t>
            </a:r>
            <a:r>
              <a:rPr lang="es-ES" b="1" dirty="0">
                <a:solidFill>
                  <a:schemeClr val="bg1"/>
                </a:solidFill>
              </a:rPr>
              <a:t>Quiere llenar una solicitud</a:t>
            </a:r>
            <a:r>
              <a:rPr lang="es-ES" dirty="0">
                <a:solidFill>
                  <a:schemeClr val="bg1"/>
                </a:solidFill>
              </a:rPr>
              <a:t>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Sí, claro que sí.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Perfecto. ¿</a:t>
            </a:r>
            <a:r>
              <a:rPr lang="es-ES" b="1" dirty="0">
                <a:solidFill>
                  <a:schemeClr val="bg1"/>
                </a:solidFill>
              </a:rPr>
              <a:t>Tiene referencias</a:t>
            </a:r>
            <a:r>
              <a:rPr lang="es-ES" dirty="0">
                <a:solidFill>
                  <a:schemeClr val="bg1"/>
                </a:solidFill>
              </a:rPr>
              <a:t>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Sí, tengo dos referencias de mi trabajo anterior.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Excelente. Le llamamos pronto.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Muchas gracias.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50" name="Picture 2" descr="Workplace Vectors - Download Free High-Quality Vectors from Freepik |  Freepik">
            <a:extLst>
              <a:ext uri="{FF2B5EF4-FFF2-40B4-BE49-F238E27FC236}">
                <a16:creationId xmlns:a16="http://schemas.microsoft.com/office/drawing/2014/main" id="{E014A5D0-E94A-B315-E3DC-BCECC363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28775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5C32-026B-131F-5137-477CA7DA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9A80-7957-4AAB-CDBF-0095A12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5D62-A33A-8B0A-1554-C24B6CB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0724" y="575472"/>
            <a:ext cx="7178875" cy="27728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ptos" panose="020B0004020202020204" pitchFamily="34" charset="0"/>
              </a:rPr>
              <a:t>Complete each sentence with the correct vocabulary word. Use </a:t>
            </a:r>
            <a:r>
              <a:rPr lang="en-US" sz="1800" dirty="0" err="1">
                <a:latin typeface="Aptos" panose="020B0004020202020204" pitchFamily="34" charset="0"/>
              </a:rPr>
              <a:t>thevocabulary</a:t>
            </a:r>
            <a:r>
              <a:rPr lang="en-US" sz="1800" dirty="0">
                <a:latin typeface="Aptos" panose="020B0004020202020204" pitchFamily="34" charset="0"/>
              </a:rPr>
              <a:t> chart for reference. Then translate out loud each sentence into English.</a:t>
            </a:r>
          </a:p>
          <a:p>
            <a:pPr algn="just"/>
            <a:endParaRPr lang="es-GT" sz="2400" dirty="0">
              <a:latin typeface="Aptos" panose="020B0004020202020204" pitchFamily="34" charset="0"/>
            </a:endParaRPr>
          </a:p>
          <a:p>
            <a:pPr algn="just"/>
            <a:endParaRPr lang="es-GT" dirty="0"/>
          </a:p>
          <a:p>
            <a:pPr algn="just"/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0C9FBDEA-704B-B8CA-338A-1CE4FEB5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260532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160</TotalTime>
  <Words>1535</Words>
  <Application>Microsoft Office PowerPoint</Application>
  <PresentationFormat>Widescreen</PresentationFormat>
  <Paragraphs>262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ADLaM Display</vt:lpstr>
      <vt:lpstr>Aptos</vt:lpstr>
      <vt:lpstr>Arial</vt:lpstr>
      <vt:lpstr>Calibri</vt:lpstr>
      <vt:lpstr>Century Gothic</vt:lpstr>
      <vt:lpstr>Wingdings</vt:lpstr>
      <vt:lpstr>Wingdings 2</vt:lpstr>
      <vt:lpstr>Quotable</vt:lpstr>
      <vt:lpstr>Adult Conversational  Spanish: Intermediate Part 2</vt:lpstr>
      <vt:lpstr>¡A romper el hielo! Icebreaker</vt:lpstr>
      <vt:lpstr>¡A romper el hielo! Icebreaker</vt:lpstr>
      <vt:lpstr>VOCABULARIO: EL TRABAJO</vt:lpstr>
      <vt:lpstr>VOCABULARIO: EL TRABAJO</vt:lpstr>
      <vt:lpstr>BUILDER PHRASES</vt:lpstr>
      <vt:lpstr>WHOLE CLASS CONVERSATION </vt:lpstr>
      <vt:lpstr>PowerPoint Presentation</vt:lpstr>
      <vt:lpstr>WHOLE CLASS ACTIVITY!  </vt:lpstr>
      <vt:lpstr>PowerPoint Presentation</vt:lpstr>
      <vt:lpstr>PowerPoint Presentation</vt:lpstr>
      <vt:lpstr>CONTESTANDO EL TELÉFONO</vt:lpstr>
      <vt:lpstr>CONTESTANDO EL TELÉFONO</vt:lpstr>
      <vt:lpstr>BUILDER PHRASES</vt:lpstr>
      <vt:lpstr>¡Vamos a Conversar!  </vt:lpstr>
      <vt:lpstr>PowerPoint Presentation</vt:lpstr>
      <vt:lpstr>PowerPoint Presentation</vt:lpstr>
      <vt:lpstr>GRAMÁTICA – SABER VS CONOCER</vt:lpstr>
      <vt:lpstr>VERBO SABER – TO KNOW</vt:lpstr>
      <vt:lpstr>VERBO CONOCER – TO KNOW</vt:lpstr>
      <vt:lpstr>WHOLE CLASS CONVERSATION </vt:lpstr>
      <vt:lpstr>PowerPoint Presentation</vt:lpstr>
      <vt:lpstr>¡PRACTIQUEMOS! Written practice. </vt:lpstr>
      <vt:lpstr>PowerPoint Presentation</vt:lpstr>
      <vt:lpstr>¡PRACTIQUEMOS! Written practice.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8</cp:revision>
  <dcterms:created xsi:type="dcterms:W3CDTF">2026-01-30T18:54:42Z</dcterms:created>
  <dcterms:modified xsi:type="dcterms:W3CDTF">2026-01-30T21:35:36Z</dcterms:modified>
</cp:coreProperties>
</file>