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74" r:id="rId3"/>
    <p:sldId id="275" r:id="rId4"/>
    <p:sldId id="358" r:id="rId5"/>
    <p:sldId id="360" r:id="rId6"/>
    <p:sldId id="396" r:id="rId7"/>
    <p:sldId id="397" r:id="rId8"/>
    <p:sldId id="340" r:id="rId9"/>
    <p:sldId id="359" r:id="rId10"/>
    <p:sldId id="385" r:id="rId11"/>
    <p:sldId id="363" r:id="rId12"/>
    <p:sldId id="386" r:id="rId13"/>
    <p:sldId id="398" r:id="rId14"/>
    <p:sldId id="400" r:id="rId15"/>
    <p:sldId id="406" r:id="rId16"/>
    <p:sldId id="407" r:id="rId17"/>
    <p:sldId id="402" r:id="rId18"/>
    <p:sldId id="403" r:id="rId19"/>
    <p:sldId id="404" r:id="rId20"/>
    <p:sldId id="401" r:id="rId21"/>
    <p:sldId id="285" r:id="rId22"/>
    <p:sldId id="405" r:id="rId23"/>
    <p:sldId id="273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78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C33CC-49FC-4636-9925-AE3F9D05D85E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8F992-4A5F-4B26-AB0A-7DCA03CC5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490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C33CC-49FC-4636-9925-AE3F9D05D85E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8F992-4A5F-4B26-AB0A-7DCA03CC5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156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C33CC-49FC-4636-9925-AE3F9D05D85E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8F992-4A5F-4B26-AB0A-7DCA03CC5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3610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C33CC-49FC-4636-9925-AE3F9D05D85E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8F992-4A5F-4B26-AB0A-7DCA03CC5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8462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C33CC-49FC-4636-9925-AE3F9D05D85E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8F992-4A5F-4B26-AB0A-7DCA03CC5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1876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C33CC-49FC-4636-9925-AE3F9D05D85E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8F992-4A5F-4B26-AB0A-7DCA03CC5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484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C33CC-49FC-4636-9925-AE3F9D05D85E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8F992-4A5F-4B26-AB0A-7DCA03CC5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936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C33CC-49FC-4636-9925-AE3F9D05D85E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8F992-4A5F-4B26-AB0A-7DCA03CC5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255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C33CC-49FC-4636-9925-AE3F9D05D85E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8F992-4A5F-4B26-AB0A-7DCA03CC5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047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C33CC-49FC-4636-9925-AE3F9D05D85E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8F992-4A5F-4B26-AB0A-7DCA03CC5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006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C33CC-49FC-4636-9925-AE3F9D05D85E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8F992-4A5F-4B26-AB0A-7DCA03CC5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343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C33CC-49FC-4636-9925-AE3F9D05D85E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8F992-4A5F-4B26-AB0A-7DCA03CC5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545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C33CC-49FC-4636-9925-AE3F9D05D85E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8F992-4A5F-4B26-AB0A-7DCA03CC5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781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699C33CC-49FC-4636-9925-AE3F9D05D85E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7818F992-4A5F-4B26-AB0A-7DCA03CC5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615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699C33CC-49FC-4636-9925-AE3F9D05D85E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7818F992-4A5F-4B26-AB0A-7DCA03CC5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3007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DC855AEC-B5D7-1E95-EA7A-BA6AC2AB33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41540" y="1282152"/>
            <a:ext cx="12542807" cy="2971051"/>
          </a:xfrm>
        </p:spPr>
        <p:txBody>
          <a:bodyPr>
            <a:noAutofit/>
          </a:bodyPr>
          <a:lstStyle/>
          <a:p>
            <a:pPr algn="ctr"/>
            <a:r>
              <a:rPr lang="en-US" sz="6600" dirty="0"/>
              <a:t>Adult Conversational </a:t>
            </a:r>
            <a:br>
              <a:rPr lang="en-US" sz="6600" dirty="0"/>
            </a:br>
            <a:r>
              <a:rPr lang="en-US" sz="6600" dirty="0"/>
              <a:t>Spanish: Intermediate Part 2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BC0BA004-DBAE-543D-BD79-0362C0F2FF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748892"/>
          </a:xfrm>
        </p:spPr>
        <p:txBody>
          <a:bodyPr>
            <a:noAutofit/>
          </a:bodyPr>
          <a:lstStyle/>
          <a:p>
            <a:pPr algn="r"/>
            <a:r>
              <a:rPr lang="en-US" sz="4400" b="1" dirty="0"/>
              <a:t>Day 6 </a:t>
            </a:r>
          </a:p>
        </p:txBody>
      </p:sp>
      <p:pic>
        <p:nvPicPr>
          <p:cNvPr id="11" name="Picture 2" descr="Mount Horeb Area School District - Futura Spanish Adventures">
            <a:extLst>
              <a:ext uri="{FF2B5EF4-FFF2-40B4-BE49-F238E27FC236}">
                <a16:creationId xmlns:a16="http://schemas.microsoft.com/office/drawing/2014/main" id="{9B72B092-F337-F157-767C-CDB9E73FB2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97" y="200248"/>
            <a:ext cx="2910655" cy="1158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494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BE8C1-8D57-7F58-9CB4-D260E393B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5439" y="794142"/>
            <a:ext cx="7361117" cy="711666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5400" dirty="0"/>
              <a:t>EXTRA VOCABULARY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BB1D39E-BEA1-6D15-2110-E62F3205FF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3258567"/>
              </p:ext>
            </p:extLst>
          </p:nvPr>
        </p:nvGraphicFramePr>
        <p:xfrm>
          <a:off x="1356907" y="1684998"/>
          <a:ext cx="9478183" cy="4829782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2670048">
                  <a:extLst>
                    <a:ext uri="{9D8B030D-6E8A-4147-A177-3AD203B41FA5}">
                      <a16:colId xmlns:a16="http://schemas.microsoft.com/office/drawing/2014/main" val="3022458578"/>
                    </a:ext>
                  </a:extLst>
                </a:gridCol>
                <a:gridCol w="1959353">
                  <a:extLst>
                    <a:ext uri="{9D8B030D-6E8A-4147-A177-3AD203B41FA5}">
                      <a16:colId xmlns:a16="http://schemas.microsoft.com/office/drawing/2014/main" val="3085958100"/>
                    </a:ext>
                  </a:extLst>
                </a:gridCol>
                <a:gridCol w="177191">
                  <a:extLst>
                    <a:ext uri="{9D8B030D-6E8A-4147-A177-3AD203B41FA5}">
                      <a16:colId xmlns:a16="http://schemas.microsoft.com/office/drawing/2014/main" val="1899719057"/>
                    </a:ext>
                  </a:extLst>
                </a:gridCol>
                <a:gridCol w="2669054">
                  <a:extLst>
                    <a:ext uri="{9D8B030D-6E8A-4147-A177-3AD203B41FA5}">
                      <a16:colId xmlns:a16="http://schemas.microsoft.com/office/drawing/2014/main" val="1885863518"/>
                    </a:ext>
                  </a:extLst>
                </a:gridCol>
                <a:gridCol w="2002537">
                  <a:extLst>
                    <a:ext uri="{9D8B030D-6E8A-4147-A177-3AD203B41FA5}">
                      <a16:colId xmlns:a16="http://schemas.microsoft.com/office/drawing/2014/main" val="2507285091"/>
                    </a:ext>
                  </a:extLst>
                </a:gridCol>
              </a:tblGrid>
              <a:tr h="0"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991610" algn="l"/>
                        </a:tabLst>
                      </a:pP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89" marR="50789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6470668"/>
                  </a:ext>
                </a:extLst>
              </a:tr>
              <a:tr h="349079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991610" algn="l"/>
                        </a:tabLst>
                      </a:pPr>
                      <a:r>
                        <a:rPr lang="es-MX" sz="1800" dirty="0">
                          <a:effectLst/>
                        </a:rPr>
                        <a:t>archivar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89" marR="50789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991610" algn="l"/>
                        </a:tabLst>
                      </a:pPr>
                      <a:r>
                        <a:rPr lang="es-MX" sz="1800" dirty="0">
                          <a:effectLst/>
                        </a:rPr>
                        <a:t>to file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89" marR="50789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991610" algn="l"/>
                        </a:tabLs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89" marR="50789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991610" algn="l"/>
                        </a:tabLst>
                      </a:pPr>
                      <a:r>
                        <a:rPr lang="es-MX" sz="1800" b="1" dirty="0">
                          <a:effectLst/>
                        </a:rPr>
                        <a:t>la impresora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89" marR="50789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991610" algn="l"/>
                        </a:tabLst>
                      </a:pPr>
                      <a:r>
                        <a:rPr lang="es-MX" sz="1800" dirty="0">
                          <a:effectLst/>
                        </a:rPr>
                        <a:t>printer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89" marR="50789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2150951"/>
                  </a:ext>
                </a:extLst>
              </a:tr>
              <a:tr h="349079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991610" algn="l"/>
                        </a:tabLst>
                      </a:pPr>
                      <a:r>
                        <a:rPr lang="es-MX" sz="1800" dirty="0">
                          <a:effectLst/>
                        </a:rPr>
                        <a:t>la oficina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89" marR="50789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991610" algn="l"/>
                        </a:tabLst>
                      </a:pPr>
                      <a:r>
                        <a:rPr lang="es-MX" sz="1800" dirty="0">
                          <a:effectLst/>
                        </a:rPr>
                        <a:t>the office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89" marR="50789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991610" algn="l"/>
                        </a:tabLs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89" marR="50789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991610" algn="l"/>
                        </a:tabLst>
                      </a:pPr>
                      <a:r>
                        <a:rPr lang="es-MX" sz="1800" b="1">
                          <a:effectLst/>
                        </a:rPr>
                        <a:t>la tinta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89" marR="50789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991610" algn="l"/>
                        </a:tabLst>
                      </a:pPr>
                      <a:r>
                        <a:rPr lang="es-MX" sz="1800">
                          <a:effectLst/>
                        </a:rPr>
                        <a:t>(printer) ink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89" marR="50789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8777898"/>
                  </a:ext>
                </a:extLst>
              </a:tr>
              <a:tr h="708079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991610" algn="l"/>
                        </a:tabLst>
                      </a:pPr>
                      <a:r>
                        <a:rPr lang="es-MX" sz="1600" dirty="0">
                          <a:effectLst/>
                        </a:rPr>
                        <a:t>la tarjeta de presentación/ negocios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89" marR="50789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991610" algn="l"/>
                        </a:tabLst>
                      </a:pPr>
                      <a:r>
                        <a:rPr lang="es-MX" sz="1800" dirty="0">
                          <a:effectLst/>
                        </a:rPr>
                        <a:t>business card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89" marR="50789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991610" algn="l"/>
                        </a:tabLs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89" marR="50789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991610" algn="l"/>
                        </a:tabLst>
                      </a:pPr>
                      <a:r>
                        <a:rPr lang="es-MX" sz="1800" b="1" dirty="0">
                          <a:effectLst/>
                        </a:rPr>
                        <a:t>la etiqueta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89" marR="50789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991610" algn="l"/>
                        </a:tabLst>
                      </a:pPr>
                      <a:r>
                        <a:rPr lang="es-MX" sz="1800" dirty="0">
                          <a:effectLst/>
                        </a:rPr>
                        <a:t>label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89" marR="50789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3994135"/>
                  </a:ext>
                </a:extLst>
              </a:tr>
              <a:tr h="349079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991610" algn="l"/>
                        </a:tabLst>
                      </a:pPr>
                      <a:r>
                        <a:rPr lang="es-MX" sz="1800" dirty="0">
                          <a:effectLst/>
                        </a:rPr>
                        <a:t>la carpeta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89" marR="50789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991610" algn="l"/>
                        </a:tabLst>
                      </a:pPr>
                      <a:r>
                        <a:rPr lang="es-MX" sz="1800" dirty="0">
                          <a:effectLst/>
                        </a:rPr>
                        <a:t>folder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89" marR="50789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991610" algn="l"/>
                        </a:tabLs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89" marR="50789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991610" algn="l"/>
                        </a:tabLst>
                      </a:pPr>
                      <a:r>
                        <a:rPr lang="es-MX" sz="1800" b="1" dirty="0">
                          <a:effectLst/>
                        </a:rPr>
                        <a:t>el sobre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89" marR="50789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991610" algn="l"/>
                        </a:tabLst>
                      </a:pPr>
                      <a:r>
                        <a:rPr lang="es-MX" sz="1800" dirty="0">
                          <a:effectLst/>
                        </a:rPr>
                        <a:t>envelope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89" marR="50789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0471445"/>
                  </a:ext>
                </a:extLst>
              </a:tr>
              <a:tr h="349079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991610" algn="l"/>
                        </a:tabLst>
                      </a:pPr>
                      <a:r>
                        <a:rPr lang="es-MX" sz="1800">
                          <a:effectLst/>
                        </a:rPr>
                        <a:t>el escritorio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89" marR="50789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991610" algn="l"/>
                        </a:tabLst>
                      </a:pPr>
                      <a:r>
                        <a:rPr lang="es-MX" sz="1800" dirty="0" err="1">
                          <a:effectLst/>
                        </a:rPr>
                        <a:t>desk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89" marR="50789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991610" algn="l"/>
                        </a:tabLs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89" marR="50789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991610" algn="l"/>
                        </a:tabLst>
                      </a:pPr>
                      <a:r>
                        <a:rPr lang="es-MX" sz="1800" b="1" dirty="0">
                          <a:effectLst/>
                        </a:rPr>
                        <a:t>la mesa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89" marR="50789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991610" algn="l"/>
                        </a:tabLst>
                      </a:pPr>
                      <a:r>
                        <a:rPr lang="es-MX" sz="1800" dirty="0">
                          <a:effectLst/>
                        </a:rPr>
                        <a:t>table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89" marR="50789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2227599"/>
                  </a:ext>
                </a:extLst>
              </a:tr>
              <a:tr h="349079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991610" algn="l"/>
                        </a:tabLst>
                      </a:pPr>
                      <a:r>
                        <a:rPr lang="es-MX" sz="1800">
                          <a:effectLst/>
                        </a:rPr>
                        <a:t>el escáner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89" marR="50789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991610" algn="l"/>
                        </a:tabLst>
                      </a:pPr>
                      <a:r>
                        <a:rPr lang="es-MX" sz="1800" dirty="0">
                          <a:effectLst/>
                        </a:rPr>
                        <a:t>scanner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89" marR="50789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991610" algn="l"/>
                        </a:tabLs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89" marR="50789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991610" algn="l"/>
                        </a:tabLst>
                      </a:pPr>
                      <a:r>
                        <a:rPr lang="es-MX" sz="1800" b="1" dirty="0">
                          <a:effectLst/>
                        </a:rPr>
                        <a:t>el documento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89" marR="50789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991610" algn="l"/>
                        </a:tabLst>
                      </a:pPr>
                      <a:r>
                        <a:rPr lang="es-MX" sz="1800" dirty="0">
                          <a:effectLst/>
                        </a:rPr>
                        <a:t>document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89" marR="50789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5236432"/>
                  </a:ext>
                </a:extLst>
              </a:tr>
              <a:tr h="708079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991610" algn="l"/>
                        </a:tabLst>
                      </a:pPr>
                      <a:r>
                        <a:rPr lang="es-MX" sz="1800">
                          <a:effectLst/>
                        </a:rPr>
                        <a:t>las últimas noticias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89" marR="50789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991610" algn="l"/>
                        </a:tabLst>
                      </a:pPr>
                      <a:r>
                        <a:rPr lang="es-MX" sz="1800" dirty="0">
                          <a:effectLst/>
                        </a:rPr>
                        <a:t>updates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89" marR="50789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991610" algn="l"/>
                        </a:tabLs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89" marR="50789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991610" algn="l"/>
                        </a:tabLst>
                      </a:pPr>
                      <a:r>
                        <a:rPr lang="es-MX" sz="1800" b="1" dirty="0">
                          <a:effectLst/>
                        </a:rPr>
                        <a:t>la orden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89" marR="50789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991610" algn="l"/>
                        </a:tabLst>
                      </a:pPr>
                      <a:r>
                        <a:rPr lang="es-MX" sz="1800" dirty="0" err="1">
                          <a:effectLst/>
                        </a:rPr>
                        <a:t>order</a:t>
                      </a:r>
                      <a:endParaRPr lang="es-MX" sz="1800" dirty="0">
                        <a:effectLst/>
                      </a:endParaRPr>
                    </a:p>
                  </a:txBody>
                  <a:tcPr marL="50789" marR="50789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082118"/>
                  </a:ext>
                </a:extLst>
              </a:tr>
              <a:tr h="708079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991610" algn="l"/>
                        </a:tabLst>
                      </a:pPr>
                      <a:r>
                        <a:rPr lang="es-MX" sz="1800">
                          <a:effectLst/>
                        </a:rPr>
                        <a:t>el inventario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89" marR="50789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991610" algn="l"/>
                        </a:tabLst>
                      </a:pPr>
                      <a:r>
                        <a:rPr lang="es-MX" sz="1800" dirty="0">
                          <a:effectLst/>
                        </a:rPr>
                        <a:t>inventory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89" marR="50789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991610" algn="l"/>
                        </a:tabLs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89" marR="50789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991610" algn="l"/>
                        </a:tabLst>
                      </a:pPr>
                      <a:r>
                        <a:rPr lang="es-MX" sz="1800" b="1" dirty="0">
                          <a:effectLst/>
                        </a:rPr>
                        <a:t>la fecha de entrega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89" marR="50789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991610" algn="l"/>
                        </a:tabLst>
                      </a:pPr>
                      <a:r>
                        <a:rPr lang="es-MX" sz="1800" dirty="0">
                          <a:effectLst/>
                        </a:rPr>
                        <a:t>deadline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89" marR="50789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5235488"/>
                  </a:ext>
                </a:extLst>
              </a:tr>
              <a:tr h="349079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991610" algn="l"/>
                        </a:tabLst>
                      </a:pPr>
                      <a:r>
                        <a:rPr lang="es-MX" sz="1800">
                          <a:effectLst/>
                        </a:rPr>
                        <a:t>la planilla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89" marR="50789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991610" algn="l"/>
                        </a:tabLst>
                      </a:pPr>
                      <a:r>
                        <a:rPr lang="es-MX" sz="1800" dirty="0">
                          <a:effectLst/>
                        </a:rPr>
                        <a:t>payroll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89" marR="50789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991610" algn="l"/>
                        </a:tabLs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89" marR="50789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991610" algn="l"/>
                        </a:tabLst>
                      </a:pPr>
                      <a:r>
                        <a:rPr lang="es-MX" sz="1800" b="1" dirty="0">
                          <a:effectLst/>
                        </a:rPr>
                        <a:t>ascender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89" marR="50789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991610" algn="l"/>
                        </a:tabLst>
                      </a:pPr>
                      <a:r>
                        <a:rPr lang="es-MX" sz="1800" dirty="0">
                          <a:effectLst/>
                        </a:rPr>
                        <a:t>to be promoted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89" marR="50789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5840160"/>
                  </a:ext>
                </a:extLst>
              </a:tr>
            </a:tbl>
          </a:graphicData>
        </a:graphic>
      </p:graphicFrame>
      <p:pic>
        <p:nvPicPr>
          <p:cNvPr id="7" name="Picture 6" descr="Icon&#10;&#10;Description automatically generated with medium confidence">
            <a:extLst>
              <a:ext uri="{FF2B5EF4-FFF2-40B4-BE49-F238E27FC236}">
                <a16:creationId xmlns:a16="http://schemas.microsoft.com/office/drawing/2014/main" id="{7DEDC500-003A-6AED-CB21-50E69853DF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199993" y="480663"/>
            <a:ext cx="1580724" cy="1114740"/>
          </a:xfrm>
          <a:prstGeom prst="rect">
            <a:avLst/>
          </a:prstGeom>
        </p:spPr>
      </p:pic>
      <p:pic>
        <p:nvPicPr>
          <p:cNvPr id="11" name="Picture 10" descr="A picture containing shape&#10;&#10;Description automatically generated">
            <a:extLst>
              <a:ext uri="{FF2B5EF4-FFF2-40B4-BE49-F238E27FC236}">
                <a16:creationId xmlns:a16="http://schemas.microsoft.com/office/drawing/2014/main" id="{0C1DAA4F-A95C-6F4A-6A73-A6855A342D2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16970"/>
          <a:stretch/>
        </p:blipFill>
        <p:spPr>
          <a:xfrm>
            <a:off x="10558272" y="4498765"/>
            <a:ext cx="1662937" cy="1001412"/>
          </a:xfrm>
          <a:prstGeom prst="rect">
            <a:avLst/>
          </a:prstGeom>
        </p:spPr>
      </p:pic>
      <p:pic>
        <p:nvPicPr>
          <p:cNvPr id="15" name="Picture 14" descr="A picture containing text, computer, indoor, dark&#10;&#10;Description automatically generated">
            <a:extLst>
              <a:ext uri="{FF2B5EF4-FFF2-40B4-BE49-F238E27FC236}">
                <a16:creationId xmlns:a16="http://schemas.microsoft.com/office/drawing/2014/main" id="{F936A671-D0F5-BF89-6006-BF2FC0F770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64730" y="5173002"/>
            <a:ext cx="1078992" cy="885832"/>
          </a:xfrm>
          <a:prstGeom prst="rect">
            <a:avLst/>
          </a:prstGeom>
        </p:spPr>
      </p:pic>
      <p:pic>
        <p:nvPicPr>
          <p:cNvPr id="19" name="Picture 18" descr="A picture containing text, electronics, printer, blue&#10;&#10;Description automatically generated">
            <a:extLst>
              <a:ext uri="{FF2B5EF4-FFF2-40B4-BE49-F238E27FC236}">
                <a16:creationId xmlns:a16="http://schemas.microsoft.com/office/drawing/2014/main" id="{6B62AA2E-4AC0-0C0B-741B-4DD8DB01FF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flipH="1">
            <a:off x="566731" y="236772"/>
            <a:ext cx="1662937" cy="1662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930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CB04EA-725F-0E1E-350C-8EA339123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1" y="602636"/>
            <a:ext cx="10571998" cy="97045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b="1" dirty="0"/>
              <a:t>GRAMÁTICA</a:t>
            </a:r>
            <a:r>
              <a:rPr lang="en-US" sz="4400" b="1" dirty="0"/>
              <a:t> </a:t>
            </a:r>
            <a:r>
              <a:rPr lang="en-US" sz="6000" b="1" dirty="0"/>
              <a:t>– ACABAR DE…</a:t>
            </a:r>
            <a:endParaRPr lang="en-US" sz="4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E11C8E-8F16-8A4F-ACC1-5EC5540B37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3843775"/>
            <a:ext cx="11272271" cy="1551185"/>
          </a:xfrm>
        </p:spPr>
        <p:txBody>
          <a:bodyPr>
            <a:noAutofit/>
          </a:bodyPr>
          <a:lstStyle/>
          <a:p>
            <a:pPr lvl="0"/>
            <a:r>
              <a:rPr lang="en-US" sz="2000" b="1" dirty="0"/>
              <a:t>Acabar de… </a:t>
            </a:r>
            <a:r>
              <a:rPr lang="en-US" sz="2000" dirty="0"/>
              <a:t>It means to just have done something. The construction </a:t>
            </a:r>
            <a:r>
              <a:rPr lang="en-US" sz="2000" i="1" dirty="0" err="1"/>
              <a:t>acabar</a:t>
            </a:r>
            <a:r>
              <a:rPr lang="en-US" sz="2000" i="1" dirty="0"/>
              <a:t> de + infinitive</a:t>
            </a:r>
            <a:r>
              <a:rPr lang="en-US" sz="2000" dirty="0"/>
              <a:t> is used to express the </a:t>
            </a:r>
            <a:r>
              <a:rPr lang="en-US" sz="2000" i="1" dirty="0"/>
              <a:t>recent past</a:t>
            </a:r>
            <a:r>
              <a:rPr lang="en-US" sz="2000" dirty="0"/>
              <a:t>. -Acabar de will always be followed by the verb with the infinitive. </a:t>
            </a:r>
          </a:p>
          <a:p>
            <a:pPr lvl="0"/>
            <a:endParaRPr lang="en-US" sz="2000" dirty="0"/>
          </a:p>
          <a:p>
            <a:pPr marL="0" indent="0">
              <a:buNone/>
            </a:pPr>
            <a:r>
              <a:rPr lang="es-GT" sz="2000" b="1" dirty="0"/>
              <a:t>Ejemplos</a:t>
            </a:r>
            <a:r>
              <a:rPr lang="es-GT" sz="2000" dirty="0"/>
              <a:t>- </a:t>
            </a:r>
            <a:r>
              <a:rPr lang="es-GT" sz="2000" dirty="0" err="1"/>
              <a:t>Examples</a:t>
            </a:r>
            <a:r>
              <a:rPr lang="es-GT" sz="2000" dirty="0"/>
              <a:t>: </a:t>
            </a:r>
            <a:endParaRPr lang="en-US" sz="2000" dirty="0"/>
          </a:p>
          <a:p>
            <a:pPr lvl="0"/>
            <a:r>
              <a:rPr lang="es-GT" sz="2000" b="1" dirty="0"/>
              <a:t>Nosotros </a:t>
            </a:r>
            <a:r>
              <a:rPr lang="es-GT" sz="2000" b="1" i="1" u="sng" dirty="0"/>
              <a:t>acabamos de</a:t>
            </a:r>
            <a:r>
              <a:rPr lang="es-GT" sz="2000" b="1" u="sng" dirty="0"/>
              <a:t> almorzar </a:t>
            </a:r>
            <a:r>
              <a:rPr lang="es-GT" sz="2000" b="1" dirty="0"/>
              <a:t>en el restaurante.</a:t>
            </a:r>
            <a:r>
              <a:rPr lang="es-GT" sz="2000" dirty="0"/>
              <a:t> </a:t>
            </a:r>
            <a:r>
              <a:rPr lang="en-US" sz="2000" dirty="0"/>
              <a:t>We just had lunch at the restaurant. </a:t>
            </a:r>
          </a:p>
          <a:p>
            <a:pPr lvl="0"/>
            <a:r>
              <a:rPr lang="es-GT" sz="2000" b="1" dirty="0"/>
              <a:t>Ella </a:t>
            </a:r>
            <a:r>
              <a:rPr lang="es-GT" sz="2000" b="1" i="1" u="sng" dirty="0"/>
              <a:t>acaba de comprar</a:t>
            </a:r>
            <a:r>
              <a:rPr lang="es-GT" sz="2000" b="1" dirty="0"/>
              <a:t> una computadora.</a:t>
            </a:r>
            <a:r>
              <a:rPr lang="es-GT" sz="2000" dirty="0"/>
              <a:t> </a:t>
            </a:r>
            <a:r>
              <a:rPr lang="en-US" sz="2000" dirty="0"/>
              <a:t>She just bought a computer. </a:t>
            </a:r>
          </a:p>
          <a:p>
            <a:pPr lvl="0"/>
            <a:r>
              <a:rPr lang="es-GT" sz="2000" b="1" dirty="0"/>
              <a:t>Ellos </a:t>
            </a:r>
            <a:r>
              <a:rPr lang="es-GT" sz="2000" b="1" i="1" u="sng" dirty="0"/>
              <a:t>acaban de salir la oficina.</a:t>
            </a:r>
            <a:r>
              <a:rPr lang="es-GT" sz="2000" dirty="0"/>
              <a:t> </a:t>
            </a:r>
            <a:r>
              <a:rPr lang="en-US" sz="2000" dirty="0"/>
              <a:t>They just left the office. </a:t>
            </a:r>
          </a:p>
          <a:p>
            <a:pPr lvl="0"/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637213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5">
            <a:extLst>
              <a:ext uri="{FF2B5EF4-FFF2-40B4-BE49-F238E27FC236}">
                <a16:creationId xmlns:a16="http://schemas.microsoft.com/office/drawing/2014/main" id="{039E18E4-B6FE-52B4-4226-C94CACA5C05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9510872"/>
              </p:ext>
            </p:extLst>
          </p:nvPr>
        </p:nvGraphicFramePr>
        <p:xfrm>
          <a:off x="1033272" y="1645920"/>
          <a:ext cx="10195560" cy="38398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24483">
                  <a:extLst>
                    <a:ext uri="{9D8B030D-6E8A-4147-A177-3AD203B41FA5}">
                      <a16:colId xmlns:a16="http://schemas.microsoft.com/office/drawing/2014/main" val="3136474239"/>
                    </a:ext>
                  </a:extLst>
                </a:gridCol>
                <a:gridCol w="5371077">
                  <a:extLst>
                    <a:ext uri="{9D8B030D-6E8A-4147-A177-3AD203B41FA5}">
                      <a16:colId xmlns:a16="http://schemas.microsoft.com/office/drawing/2014/main" val="1977262566"/>
                    </a:ext>
                  </a:extLst>
                </a:gridCol>
              </a:tblGrid>
              <a:tr h="63991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SINGULAR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PLURAL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41078445"/>
                  </a:ext>
                </a:extLst>
              </a:tr>
              <a:tr h="914157">
                <a:tc>
                  <a:txBody>
                    <a:bodyPr/>
                    <a:lstStyle/>
                    <a:p>
                      <a:r>
                        <a:rPr lang="en-US" sz="2800" dirty="0" err="1"/>
                        <a:t>yo</a:t>
                      </a:r>
                      <a:r>
                        <a:rPr lang="en-US" sz="2800" dirty="0"/>
                        <a:t>            </a:t>
                      </a:r>
                      <a:r>
                        <a:rPr lang="en-US" sz="2800" b="1" dirty="0" err="1"/>
                        <a:t>acabo</a:t>
                      </a:r>
                      <a:r>
                        <a:rPr lang="en-US" sz="2800" b="1" dirty="0"/>
                        <a:t> 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 dirty="0" err="1"/>
                        <a:t>nosotros</a:t>
                      </a:r>
                      <a:r>
                        <a:rPr lang="en-US" sz="2800" dirty="0"/>
                        <a:t>         </a:t>
                      </a:r>
                      <a:r>
                        <a:rPr lang="en-US" sz="2800" b="1" dirty="0" err="1"/>
                        <a:t>acabamos</a:t>
                      </a:r>
                      <a:r>
                        <a:rPr lang="en-US" sz="2800" b="1" dirty="0"/>
                        <a:t> de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20098798"/>
                  </a:ext>
                </a:extLst>
              </a:tr>
              <a:tr h="914157">
                <a:tc>
                  <a:txBody>
                    <a:bodyPr/>
                    <a:lstStyle/>
                    <a:p>
                      <a:r>
                        <a:rPr lang="en-US" sz="2800" dirty="0" err="1"/>
                        <a:t>tú</a:t>
                      </a:r>
                      <a:r>
                        <a:rPr lang="en-US" sz="2800" dirty="0"/>
                        <a:t>             </a:t>
                      </a:r>
                      <a:r>
                        <a:rPr lang="en-US" sz="2800" b="1" dirty="0" err="1"/>
                        <a:t>acabas</a:t>
                      </a:r>
                      <a:r>
                        <a:rPr lang="en-US" sz="2800" b="1" dirty="0"/>
                        <a:t> 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 dirty="0" err="1"/>
                        <a:t>vosotros</a:t>
                      </a:r>
                      <a:r>
                        <a:rPr lang="en-US" sz="2800" dirty="0"/>
                        <a:t>          </a:t>
                      </a:r>
                      <a:r>
                        <a:rPr lang="en-US" sz="2800" b="1" dirty="0" err="1"/>
                        <a:t>acabaís</a:t>
                      </a:r>
                      <a:r>
                        <a:rPr lang="en-US" sz="2800" b="1" dirty="0"/>
                        <a:t> de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10717081"/>
                  </a:ext>
                </a:extLst>
              </a:tr>
              <a:tr h="1310292">
                <a:tc>
                  <a:txBody>
                    <a:bodyPr/>
                    <a:lstStyle/>
                    <a:p>
                      <a:r>
                        <a:rPr lang="en-US" sz="2800" dirty="0" err="1"/>
                        <a:t>él</a:t>
                      </a:r>
                      <a:endParaRPr lang="en-US" sz="2800" dirty="0"/>
                    </a:p>
                    <a:p>
                      <a:r>
                        <a:rPr lang="en-US" sz="2800" dirty="0" err="1"/>
                        <a:t>ella</a:t>
                      </a:r>
                      <a:r>
                        <a:rPr lang="en-US" sz="2800" dirty="0"/>
                        <a:t>          </a:t>
                      </a:r>
                      <a:r>
                        <a:rPr lang="en-US" sz="2800" b="1" dirty="0" err="1"/>
                        <a:t>acaba</a:t>
                      </a:r>
                      <a:r>
                        <a:rPr lang="en-US" sz="2800" b="1" dirty="0"/>
                        <a:t> de</a:t>
                      </a:r>
                      <a:endParaRPr lang="en-US" sz="2800" dirty="0"/>
                    </a:p>
                    <a:p>
                      <a:r>
                        <a:rPr lang="en-US" sz="2800" dirty="0" err="1"/>
                        <a:t>usted</a:t>
                      </a:r>
                      <a:endParaRPr lang="en-US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 dirty="0" err="1"/>
                        <a:t>ellos</a:t>
                      </a:r>
                      <a:endParaRPr lang="en-US" sz="2800" dirty="0"/>
                    </a:p>
                    <a:p>
                      <a:r>
                        <a:rPr lang="en-US" sz="2800" dirty="0" err="1"/>
                        <a:t>ellas</a:t>
                      </a:r>
                      <a:r>
                        <a:rPr lang="en-US" sz="2800" dirty="0"/>
                        <a:t>                  </a:t>
                      </a:r>
                      <a:r>
                        <a:rPr lang="en-US" sz="2800" b="1" dirty="0" err="1"/>
                        <a:t>acaban</a:t>
                      </a:r>
                      <a:r>
                        <a:rPr lang="en-US" sz="2800" b="1" dirty="0"/>
                        <a:t> de</a:t>
                      </a:r>
                      <a:endParaRPr lang="en-US" sz="2800" dirty="0"/>
                    </a:p>
                    <a:p>
                      <a:r>
                        <a:rPr lang="en-US" sz="2800" dirty="0" err="1"/>
                        <a:t>ustedes</a:t>
                      </a:r>
                      <a:endParaRPr lang="en-US" sz="28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09161893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EDB18197-4AC4-1642-2F6A-333A2503FA41}"/>
              </a:ext>
            </a:extLst>
          </p:cNvPr>
          <p:cNvSpPr txBox="1"/>
          <p:nvPr/>
        </p:nvSpPr>
        <p:spPr>
          <a:xfrm>
            <a:off x="676656" y="604368"/>
            <a:ext cx="11356847" cy="5375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sz="2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Review the verb conjugation chart for the verb in present tense below.</a:t>
            </a:r>
            <a:endParaRPr lang="en-US" sz="20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256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79CE10-0AA0-80F5-5FCA-63F725066C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DC31C-1C5E-AE0D-6229-55083CD50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130" y="145079"/>
            <a:ext cx="3856990" cy="1618396"/>
          </a:xfrm>
        </p:spPr>
        <p:txBody>
          <a:bodyPr/>
          <a:lstStyle/>
          <a:p>
            <a:pPr algn="ctr"/>
            <a:r>
              <a:rPr lang="es-GT" sz="3000" dirty="0"/>
              <a:t>¡PRACTIQUEMOS!</a:t>
            </a:r>
            <a:r>
              <a:rPr lang="es-GT" sz="3600" dirty="0"/>
              <a:t> </a:t>
            </a:r>
            <a:r>
              <a:rPr lang="es-GT" dirty="0" err="1"/>
              <a:t>Written</a:t>
            </a:r>
            <a:r>
              <a:rPr lang="es-GT" dirty="0"/>
              <a:t> </a:t>
            </a:r>
            <a:r>
              <a:rPr lang="es-GT" dirty="0" err="1"/>
              <a:t>practice</a:t>
            </a:r>
            <a:r>
              <a:rPr lang="es-GT" dirty="0"/>
              <a:t>. </a:t>
            </a:r>
            <a:endParaRPr lang="en-US" dirty="0"/>
          </a:p>
        </p:txBody>
      </p:sp>
      <p:pic>
        <p:nvPicPr>
          <p:cNvPr id="9218" name="Picture 2" descr="Ilustración de icono de dibujos animados de lápiz y papel. Concepto de icono de objeto de educación aislado. Estilo de dibujos animados plana">
            <a:extLst>
              <a:ext uri="{FF2B5EF4-FFF2-40B4-BE49-F238E27FC236}">
                <a16:creationId xmlns:a16="http://schemas.microsoft.com/office/drawing/2014/main" id="{D617583C-5B04-B92D-6AE4-01F6DD6C6D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910" y="2419349"/>
            <a:ext cx="3772008" cy="3674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phic 3" descr="Arrow Right with solid fill">
            <a:extLst>
              <a:ext uri="{FF2B5EF4-FFF2-40B4-BE49-F238E27FC236}">
                <a16:creationId xmlns:a16="http://schemas.microsoft.com/office/drawing/2014/main" id="{CE985856-8AB1-BAA7-7503-D6AD28AD47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42350" y="10339451"/>
            <a:ext cx="338137" cy="3397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712C0BD-F9A6-E33A-9665-BDD5908E7D04}"/>
              </a:ext>
            </a:extLst>
          </p:cNvPr>
          <p:cNvSpPr txBox="1"/>
          <p:nvPr/>
        </p:nvSpPr>
        <p:spPr>
          <a:xfrm>
            <a:off x="5216398" y="2884177"/>
            <a:ext cx="67056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latin typeface="Aptos" panose="020B0004020202020204" pitchFamily="34" charset="0"/>
              </a:rPr>
              <a:t>A. </a:t>
            </a:r>
            <a:r>
              <a:rPr lang="en-US" sz="3200" dirty="0">
                <a:latin typeface="Aptos" panose="020B0004020202020204" pitchFamily="34" charset="0"/>
              </a:rPr>
              <a:t>Use the information provided to write what people -just did- in Spanish. </a:t>
            </a:r>
          </a:p>
          <a:p>
            <a:pPr algn="just"/>
            <a:endParaRPr lang="en-US" sz="3200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1399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0F22E9-CB1E-7497-6004-7190121A2BD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52828"/>
          <a:stretch>
            <a:fillRect/>
          </a:stretch>
        </p:blipFill>
        <p:spPr>
          <a:xfrm>
            <a:off x="369951" y="1519638"/>
            <a:ext cx="11585448" cy="347336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AC645A8-7F3A-42D7-5625-AC1CD43A8C83}"/>
              </a:ext>
            </a:extLst>
          </p:cNvPr>
          <p:cNvSpPr/>
          <p:nvPr/>
        </p:nvSpPr>
        <p:spPr>
          <a:xfrm>
            <a:off x="4767262" y="1519638"/>
            <a:ext cx="6948488" cy="38330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b="1" dirty="0"/>
              <a:t>Yo acabo de hacer tacos.</a:t>
            </a:r>
            <a:endParaRPr lang="en-US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506C62-0F89-BEBD-5E89-6AAE04D7A2B4}"/>
              </a:ext>
            </a:extLst>
          </p:cNvPr>
          <p:cNvSpPr/>
          <p:nvPr/>
        </p:nvSpPr>
        <p:spPr>
          <a:xfrm>
            <a:off x="4767262" y="2072088"/>
            <a:ext cx="6948488" cy="38330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b="1" dirty="0"/>
              <a:t>Ustedes acaban de llamar a los amigos.</a:t>
            </a:r>
            <a:endParaRPr lang="en-US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12DFC7A-66B6-3AB3-6749-9A299F87D852}"/>
              </a:ext>
            </a:extLst>
          </p:cNvPr>
          <p:cNvSpPr/>
          <p:nvPr/>
        </p:nvSpPr>
        <p:spPr>
          <a:xfrm>
            <a:off x="4767262" y="2625369"/>
            <a:ext cx="6948488" cy="38330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b="1" dirty="0"/>
              <a:t>Tú acabas de contestar el teléfono celular.</a:t>
            </a:r>
            <a:endParaRPr lang="en-US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26CDB66-7CB5-92C9-A1A0-33CC254370F3}"/>
              </a:ext>
            </a:extLst>
          </p:cNvPr>
          <p:cNvSpPr/>
          <p:nvPr/>
        </p:nvSpPr>
        <p:spPr>
          <a:xfrm>
            <a:off x="4767262" y="3178650"/>
            <a:ext cx="6948488" cy="38330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b="1" dirty="0"/>
              <a:t>Ella acaba de usar la computadora.</a:t>
            </a:r>
            <a:endParaRPr lang="en-US" b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197230B-3F97-28D8-4D62-4971AAF8753A}"/>
              </a:ext>
            </a:extLst>
          </p:cNvPr>
          <p:cNvSpPr/>
          <p:nvPr/>
        </p:nvSpPr>
        <p:spPr>
          <a:xfrm>
            <a:off x="4767262" y="3702525"/>
            <a:ext cx="6948488" cy="38330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b="1" dirty="0"/>
              <a:t>Yo acabo de terminar el inventario.</a:t>
            </a:r>
            <a:endParaRPr lang="en-US" b="1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E5C2C5A-64F2-D8B7-51E1-9A711C6A5D20}"/>
              </a:ext>
            </a:extLst>
          </p:cNvPr>
          <p:cNvSpPr/>
          <p:nvPr/>
        </p:nvSpPr>
        <p:spPr>
          <a:xfrm>
            <a:off x="4767262" y="4252915"/>
            <a:ext cx="6948488" cy="38330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b="1" dirty="0"/>
              <a:t>Nosotros acabamos de salir de la oficina.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66056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E674C0-C513-7279-6CB8-16561CB214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23D45-F2FF-DA20-7894-56A1C6371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WHOLE CLASS CONVERSATION</a:t>
            </a:r>
            <a:br>
              <a:rPr lang="en-US" dirty="0"/>
            </a:br>
            <a:endParaRPr lang="en-US" dirty="0"/>
          </a:p>
        </p:txBody>
      </p:sp>
      <p:pic>
        <p:nvPicPr>
          <p:cNvPr id="1026" name="Picture 2" descr="whole-class discussion | MiddleWeb">
            <a:extLst>
              <a:ext uri="{FF2B5EF4-FFF2-40B4-BE49-F238E27FC236}">
                <a16:creationId xmlns:a16="http://schemas.microsoft.com/office/drawing/2014/main" id="{64C57B52-56CC-C04B-562D-3D14A24BBF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92" r="22539"/>
          <a:stretch>
            <a:fillRect/>
          </a:stretch>
        </p:blipFill>
        <p:spPr bwMode="auto">
          <a:xfrm>
            <a:off x="6452392" y="1407258"/>
            <a:ext cx="4594561" cy="4043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6431795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A7F411-2E39-CB49-BDC7-8559E13C52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5E421F9-628B-F6FC-AF47-B3ADA3747D46}"/>
              </a:ext>
            </a:extLst>
          </p:cNvPr>
          <p:cNvSpPr/>
          <p:nvPr/>
        </p:nvSpPr>
        <p:spPr>
          <a:xfrm>
            <a:off x="742950" y="419100"/>
            <a:ext cx="5619750" cy="6019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b="1" dirty="0">
              <a:solidFill>
                <a:schemeClr val="bg1"/>
              </a:solidFill>
            </a:endParaRPr>
          </a:p>
          <a:p>
            <a:r>
              <a:rPr lang="es-ES" b="1" dirty="0">
                <a:solidFill>
                  <a:schemeClr val="bg1"/>
                </a:solidFill>
              </a:rPr>
              <a:t>A:</a:t>
            </a:r>
            <a:r>
              <a:rPr lang="es-ES" dirty="0">
                <a:solidFill>
                  <a:schemeClr val="bg1"/>
                </a:solidFill>
              </a:rPr>
              <a:t> Hola, llegas justo a tiempo. ¿Todo bien?</a:t>
            </a:r>
            <a:br>
              <a:rPr lang="es-ES" dirty="0">
                <a:solidFill>
                  <a:schemeClr val="bg1"/>
                </a:solidFill>
              </a:rPr>
            </a:br>
            <a:r>
              <a:rPr lang="es-ES" b="1" dirty="0">
                <a:solidFill>
                  <a:schemeClr val="bg1"/>
                </a:solidFill>
              </a:rPr>
              <a:t>B:</a:t>
            </a:r>
            <a:r>
              <a:rPr lang="es-ES" dirty="0">
                <a:solidFill>
                  <a:schemeClr val="bg1"/>
                </a:solidFill>
              </a:rPr>
              <a:t> Sí, </a:t>
            </a:r>
            <a:r>
              <a:rPr lang="es-ES" b="1" dirty="0">
                <a:solidFill>
                  <a:schemeClr val="bg1"/>
                </a:solidFill>
              </a:rPr>
              <a:t>acabo de llegar</a:t>
            </a:r>
            <a:r>
              <a:rPr lang="es-ES" dirty="0">
                <a:solidFill>
                  <a:schemeClr val="bg1"/>
                </a:solidFill>
              </a:rPr>
              <a:t>. </a:t>
            </a:r>
            <a:r>
              <a:rPr lang="es-ES" b="1" dirty="0">
                <a:solidFill>
                  <a:schemeClr val="bg1"/>
                </a:solidFill>
              </a:rPr>
              <a:t>Acabo de terminar</a:t>
            </a:r>
            <a:r>
              <a:rPr lang="es-ES" dirty="0">
                <a:solidFill>
                  <a:schemeClr val="bg1"/>
                </a:solidFill>
              </a:rPr>
              <a:t> una reunión en el trabajo. ¿Y tú?</a:t>
            </a:r>
          </a:p>
          <a:p>
            <a:r>
              <a:rPr lang="es-ES" b="1" dirty="0">
                <a:solidFill>
                  <a:schemeClr val="bg1"/>
                </a:solidFill>
              </a:rPr>
              <a:t>A:</a:t>
            </a:r>
            <a:r>
              <a:rPr lang="es-ES" dirty="0">
                <a:solidFill>
                  <a:schemeClr val="bg1"/>
                </a:solidFill>
              </a:rPr>
              <a:t> Yo también. </a:t>
            </a:r>
            <a:r>
              <a:rPr lang="es-ES" b="1" dirty="0">
                <a:solidFill>
                  <a:schemeClr val="bg1"/>
                </a:solidFill>
              </a:rPr>
              <a:t>Acabo de salir</a:t>
            </a:r>
            <a:r>
              <a:rPr lang="es-ES" dirty="0">
                <a:solidFill>
                  <a:schemeClr val="bg1"/>
                </a:solidFill>
              </a:rPr>
              <a:t> de la oficina y </a:t>
            </a:r>
            <a:r>
              <a:rPr lang="es-ES" b="1" dirty="0">
                <a:solidFill>
                  <a:schemeClr val="bg1"/>
                </a:solidFill>
              </a:rPr>
              <a:t>acabo de tomar</a:t>
            </a:r>
            <a:r>
              <a:rPr lang="es-ES" dirty="0">
                <a:solidFill>
                  <a:schemeClr val="bg1"/>
                </a:solidFill>
              </a:rPr>
              <a:t> un café rápido antes de entrar a la clase.</a:t>
            </a:r>
          </a:p>
          <a:p>
            <a:r>
              <a:rPr lang="es-ES" b="1" dirty="0">
                <a:solidFill>
                  <a:schemeClr val="bg1"/>
                </a:solidFill>
              </a:rPr>
              <a:t>B:</a:t>
            </a:r>
            <a:r>
              <a:rPr lang="es-ES" dirty="0">
                <a:solidFill>
                  <a:schemeClr val="bg1"/>
                </a:solidFill>
              </a:rPr>
              <a:t> Te entiendo. Yo </a:t>
            </a:r>
            <a:r>
              <a:rPr lang="es-ES" b="1" dirty="0">
                <a:solidFill>
                  <a:schemeClr val="bg1"/>
                </a:solidFill>
              </a:rPr>
              <a:t>acabo de responder</a:t>
            </a:r>
            <a:r>
              <a:rPr lang="es-ES" dirty="0">
                <a:solidFill>
                  <a:schemeClr val="bg1"/>
                </a:solidFill>
              </a:rPr>
              <a:t> varios correos y </a:t>
            </a:r>
            <a:r>
              <a:rPr lang="es-ES" b="1" dirty="0">
                <a:solidFill>
                  <a:schemeClr val="bg1"/>
                </a:solidFill>
              </a:rPr>
              <a:t>acabo de hablar</a:t>
            </a:r>
            <a:r>
              <a:rPr lang="es-ES" dirty="0">
                <a:solidFill>
                  <a:schemeClr val="bg1"/>
                </a:solidFill>
              </a:rPr>
              <a:t> con mi jefe. Estaba muy ocupado.</a:t>
            </a:r>
          </a:p>
          <a:p>
            <a:r>
              <a:rPr lang="es-ES" b="1" dirty="0">
                <a:solidFill>
                  <a:schemeClr val="bg1"/>
                </a:solidFill>
              </a:rPr>
              <a:t>A:</a:t>
            </a:r>
            <a:r>
              <a:rPr lang="es-ES" dirty="0">
                <a:solidFill>
                  <a:schemeClr val="bg1"/>
                </a:solidFill>
              </a:rPr>
              <a:t> Yo </a:t>
            </a:r>
            <a:r>
              <a:rPr lang="es-ES" b="1" dirty="0">
                <a:solidFill>
                  <a:schemeClr val="bg1"/>
                </a:solidFill>
              </a:rPr>
              <a:t>acabo de revisar</a:t>
            </a:r>
            <a:r>
              <a:rPr lang="es-ES" dirty="0">
                <a:solidFill>
                  <a:schemeClr val="bg1"/>
                </a:solidFill>
              </a:rPr>
              <a:t> unos documentos y </a:t>
            </a:r>
            <a:r>
              <a:rPr lang="es-ES" b="1" dirty="0">
                <a:solidFill>
                  <a:schemeClr val="bg1"/>
                </a:solidFill>
              </a:rPr>
              <a:t>acabo de enviar</a:t>
            </a:r>
            <a:r>
              <a:rPr lang="es-ES" dirty="0">
                <a:solidFill>
                  <a:schemeClr val="bg1"/>
                </a:solidFill>
              </a:rPr>
              <a:t> un informe. Por eso entré un poco tarde.</a:t>
            </a:r>
          </a:p>
          <a:p>
            <a:r>
              <a:rPr lang="es-ES" b="1" dirty="0">
                <a:solidFill>
                  <a:schemeClr val="bg1"/>
                </a:solidFill>
              </a:rPr>
              <a:t>B:</a:t>
            </a:r>
            <a:r>
              <a:rPr lang="es-ES" dirty="0">
                <a:solidFill>
                  <a:schemeClr val="bg1"/>
                </a:solidFill>
              </a:rPr>
              <a:t> ¿Comiste algo antes de la clase?</a:t>
            </a:r>
            <a:br>
              <a:rPr lang="es-ES" dirty="0">
                <a:solidFill>
                  <a:schemeClr val="bg1"/>
                </a:solidFill>
              </a:rPr>
            </a:br>
            <a:r>
              <a:rPr lang="es-ES" b="1" dirty="0">
                <a:solidFill>
                  <a:schemeClr val="bg1"/>
                </a:solidFill>
              </a:rPr>
              <a:t>A:</a:t>
            </a:r>
            <a:r>
              <a:rPr lang="es-ES" dirty="0">
                <a:solidFill>
                  <a:schemeClr val="bg1"/>
                </a:solidFill>
              </a:rPr>
              <a:t> Sí, </a:t>
            </a:r>
            <a:r>
              <a:rPr lang="es-ES" b="1" dirty="0">
                <a:solidFill>
                  <a:schemeClr val="bg1"/>
                </a:solidFill>
              </a:rPr>
              <a:t>acabo de comer</a:t>
            </a:r>
            <a:r>
              <a:rPr lang="es-ES" dirty="0">
                <a:solidFill>
                  <a:schemeClr val="bg1"/>
                </a:solidFill>
              </a:rPr>
              <a:t> algo ligero. No tuve mucho tiempo.</a:t>
            </a:r>
          </a:p>
          <a:p>
            <a:r>
              <a:rPr lang="es-ES" b="1" dirty="0">
                <a:solidFill>
                  <a:schemeClr val="bg1"/>
                </a:solidFill>
              </a:rPr>
              <a:t>B:</a:t>
            </a:r>
            <a:r>
              <a:rPr lang="es-ES" dirty="0">
                <a:solidFill>
                  <a:schemeClr val="bg1"/>
                </a:solidFill>
              </a:rPr>
              <a:t> Igual yo. </a:t>
            </a:r>
            <a:r>
              <a:rPr lang="es-ES" b="1" dirty="0">
                <a:solidFill>
                  <a:schemeClr val="bg1"/>
                </a:solidFill>
              </a:rPr>
              <a:t>Acabo de comprar</a:t>
            </a:r>
            <a:r>
              <a:rPr lang="es-ES" dirty="0">
                <a:solidFill>
                  <a:schemeClr val="bg1"/>
                </a:solidFill>
              </a:rPr>
              <a:t> algo para cenar después de la clase.</a:t>
            </a:r>
          </a:p>
          <a:p>
            <a:r>
              <a:rPr lang="es-ES" b="1" dirty="0">
                <a:solidFill>
                  <a:schemeClr val="bg1"/>
                </a:solidFill>
              </a:rPr>
              <a:t>A:</a:t>
            </a:r>
            <a:r>
              <a:rPr lang="es-ES" dirty="0">
                <a:solidFill>
                  <a:schemeClr val="bg1"/>
                </a:solidFill>
              </a:rPr>
              <a:t> Bueno, por lo menos </a:t>
            </a:r>
            <a:r>
              <a:rPr lang="es-ES" b="1" dirty="0">
                <a:solidFill>
                  <a:schemeClr val="bg1"/>
                </a:solidFill>
              </a:rPr>
              <a:t>acabamos de llegar</a:t>
            </a:r>
            <a:r>
              <a:rPr lang="es-ES" dirty="0">
                <a:solidFill>
                  <a:schemeClr val="bg1"/>
                </a:solidFill>
              </a:rPr>
              <a:t> a tiempo para practicar español.</a:t>
            </a:r>
            <a:br>
              <a:rPr lang="es-ES" dirty="0">
                <a:solidFill>
                  <a:schemeClr val="bg1"/>
                </a:solidFill>
              </a:rPr>
            </a:br>
            <a:r>
              <a:rPr lang="es-ES" b="1" dirty="0">
                <a:solidFill>
                  <a:schemeClr val="bg1"/>
                </a:solidFill>
              </a:rPr>
              <a:t>B:</a:t>
            </a:r>
            <a:r>
              <a:rPr lang="es-ES" dirty="0">
                <a:solidFill>
                  <a:schemeClr val="bg1"/>
                </a:solidFill>
              </a:rPr>
              <a:t> Exacto. Ahora toca concentrarnos en la clase.</a:t>
            </a:r>
          </a:p>
          <a:p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8194" name="Picture 2" descr="Completed illustration Images - Free Download on Freepik">
            <a:extLst>
              <a:ext uri="{FF2B5EF4-FFF2-40B4-BE49-F238E27FC236}">
                <a16:creationId xmlns:a16="http://schemas.microsoft.com/office/drawing/2014/main" id="{E0231F91-11CA-BC23-B2B6-628DF3FA1C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5" r="8919"/>
          <a:stretch>
            <a:fillRect/>
          </a:stretch>
        </p:blipFill>
        <p:spPr bwMode="auto">
          <a:xfrm>
            <a:off x="7057011" y="1471613"/>
            <a:ext cx="4553964" cy="3748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6700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8EE8C4-A02E-E60C-6A03-64D02C22ED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C77FC0-B1C1-8F85-0C4E-EE05D15F9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7431" y="489746"/>
            <a:ext cx="3547533" cy="1618396"/>
          </a:xfrm>
        </p:spPr>
        <p:txBody>
          <a:bodyPr/>
          <a:lstStyle/>
          <a:p>
            <a:pPr algn="ctr"/>
            <a:r>
              <a:rPr lang="es-GT" sz="3600" dirty="0"/>
              <a:t>WHOLE CLASS ACTIVITY! </a:t>
            </a:r>
            <a:br>
              <a:rPr lang="es-GT" sz="3600" dirty="0"/>
            </a:b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4C810C-3FC5-0143-AED6-57B2A269CD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60725" y="1170432"/>
            <a:ext cx="6743012" cy="1434889"/>
          </a:xfrm>
        </p:spPr>
        <p:txBody>
          <a:bodyPr>
            <a:normAutofit fontScale="92500" lnSpcReduction="10000"/>
          </a:bodyPr>
          <a:lstStyle/>
          <a:p>
            <a:r>
              <a:rPr lang="en-US" sz="1800" dirty="0">
                <a:latin typeface="Aptos" panose="020B0004020202020204" pitchFamily="34" charset="0"/>
              </a:rPr>
              <a:t>Use five different verbs to describe what you just did using </a:t>
            </a:r>
            <a:r>
              <a:rPr lang="en-US" sz="1800" dirty="0" err="1">
                <a:latin typeface="Aptos" panose="020B0004020202020204" pitchFamily="34" charset="0"/>
              </a:rPr>
              <a:t>acabar</a:t>
            </a:r>
            <a:r>
              <a:rPr lang="en-US" sz="1800" dirty="0">
                <a:latin typeface="Aptos" panose="020B0004020202020204" pitchFamily="34" charset="0"/>
              </a:rPr>
              <a:t> de + infinitive. </a:t>
            </a:r>
            <a:r>
              <a:rPr lang="en-US" sz="1800" b="1" dirty="0">
                <a:latin typeface="Aptos" panose="020B0004020202020204" pitchFamily="34" charset="0"/>
              </a:rPr>
              <a:t>Then be prepared to share them with the class or group. </a:t>
            </a:r>
          </a:p>
          <a:p>
            <a:r>
              <a:rPr lang="es-GT" sz="1800" dirty="0">
                <a:latin typeface="Aptos" panose="020B0004020202020204" pitchFamily="34" charset="0"/>
              </a:rPr>
              <a:t>-Ejemplo-</a:t>
            </a:r>
            <a:r>
              <a:rPr lang="es-GT" sz="1800" dirty="0" err="1">
                <a:latin typeface="Aptos" panose="020B0004020202020204" pitchFamily="34" charset="0"/>
              </a:rPr>
              <a:t>Example</a:t>
            </a:r>
            <a:r>
              <a:rPr lang="es-GT" sz="1800" dirty="0">
                <a:latin typeface="Aptos" panose="020B0004020202020204" pitchFamily="34" charset="0"/>
              </a:rPr>
              <a:t>: </a:t>
            </a:r>
          </a:p>
          <a:p>
            <a:r>
              <a:rPr lang="es-GT" sz="1800" dirty="0">
                <a:latin typeface="Aptos" panose="020B0004020202020204" pitchFamily="34" charset="0"/>
              </a:rPr>
              <a:t>Acabo de cocinar la cena. I </a:t>
            </a:r>
            <a:r>
              <a:rPr lang="es-GT" sz="1800" dirty="0" err="1">
                <a:latin typeface="Aptos" panose="020B0004020202020204" pitchFamily="34" charset="0"/>
              </a:rPr>
              <a:t>just</a:t>
            </a:r>
            <a:r>
              <a:rPr lang="es-GT" sz="1800" dirty="0">
                <a:latin typeface="Aptos" panose="020B0004020202020204" pitchFamily="34" charset="0"/>
              </a:rPr>
              <a:t> </a:t>
            </a:r>
            <a:r>
              <a:rPr lang="es-GT" sz="1800" dirty="0" err="1">
                <a:latin typeface="Aptos" panose="020B0004020202020204" pitchFamily="34" charset="0"/>
              </a:rPr>
              <a:t>cooked</a:t>
            </a:r>
            <a:r>
              <a:rPr lang="es-GT" sz="1800" dirty="0">
                <a:latin typeface="Aptos" panose="020B0004020202020204" pitchFamily="34" charset="0"/>
              </a:rPr>
              <a:t> </a:t>
            </a:r>
            <a:r>
              <a:rPr lang="es-GT" sz="1800" dirty="0" err="1">
                <a:latin typeface="Aptos" panose="020B0004020202020204" pitchFamily="34" charset="0"/>
              </a:rPr>
              <a:t>dinner</a:t>
            </a:r>
            <a:r>
              <a:rPr lang="es-GT" sz="1800" dirty="0">
                <a:latin typeface="Aptos" panose="020B0004020202020204" pitchFamily="34" charset="0"/>
              </a:rPr>
              <a:t>. </a:t>
            </a:r>
            <a:endParaRPr lang="en-US" sz="1800" dirty="0">
              <a:latin typeface="Aptos" panose="020B0004020202020204" pitchFamily="34" charset="0"/>
            </a:endParaRPr>
          </a:p>
          <a:p>
            <a:pPr algn="just"/>
            <a:endParaRPr lang="es-GT" sz="2400" dirty="0">
              <a:latin typeface="Aptos" panose="020B0004020202020204" pitchFamily="34" charset="0"/>
            </a:endParaRPr>
          </a:p>
          <a:p>
            <a:pPr algn="just"/>
            <a:endParaRPr lang="es-GT" dirty="0"/>
          </a:p>
          <a:p>
            <a:pPr algn="just"/>
            <a:endParaRPr lang="en-US" dirty="0"/>
          </a:p>
        </p:txBody>
      </p:sp>
      <p:pic>
        <p:nvPicPr>
          <p:cNvPr id="12290" name="Picture 2" descr="Personajes pensativos Personajes de tormenta de ideas">
            <a:extLst>
              <a:ext uri="{FF2B5EF4-FFF2-40B4-BE49-F238E27FC236}">
                <a16:creationId xmlns:a16="http://schemas.microsoft.com/office/drawing/2014/main" id="{BDE5D9CD-C18B-32E8-C6C0-EA8AE71D65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8944" y="2605321"/>
            <a:ext cx="8017002" cy="3325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4247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49879B-E9A6-ABC3-61E8-47FCD31CB8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03044-6C61-5FF8-38B3-7AC4DE4D6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1" y="556916"/>
            <a:ext cx="10571998" cy="97045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b="1" dirty="0"/>
              <a:t>GRAMÁTICA – TENER QUE…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786798-B48A-314A-77C2-3C9F467109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3843775"/>
            <a:ext cx="11272271" cy="1551185"/>
          </a:xfrm>
        </p:spPr>
        <p:txBody>
          <a:bodyPr>
            <a:noAutofit/>
          </a:bodyPr>
          <a:lstStyle/>
          <a:p>
            <a:r>
              <a:rPr lang="en-US" sz="2000" b="1" dirty="0"/>
              <a:t>Tener </a:t>
            </a:r>
            <a:r>
              <a:rPr lang="en-US" sz="2000" b="1" dirty="0" err="1"/>
              <a:t>que</a:t>
            </a:r>
            <a:r>
              <a:rPr lang="en-US" sz="2000" b="1" dirty="0"/>
              <a:t>… </a:t>
            </a:r>
            <a:r>
              <a:rPr lang="en-US" sz="2000" dirty="0"/>
              <a:t>It means to have to do something. To express obligations and give commands you can use the construction </a:t>
            </a:r>
            <a:r>
              <a:rPr lang="en-US" sz="2000" i="1" dirty="0" err="1"/>
              <a:t>tener</a:t>
            </a:r>
            <a:r>
              <a:rPr lang="en-US" sz="2000" i="1" dirty="0"/>
              <a:t> </a:t>
            </a:r>
            <a:r>
              <a:rPr lang="en-US" sz="2000" i="1" dirty="0" err="1"/>
              <a:t>que</a:t>
            </a:r>
            <a:r>
              <a:rPr lang="en-US" sz="2000" i="1" dirty="0"/>
              <a:t> + infinitive.</a:t>
            </a:r>
            <a:r>
              <a:rPr lang="en-US" sz="2000" dirty="0"/>
              <a:t> *Reference the conjugation chart below for the verb TENER in the present tense for this construction.</a:t>
            </a:r>
          </a:p>
          <a:p>
            <a:pPr marL="0" lvl="0" indent="0">
              <a:buNone/>
            </a:pPr>
            <a:endParaRPr lang="en-US" sz="2400" dirty="0"/>
          </a:p>
          <a:p>
            <a:r>
              <a:rPr lang="es-GT" sz="2000" dirty="0"/>
              <a:t>Ejemplos- </a:t>
            </a:r>
            <a:r>
              <a:rPr lang="es-GT" sz="2000" dirty="0" err="1"/>
              <a:t>Examples</a:t>
            </a:r>
            <a:r>
              <a:rPr lang="es-GT" sz="2000" dirty="0"/>
              <a:t>: </a:t>
            </a:r>
            <a:endParaRPr lang="en-US" sz="2000" dirty="0"/>
          </a:p>
          <a:p>
            <a:pPr lvl="0"/>
            <a:r>
              <a:rPr lang="es-GT" sz="2000" b="1" dirty="0"/>
              <a:t>El niño </a:t>
            </a:r>
            <a:r>
              <a:rPr lang="es-GT" sz="2000" b="1" i="1" u="sng" dirty="0"/>
              <a:t>tiene que</a:t>
            </a:r>
            <a:r>
              <a:rPr lang="es-GT" sz="2000" b="1" u="sng" dirty="0"/>
              <a:t> hacer</a:t>
            </a:r>
            <a:r>
              <a:rPr lang="es-GT" sz="2000" b="1" dirty="0"/>
              <a:t> la cama todos los días.</a:t>
            </a:r>
            <a:r>
              <a:rPr lang="es-GT" sz="2000" dirty="0"/>
              <a:t> </a:t>
            </a:r>
            <a:r>
              <a:rPr lang="en-US" sz="2000" dirty="0"/>
              <a:t>The boy has to make his bed every day. </a:t>
            </a:r>
          </a:p>
          <a:p>
            <a:pPr lvl="0"/>
            <a:r>
              <a:rPr lang="es-GT" sz="2000" b="1" dirty="0"/>
              <a:t>Ella nunca </a:t>
            </a:r>
            <a:r>
              <a:rPr lang="es-GT" sz="2000" b="1" i="1" u="sng" dirty="0"/>
              <a:t>tiene</a:t>
            </a:r>
            <a:r>
              <a:rPr lang="es-GT" sz="2000" b="1" u="sng" dirty="0"/>
              <a:t> </a:t>
            </a:r>
            <a:r>
              <a:rPr lang="es-GT" sz="2000" b="1" i="1" u="sng" dirty="0"/>
              <a:t>que</a:t>
            </a:r>
            <a:r>
              <a:rPr lang="es-GT" sz="2000" b="1" u="sng" dirty="0"/>
              <a:t> sacar</a:t>
            </a:r>
            <a:r>
              <a:rPr lang="es-GT" sz="2000" b="1" dirty="0"/>
              <a:t> la basura. </a:t>
            </a:r>
            <a:r>
              <a:rPr lang="en-US" sz="2000" dirty="0"/>
              <a:t>She never has to take out the trash. </a:t>
            </a:r>
          </a:p>
          <a:p>
            <a:pPr lvl="0"/>
            <a:r>
              <a:rPr lang="es-GT" sz="2000" b="1" dirty="0"/>
              <a:t>Ellos </a:t>
            </a:r>
            <a:r>
              <a:rPr lang="es-GT" sz="2000" b="1" i="1" u="sng" dirty="0"/>
              <a:t>tienen que</a:t>
            </a:r>
            <a:r>
              <a:rPr lang="es-GT" sz="2000" b="1" u="sng" dirty="0"/>
              <a:t> lavar</a:t>
            </a:r>
            <a:r>
              <a:rPr lang="es-GT" sz="2000" b="1" dirty="0"/>
              <a:t> los platos.</a:t>
            </a:r>
            <a:r>
              <a:rPr lang="es-GT" sz="2000" dirty="0"/>
              <a:t> </a:t>
            </a:r>
            <a:r>
              <a:rPr lang="en-US" sz="2000" dirty="0"/>
              <a:t>They have to wash the dishes.</a:t>
            </a:r>
          </a:p>
          <a:p>
            <a:pPr lvl="0"/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091508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076EF7-3BFA-7E60-1B30-E4E3CD7F54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5">
            <a:extLst>
              <a:ext uri="{FF2B5EF4-FFF2-40B4-BE49-F238E27FC236}">
                <a16:creationId xmlns:a16="http://schemas.microsoft.com/office/drawing/2014/main" id="{CA99FB38-9C0B-14C8-1A09-8B933A2DA1E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6861053"/>
              </p:ext>
            </p:extLst>
          </p:nvPr>
        </p:nvGraphicFramePr>
        <p:xfrm>
          <a:off x="1033272" y="1645920"/>
          <a:ext cx="10195560" cy="38398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24483">
                  <a:extLst>
                    <a:ext uri="{9D8B030D-6E8A-4147-A177-3AD203B41FA5}">
                      <a16:colId xmlns:a16="http://schemas.microsoft.com/office/drawing/2014/main" val="3136474239"/>
                    </a:ext>
                  </a:extLst>
                </a:gridCol>
                <a:gridCol w="5371077">
                  <a:extLst>
                    <a:ext uri="{9D8B030D-6E8A-4147-A177-3AD203B41FA5}">
                      <a16:colId xmlns:a16="http://schemas.microsoft.com/office/drawing/2014/main" val="1977262566"/>
                    </a:ext>
                  </a:extLst>
                </a:gridCol>
              </a:tblGrid>
              <a:tr h="63991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SINGULAR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PLURAL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41078445"/>
                  </a:ext>
                </a:extLst>
              </a:tr>
              <a:tr h="914157">
                <a:tc>
                  <a:txBody>
                    <a:bodyPr/>
                    <a:lstStyle/>
                    <a:p>
                      <a:r>
                        <a:rPr lang="en-US" sz="2800" dirty="0" err="1"/>
                        <a:t>yo</a:t>
                      </a:r>
                      <a:r>
                        <a:rPr lang="en-US" sz="2800" dirty="0"/>
                        <a:t>            </a:t>
                      </a:r>
                      <a:r>
                        <a:rPr lang="en-US" sz="2800" b="1" dirty="0" err="1"/>
                        <a:t>tengo</a:t>
                      </a:r>
                      <a:r>
                        <a:rPr lang="en-US" sz="2800" b="1" dirty="0"/>
                        <a:t> </a:t>
                      </a:r>
                      <a:r>
                        <a:rPr lang="en-US" sz="2800" b="1" dirty="0" err="1"/>
                        <a:t>que</a:t>
                      </a:r>
                      <a:endParaRPr lang="en-US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 dirty="0" err="1"/>
                        <a:t>nosotros</a:t>
                      </a:r>
                      <a:r>
                        <a:rPr lang="en-US" sz="2800" dirty="0"/>
                        <a:t>         </a:t>
                      </a:r>
                      <a:r>
                        <a:rPr lang="en-US" sz="2800" b="1" dirty="0" err="1"/>
                        <a:t>tenenos</a:t>
                      </a:r>
                      <a:r>
                        <a:rPr lang="en-US" sz="2800" b="1" dirty="0"/>
                        <a:t> </a:t>
                      </a:r>
                      <a:r>
                        <a:rPr lang="en-US" sz="2800" b="1" dirty="0" err="1"/>
                        <a:t>que</a:t>
                      </a:r>
                      <a:endParaRPr lang="en-US" sz="28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20098798"/>
                  </a:ext>
                </a:extLst>
              </a:tr>
              <a:tr h="914157">
                <a:tc>
                  <a:txBody>
                    <a:bodyPr/>
                    <a:lstStyle/>
                    <a:p>
                      <a:r>
                        <a:rPr lang="en-US" sz="2800" dirty="0" err="1"/>
                        <a:t>tú</a:t>
                      </a:r>
                      <a:r>
                        <a:rPr lang="en-US" sz="2800" dirty="0"/>
                        <a:t>             </a:t>
                      </a:r>
                      <a:r>
                        <a:rPr lang="en-US" sz="2800" b="1" dirty="0" err="1"/>
                        <a:t>tienes</a:t>
                      </a:r>
                      <a:r>
                        <a:rPr lang="en-US" sz="2800" b="1" dirty="0"/>
                        <a:t> </a:t>
                      </a:r>
                      <a:r>
                        <a:rPr lang="en-US" sz="2800" b="1" dirty="0" err="1"/>
                        <a:t>que</a:t>
                      </a:r>
                      <a:endParaRPr lang="en-US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 dirty="0" err="1"/>
                        <a:t>vosotros</a:t>
                      </a:r>
                      <a:r>
                        <a:rPr lang="en-US" sz="2800" dirty="0"/>
                        <a:t>          </a:t>
                      </a:r>
                      <a:r>
                        <a:rPr lang="en-US" sz="2800" b="1" dirty="0" err="1"/>
                        <a:t>tenéis</a:t>
                      </a:r>
                      <a:r>
                        <a:rPr lang="en-US" sz="2800" b="1" dirty="0"/>
                        <a:t> </a:t>
                      </a:r>
                      <a:r>
                        <a:rPr lang="en-US" sz="2800" b="1" dirty="0" err="1"/>
                        <a:t>que</a:t>
                      </a:r>
                      <a:r>
                        <a:rPr lang="en-US" sz="2800" b="1" dirty="0"/>
                        <a:t>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10717081"/>
                  </a:ext>
                </a:extLst>
              </a:tr>
              <a:tr h="1310292">
                <a:tc>
                  <a:txBody>
                    <a:bodyPr/>
                    <a:lstStyle/>
                    <a:p>
                      <a:r>
                        <a:rPr lang="en-US" sz="2800" dirty="0" err="1"/>
                        <a:t>él</a:t>
                      </a:r>
                      <a:endParaRPr lang="en-US" sz="2800" dirty="0"/>
                    </a:p>
                    <a:p>
                      <a:r>
                        <a:rPr lang="en-US" sz="2800" dirty="0" err="1"/>
                        <a:t>ella</a:t>
                      </a:r>
                      <a:r>
                        <a:rPr lang="en-US" sz="2800" dirty="0"/>
                        <a:t>          </a:t>
                      </a:r>
                      <a:r>
                        <a:rPr lang="en-US" sz="2800" b="1" dirty="0" err="1"/>
                        <a:t>tiene</a:t>
                      </a:r>
                      <a:r>
                        <a:rPr lang="en-US" sz="2800" b="1" dirty="0"/>
                        <a:t> </a:t>
                      </a:r>
                      <a:r>
                        <a:rPr lang="en-US" sz="2800" b="1" dirty="0" err="1"/>
                        <a:t>que</a:t>
                      </a:r>
                      <a:endParaRPr lang="en-US" sz="2800" dirty="0"/>
                    </a:p>
                    <a:p>
                      <a:r>
                        <a:rPr lang="en-US" sz="2800" dirty="0" err="1"/>
                        <a:t>usted</a:t>
                      </a:r>
                      <a:endParaRPr lang="en-US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 dirty="0" err="1"/>
                        <a:t>ellos</a:t>
                      </a:r>
                      <a:endParaRPr lang="en-US" sz="2800" dirty="0"/>
                    </a:p>
                    <a:p>
                      <a:r>
                        <a:rPr lang="en-US" sz="2800" dirty="0" err="1"/>
                        <a:t>ellas</a:t>
                      </a:r>
                      <a:r>
                        <a:rPr lang="en-US" sz="2800" dirty="0"/>
                        <a:t>                  </a:t>
                      </a:r>
                      <a:r>
                        <a:rPr lang="en-US" sz="2800" b="1" dirty="0" err="1"/>
                        <a:t>tienen</a:t>
                      </a:r>
                      <a:r>
                        <a:rPr lang="en-US" sz="2800" b="1" dirty="0"/>
                        <a:t> </a:t>
                      </a:r>
                      <a:r>
                        <a:rPr lang="en-US" sz="2800" b="1" dirty="0" err="1"/>
                        <a:t>que</a:t>
                      </a:r>
                      <a:endParaRPr lang="en-US" sz="2800" dirty="0"/>
                    </a:p>
                    <a:p>
                      <a:r>
                        <a:rPr lang="en-US" sz="2800" dirty="0" err="1"/>
                        <a:t>Ustedes</a:t>
                      </a:r>
                      <a:endParaRPr lang="en-US" sz="28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09161893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F705B0E4-C878-7015-6AE5-F6560610D6AD}"/>
              </a:ext>
            </a:extLst>
          </p:cNvPr>
          <p:cNvSpPr txBox="1"/>
          <p:nvPr/>
        </p:nvSpPr>
        <p:spPr>
          <a:xfrm>
            <a:off x="676656" y="604368"/>
            <a:ext cx="11356847" cy="5375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sz="2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Review the verb conjugation chart for the verb in present tense below.</a:t>
            </a:r>
            <a:endParaRPr lang="en-US" sz="20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1952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BC329-9D3F-97BC-04AB-4F72267DC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sz="3600" dirty="0"/>
              <a:t>¡A romper el hielo! </a:t>
            </a:r>
            <a:r>
              <a:rPr lang="es-GT" dirty="0" err="1"/>
              <a:t>Icebreaker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A68E7E-7262-6FBD-3174-FC64DFC82F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0402" y="721518"/>
            <a:ext cx="6252633" cy="5414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i="1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Please tell us:</a:t>
            </a:r>
          </a:p>
          <a:p>
            <a:r>
              <a:rPr lang="en-US" sz="3200" b="1" i="1" dirty="0" err="1">
                <a:latin typeface="Aptos" panose="020B0004020202020204" pitchFamily="34" charset="0"/>
              </a:rPr>
              <a:t>Menciona</a:t>
            </a:r>
            <a:r>
              <a:rPr lang="en-US" sz="3200" b="1" i="1" dirty="0">
                <a:latin typeface="Aptos" panose="020B0004020202020204" pitchFamily="34" charset="0"/>
              </a:rPr>
              <a:t> 3 </a:t>
            </a:r>
            <a:r>
              <a:rPr lang="en-US" sz="3200" b="1" i="1" dirty="0" err="1">
                <a:latin typeface="Aptos" panose="020B0004020202020204" pitchFamily="34" charset="0"/>
              </a:rPr>
              <a:t>elementos</a:t>
            </a:r>
            <a:r>
              <a:rPr lang="en-US" sz="3200" b="1" i="1" dirty="0">
                <a:latin typeface="Aptos" panose="020B0004020202020204" pitchFamily="34" charset="0"/>
              </a:rPr>
              <a:t> </a:t>
            </a:r>
            <a:r>
              <a:rPr lang="en-US" sz="3200" b="1" i="1" dirty="0" err="1">
                <a:latin typeface="Aptos" panose="020B0004020202020204" pitchFamily="34" charset="0"/>
              </a:rPr>
              <a:t>esenciales</a:t>
            </a:r>
            <a:r>
              <a:rPr lang="en-US" sz="3200" b="1" i="1" dirty="0">
                <a:latin typeface="Aptos" panose="020B0004020202020204" pitchFamily="34" charset="0"/>
              </a:rPr>
              <a:t> para </a:t>
            </a:r>
            <a:r>
              <a:rPr lang="en-US" sz="3200" b="1" i="1" dirty="0" err="1">
                <a:latin typeface="Aptos" panose="020B0004020202020204" pitchFamily="34" charset="0"/>
              </a:rPr>
              <a:t>solicitar</a:t>
            </a:r>
            <a:r>
              <a:rPr lang="en-US" sz="3200" b="1" i="1" dirty="0">
                <a:latin typeface="Aptos" panose="020B0004020202020204" pitchFamily="34" charset="0"/>
              </a:rPr>
              <a:t> un </a:t>
            </a:r>
            <a:r>
              <a:rPr lang="en-US" sz="3200" b="1" i="1" dirty="0" err="1">
                <a:latin typeface="Aptos" panose="020B0004020202020204" pitchFamily="34" charset="0"/>
              </a:rPr>
              <a:t>empleo</a:t>
            </a:r>
            <a:r>
              <a:rPr lang="en-US" sz="3200" b="1" i="1" dirty="0">
                <a:latin typeface="Aptos" panose="020B0004020202020204" pitchFamily="34" charset="0"/>
              </a:rPr>
              <a:t>. </a:t>
            </a:r>
            <a:r>
              <a:rPr lang="en-US" sz="1200" dirty="0">
                <a:latin typeface="Aptos" panose="020B0004020202020204" pitchFamily="34" charset="0"/>
              </a:rPr>
              <a:t>Mention 3 essential elements for applying for a job. </a:t>
            </a:r>
          </a:p>
          <a:p>
            <a:endParaRPr lang="en-US" sz="1200" b="1" i="1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s-GT" sz="3200" b="1" i="1" dirty="0">
                <a:latin typeface="Aptos" panose="020B0004020202020204" pitchFamily="34" charset="0"/>
              </a:rPr>
              <a:t>Comparte algo que hayas disfrutado aprender este semestre. </a:t>
            </a:r>
            <a:r>
              <a:rPr lang="en-US" sz="1200" dirty="0">
                <a:latin typeface="Aptos" panose="020B0004020202020204" pitchFamily="34" charset="0"/>
              </a:rPr>
              <a:t>Share something that you enjoyed learning about this semester. </a:t>
            </a:r>
            <a:endParaRPr lang="es-GT" sz="1200" b="1" i="1" dirty="0">
              <a:latin typeface="Aptos" panose="020B0004020202020204" pitchFamily="34" charset="0"/>
            </a:endParaRPr>
          </a:p>
          <a:p>
            <a:endParaRPr lang="es-GT" sz="1200" b="1" i="1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509562-A3A4-7395-4DAD-61BD54A0DE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3151" y="2456992"/>
            <a:ext cx="3547533" cy="3600311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52" name="Picture 4" descr="Amigos de diseño plano mirando hacia arriba">
            <a:extLst>
              <a:ext uri="{FF2B5EF4-FFF2-40B4-BE49-F238E27FC236}">
                <a16:creationId xmlns:a16="http://schemas.microsoft.com/office/drawing/2014/main" id="{50EE80AB-66DC-67CE-95CD-BE720AE23A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151" y="2456992"/>
            <a:ext cx="3547533" cy="360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8951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F3A991D-B0A8-CA1E-7359-3FE22F86EF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DA59461-B637-623F-10FD-3F067FC30042}"/>
              </a:ext>
            </a:extLst>
          </p:cNvPr>
          <p:cNvSpPr txBox="1"/>
          <p:nvPr/>
        </p:nvSpPr>
        <p:spPr>
          <a:xfrm>
            <a:off x="233552" y="345405"/>
            <a:ext cx="8100823" cy="8691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"/>
            </a:pPr>
            <a:r>
              <a:rPr lang="en-US" sz="24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Let’s learn some useful vocabulary about chores to help us understand this topic. Look at the chart below. </a:t>
            </a:r>
            <a:endParaRPr lang="en-US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033CFD4-C8FE-D9D0-7544-DC00558347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0202392"/>
              </p:ext>
            </p:extLst>
          </p:nvPr>
        </p:nvGraphicFramePr>
        <p:xfrm>
          <a:off x="1007165" y="1729207"/>
          <a:ext cx="10575235" cy="4456684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2638379">
                  <a:extLst>
                    <a:ext uri="{9D8B030D-6E8A-4147-A177-3AD203B41FA5}">
                      <a16:colId xmlns:a16="http://schemas.microsoft.com/office/drawing/2014/main" val="3341205270"/>
                    </a:ext>
                  </a:extLst>
                </a:gridCol>
                <a:gridCol w="2399075">
                  <a:extLst>
                    <a:ext uri="{9D8B030D-6E8A-4147-A177-3AD203B41FA5}">
                      <a16:colId xmlns:a16="http://schemas.microsoft.com/office/drawing/2014/main" val="2813831953"/>
                    </a:ext>
                  </a:extLst>
                </a:gridCol>
                <a:gridCol w="3240853">
                  <a:extLst>
                    <a:ext uri="{9D8B030D-6E8A-4147-A177-3AD203B41FA5}">
                      <a16:colId xmlns:a16="http://schemas.microsoft.com/office/drawing/2014/main" val="2573402395"/>
                    </a:ext>
                  </a:extLst>
                </a:gridCol>
                <a:gridCol w="2296928">
                  <a:extLst>
                    <a:ext uri="{9D8B030D-6E8A-4147-A177-3AD203B41FA5}">
                      <a16:colId xmlns:a16="http://schemas.microsoft.com/office/drawing/2014/main" val="1289888795"/>
                    </a:ext>
                  </a:extLst>
                </a:gridCol>
              </a:tblGrid>
              <a:tr h="457200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6360" algn="l"/>
                          <a:tab pos="3992880" algn="l"/>
                        </a:tabLst>
                      </a:pPr>
                      <a:r>
                        <a:rPr lang="en-US" sz="2400" dirty="0">
                          <a:effectLst/>
                        </a:rPr>
                        <a:t>QUEHACERES- HOUSEHOLD CHORES</a:t>
                      </a:r>
                    </a:p>
                  </a:txBody>
                  <a:tcPr marL="63744" marR="63744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7201454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6360" algn="l"/>
                          <a:tab pos="3992880" algn="l"/>
                        </a:tabLst>
                      </a:pPr>
                      <a:r>
                        <a:rPr lang="en-US" sz="1800" dirty="0" err="1">
                          <a:effectLst/>
                        </a:rPr>
                        <a:t>lavar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los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platos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44" marR="63744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6360" algn="l"/>
                          <a:tab pos="3992880" algn="l"/>
                        </a:tabLst>
                      </a:pPr>
                      <a:r>
                        <a:rPr lang="en-US" sz="1800" dirty="0">
                          <a:effectLst/>
                        </a:rPr>
                        <a:t>to wash the dishes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44" marR="63744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6360" algn="l"/>
                          <a:tab pos="3992880" algn="l"/>
                        </a:tabLst>
                      </a:pPr>
                      <a:r>
                        <a:rPr lang="en-US" sz="1800" b="1" dirty="0" err="1">
                          <a:effectLst/>
                        </a:rPr>
                        <a:t>lavar</a:t>
                      </a:r>
                      <a:r>
                        <a:rPr lang="en-US" sz="1800" b="1" dirty="0">
                          <a:effectLst/>
                        </a:rPr>
                        <a:t> la </a:t>
                      </a:r>
                      <a:r>
                        <a:rPr lang="en-US" sz="1800" b="1" dirty="0" err="1">
                          <a:effectLst/>
                        </a:rPr>
                        <a:t>ropa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44" marR="63744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6360" algn="l"/>
                          <a:tab pos="3992880" algn="l"/>
                        </a:tabLst>
                      </a:pPr>
                      <a:r>
                        <a:rPr lang="en-US" sz="1800" dirty="0">
                          <a:effectLst/>
                        </a:rPr>
                        <a:t>to wash clothes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44" marR="63744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3148499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6360" algn="l"/>
                          <a:tab pos="3992880" algn="l"/>
                        </a:tabLst>
                      </a:pPr>
                      <a:r>
                        <a:rPr lang="en-US" sz="1800" dirty="0" err="1">
                          <a:effectLst/>
                        </a:rPr>
                        <a:t>sacar</a:t>
                      </a:r>
                      <a:r>
                        <a:rPr lang="en-US" sz="1800" dirty="0">
                          <a:effectLst/>
                        </a:rPr>
                        <a:t> la </a:t>
                      </a:r>
                      <a:r>
                        <a:rPr lang="en-US" sz="1800" dirty="0" err="1">
                          <a:effectLst/>
                        </a:rPr>
                        <a:t>basura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44" marR="63744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6360" algn="l"/>
                          <a:tab pos="3992880" algn="l"/>
                        </a:tabLst>
                      </a:pPr>
                      <a:r>
                        <a:rPr lang="en-US" sz="1800" dirty="0">
                          <a:effectLst/>
                        </a:rPr>
                        <a:t>to take out the trash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44" marR="63744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6360" algn="l"/>
                          <a:tab pos="3992880" algn="l"/>
                        </a:tabLst>
                      </a:pPr>
                      <a:r>
                        <a:rPr lang="en-US" sz="1800" b="1" dirty="0" err="1">
                          <a:effectLst/>
                        </a:rPr>
                        <a:t>barrer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el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suelo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44" marR="63744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6360" algn="l"/>
                          <a:tab pos="3992880" algn="l"/>
                        </a:tabLst>
                      </a:pPr>
                      <a:r>
                        <a:rPr lang="en-US" sz="1800" dirty="0">
                          <a:effectLst/>
                        </a:rPr>
                        <a:t>sweep the floor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44" marR="63744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6093126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6360" algn="l"/>
                          <a:tab pos="3992880" algn="l"/>
                        </a:tabLst>
                      </a:pPr>
                      <a:r>
                        <a:rPr lang="en-US" sz="1800" dirty="0" err="1">
                          <a:effectLst/>
                        </a:rPr>
                        <a:t>quitar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el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polvo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44" marR="63744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6360" algn="l"/>
                          <a:tab pos="3992880" algn="l"/>
                        </a:tabLst>
                      </a:pPr>
                      <a:r>
                        <a:rPr lang="en-US" sz="1800" dirty="0">
                          <a:effectLst/>
                        </a:rPr>
                        <a:t>to dust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44" marR="63744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6360" algn="l"/>
                          <a:tab pos="3992880" algn="l"/>
                        </a:tabLst>
                      </a:pPr>
                      <a:r>
                        <a:rPr lang="en-US" sz="1800" b="1" dirty="0">
                          <a:effectLst/>
                        </a:rPr>
                        <a:t>tender/</a:t>
                      </a:r>
                      <a:r>
                        <a:rPr lang="en-US" sz="1800" b="1" dirty="0" err="1">
                          <a:effectLst/>
                        </a:rPr>
                        <a:t>hacer</a:t>
                      </a:r>
                      <a:r>
                        <a:rPr lang="en-US" sz="1800" b="1" dirty="0">
                          <a:effectLst/>
                        </a:rPr>
                        <a:t> la </a:t>
                      </a:r>
                      <a:r>
                        <a:rPr lang="en-US" sz="1800" b="1" dirty="0" err="1">
                          <a:effectLst/>
                        </a:rPr>
                        <a:t>cama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44" marR="63744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6360" algn="l"/>
                          <a:tab pos="3992880" algn="l"/>
                        </a:tabLst>
                      </a:pPr>
                      <a:r>
                        <a:rPr lang="en-US" sz="1800" dirty="0">
                          <a:effectLst/>
                        </a:rPr>
                        <a:t>to make the bed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44" marR="63744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1495738"/>
                  </a:ext>
                </a:extLst>
              </a:tr>
              <a:tr h="761483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6360" algn="l"/>
                          <a:tab pos="3992880" algn="l"/>
                        </a:tabLst>
                      </a:pPr>
                      <a:r>
                        <a:rPr lang="en-US" sz="1800" dirty="0" err="1">
                          <a:effectLst/>
                        </a:rPr>
                        <a:t>cortar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el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césped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44" marR="63744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6360" algn="l"/>
                          <a:tab pos="3992880" algn="l"/>
                        </a:tabLst>
                      </a:pPr>
                      <a:r>
                        <a:rPr lang="en-US" sz="1800" dirty="0">
                          <a:effectLst/>
                        </a:rPr>
                        <a:t>to cut the grass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44" marR="63744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6360" algn="l"/>
                          <a:tab pos="3992880" algn="l"/>
                        </a:tabLst>
                      </a:pPr>
                      <a:r>
                        <a:rPr lang="en-US" sz="1800" b="1" dirty="0" err="1">
                          <a:effectLst/>
                        </a:rPr>
                        <a:t>poner</a:t>
                      </a:r>
                      <a:r>
                        <a:rPr lang="en-US" sz="1800" b="1" dirty="0">
                          <a:effectLst/>
                        </a:rPr>
                        <a:t>/</a:t>
                      </a:r>
                      <a:r>
                        <a:rPr lang="en-US" sz="1800" b="1" dirty="0" err="1">
                          <a:effectLst/>
                        </a:rPr>
                        <a:t>quitar</a:t>
                      </a:r>
                      <a:r>
                        <a:rPr lang="en-US" sz="1800" b="1" dirty="0">
                          <a:effectLst/>
                        </a:rPr>
                        <a:t> la mesa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44" marR="63744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6360" algn="l"/>
                          <a:tab pos="3992880" algn="l"/>
                        </a:tabLst>
                      </a:pPr>
                      <a:r>
                        <a:rPr lang="en-US" sz="1800" dirty="0">
                          <a:effectLst/>
                        </a:rPr>
                        <a:t>to set/clear the table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44" marR="63744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447874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6360" algn="l"/>
                          <a:tab pos="3992880" algn="l"/>
                        </a:tabLst>
                      </a:pPr>
                      <a:r>
                        <a:rPr lang="en-US" sz="1800" dirty="0">
                          <a:effectLst/>
                        </a:rPr>
                        <a:t>a </a:t>
                      </a:r>
                      <a:r>
                        <a:rPr lang="en-US" sz="1800" dirty="0" err="1">
                          <a:effectLst/>
                        </a:rPr>
                        <a:t>veces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44" marR="63744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6360" algn="l"/>
                          <a:tab pos="3992880" algn="l"/>
                        </a:tabLst>
                      </a:pPr>
                      <a:r>
                        <a:rPr lang="en-US" sz="1800" dirty="0">
                          <a:effectLst/>
                        </a:rPr>
                        <a:t>sometimes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44" marR="63744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6360" algn="l"/>
                          <a:tab pos="3992880" algn="l"/>
                        </a:tabLst>
                      </a:pPr>
                      <a:r>
                        <a:rPr lang="en-US" sz="1800" b="1" dirty="0" err="1">
                          <a:effectLst/>
                        </a:rPr>
                        <a:t>nunca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44" marR="63744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6360" algn="l"/>
                          <a:tab pos="3992880" algn="l"/>
                        </a:tabLst>
                      </a:pPr>
                      <a:r>
                        <a:rPr lang="en-US" sz="1800" dirty="0">
                          <a:effectLst/>
                        </a:rPr>
                        <a:t>Never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44" marR="63744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8967644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6360" algn="l"/>
                          <a:tab pos="3992880" algn="l"/>
                        </a:tabLst>
                      </a:pPr>
                      <a:r>
                        <a:rPr lang="en-US" sz="1800" dirty="0" err="1">
                          <a:effectLst/>
                        </a:rPr>
                        <a:t>siempre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44" marR="63744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6360" algn="l"/>
                          <a:tab pos="3992880" algn="l"/>
                        </a:tabLst>
                      </a:pPr>
                      <a:r>
                        <a:rPr lang="en-US" sz="1800" dirty="0">
                          <a:effectLst/>
                        </a:rPr>
                        <a:t>always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44" marR="63744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6360" algn="l"/>
                          <a:tab pos="3992880" algn="l"/>
                        </a:tabLst>
                      </a:pPr>
                      <a:r>
                        <a:rPr lang="en-US" sz="1800" b="1" dirty="0" err="1">
                          <a:effectLst/>
                        </a:rPr>
                        <a:t>todos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los</a:t>
                      </a:r>
                      <a:r>
                        <a:rPr lang="en-US" sz="1800" b="1" dirty="0">
                          <a:effectLst/>
                        </a:rPr>
                        <a:t> días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44" marR="63744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6360" algn="l"/>
                          <a:tab pos="3992880" algn="l"/>
                        </a:tabLst>
                      </a:pPr>
                      <a:r>
                        <a:rPr lang="en-US" sz="1800" dirty="0">
                          <a:effectLst/>
                        </a:rPr>
                        <a:t>every day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44" marR="63744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0690983"/>
                  </a:ext>
                </a:extLst>
              </a:tr>
            </a:tbl>
          </a:graphicData>
        </a:graphic>
      </p:graphicFrame>
      <p:pic>
        <p:nvPicPr>
          <p:cNvPr id="4098" name="Picture 2" descr="Chores Images - Free Download on Freepik">
            <a:extLst>
              <a:ext uri="{FF2B5EF4-FFF2-40B4-BE49-F238E27FC236}">
                <a16:creationId xmlns:a16="http://schemas.microsoft.com/office/drawing/2014/main" id="{224CA7A0-1294-F892-1B3C-FE170E2BEC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1650" y="234145"/>
            <a:ext cx="2190750" cy="1315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7711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B57D9-139B-1E1B-5E58-EDB805396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664" y="2111773"/>
            <a:ext cx="4382521" cy="2007789"/>
          </a:xfrm>
        </p:spPr>
        <p:txBody>
          <a:bodyPr/>
          <a:lstStyle/>
          <a:p>
            <a:pPr algn="r"/>
            <a:r>
              <a:rPr lang="es-GT" dirty="0"/>
              <a:t>¡Vamos a Conversar! </a:t>
            </a:r>
            <a:br>
              <a:rPr lang="es-GT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C4DAFC-CE53-FCE7-001C-200B0019733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13150" y="4119562"/>
            <a:ext cx="4880300" cy="2295525"/>
          </a:xfrm>
        </p:spPr>
        <p:txBody>
          <a:bodyPr/>
          <a:lstStyle/>
          <a:p>
            <a:pPr algn="ctr"/>
            <a:r>
              <a:rPr lang="es-GT" dirty="0" err="1"/>
              <a:t>Let’s</a:t>
            </a:r>
            <a:r>
              <a:rPr lang="es-GT" dirty="0"/>
              <a:t> </a:t>
            </a:r>
            <a:r>
              <a:rPr lang="es-GT" dirty="0" err="1"/>
              <a:t>go</a:t>
            </a:r>
            <a:r>
              <a:rPr lang="es-GT" dirty="0"/>
              <a:t> </a:t>
            </a:r>
            <a:r>
              <a:rPr lang="es-GT" dirty="0" err="1"/>
              <a:t>over</a:t>
            </a:r>
            <a:r>
              <a:rPr lang="es-GT" dirty="0"/>
              <a:t> </a:t>
            </a:r>
            <a:r>
              <a:rPr lang="es-GT" dirty="0" err="1"/>
              <a:t>the</a:t>
            </a:r>
            <a:r>
              <a:rPr lang="es-GT" dirty="0"/>
              <a:t> </a:t>
            </a:r>
            <a:r>
              <a:rPr lang="es-GT" dirty="0" err="1"/>
              <a:t>partner</a:t>
            </a:r>
            <a:r>
              <a:rPr lang="es-GT" dirty="0"/>
              <a:t> </a:t>
            </a:r>
            <a:r>
              <a:rPr lang="es-GT" dirty="0" err="1"/>
              <a:t>conversation</a:t>
            </a:r>
            <a:r>
              <a:rPr lang="es-GT" dirty="0"/>
              <a:t> </a:t>
            </a:r>
            <a:r>
              <a:rPr lang="es-GT" dirty="0" err="1"/>
              <a:t>before</a:t>
            </a:r>
            <a:r>
              <a:rPr lang="es-GT" dirty="0"/>
              <a:t> </a:t>
            </a:r>
            <a:r>
              <a:rPr lang="es-GT" dirty="0" err="1"/>
              <a:t>we</a:t>
            </a:r>
            <a:r>
              <a:rPr lang="es-GT" dirty="0"/>
              <a:t> </a:t>
            </a:r>
            <a:r>
              <a:rPr lang="es-GT" dirty="0" err="1"/>
              <a:t>go</a:t>
            </a:r>
            <a:r>
              <a:rPr lang="es-GT" dirty="0"/>
              <a:t> </a:t>
            </a:r>
            <a:r>
              <a:rPr lang="es-GT" dirty="0" err="1"/>
              <a:t>to</a:t>
            </a:r>
            <a:r>
              <a:rPr lang="es-GT" dirty="0"/>
              <a:t> </a:t>
            </a:r>
            <a:r>
              <a:rPr lang="es-GT" dirty="0" err="1"/>
              <a:t>breakout</a:t>
            </a:r>
            <a:r>
              <a:rPr lang="es-GT" dirty="0"/>
              <a:t> </a:t>
            </a:r>
            <a:r>
              <a:rPr lang="es-GT" dirty="0" err="1"/>
              <a:t>rooms</a:t>
            </a:r>
            <a:r>
              <a:rPr lang="es-GT" dirty="0"/>
              <a:t>!</a:t>
            </a:r>
            <a:endParaRPr lang="en-US" dirty="0"/>
          </a:p>
        </p:txBody>
      </p:sp>
      <p:pic>
        <p:nvPicPr>
          <p:cNvPr id="11266" name="Picture 2" descr="Amigos videollamadas en la computadora portátil">
            <a:extLst>
              <a:ext uri="{FF2B5EF4-FFF2-40B4-BE49-F238E27FC236}">
                <a16:creationId xmlns:a16="http://schemas.microsoft.com/office/drawing/2014/main" id="{40B02804-08D1-10AF-2138-996C686522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175" y="1653913"/>
            <a:ext cx="3524250" cy="234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0185959"/>
      </p:ext>
    </p:extLst>
  </p:cSld>
  <p:clrMapOvr>
    <a:masterClrMapping/>
  </p:clrMapOvr>
  <p:transition spd="slow">
    <p:comb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9268F0E2-9A86-DABE-E802-1168985142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5B1ABCE-F0A8-B7BB-ECB7-D9D90AD3CE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3450" y="1120676"/>
            <a:ext cx="10553700" cy="4616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Use the following questions to spark conversation: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800" dirty="0"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GT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¿Qué acabas de comer para la cena? 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What did you just eat for dinner? 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GT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¿Cuáles quehaceres tienes que hacer? 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What chores do you need to do?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GT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¿Qué responsabilidades tienes que hacer en el trabajo?</a:t>
            </a:r>
            <a:r>
              <a:rPr kumimoji="0" lang="es-GT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What responsibilities do you have to do at work? 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GT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¿Qué acabas de hacer después del trabajo? 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What did you just do after work?</a:t>
            </a:r>
            <a:endParaRPr kumimoji="0" lang="en-US" alt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150" name="Picture 6" descr="Page 5 | Conversation Images - Free Download on Freepik">
            <a:extLst>
              <a:ext uri="{FF2B5EF4-FFF2-40B4-BE49-F238E27FC236}">
                <a16:creationId xmlns:a16="http://schemas.microsoft.com/office/drawing/2014/main" id="{1A83C1A8-C2D3-0071-8BFB-EC04CD24C4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309563"/>
            <a:ext cx="2747836" cy="1830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21426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BE91C9AE-DF3B-03DE-578D-7735DF72FE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082132" y="2122926"/>
            <a:ext cx="5486400" cy="288949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4184A55-B448-F891-3946-2CE1131060C6}"/>
              </a:ext>
            </a:extLst>
          </p:cNvPr>
          <p:cNvSpPr/>
          <p:nvPr/>
        </p:nvSpPr>
        <p:spPr>
          <a:xfrm rot="19983633">
            <a:off x="8590571" y="4678939"/>
            <a:ext cx="3108960" cy="109728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none" lIns="91440" tIns="45720" rIns="91440" bIns="45720">
            <a:prstTxWarp prst="textWave1">
              <a:avLst/>
            </a:prstTxWarp>
            <a:spAutoFit/>
            <a:scene3d>
              <a:camera prst="isometricRightUp"/>
              <a:lightRig rig="threePt" dir="t"/>
            </a:scene3d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¡</a:t>
            </a:r>
            <a:r>
              <a:rPr lang="en-US" sz="54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Adiós</a:t>
            </a:r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!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AA561BB-4C5B-A8D6-F385-61A910E26CE2}"/>
              </a:ext>
            </a:extLst>
          </p:cNvPr>
          <p:cNvSpPr/>
          <p:nvPr/>
        </p:nvSpPr>
        <p:spPr>
          <a:xfrm rot="1699088">
            <a:off x="261048" y="4765914"/>
            <a:ext cx="4434227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oubleWave1">
              <a:avLst/>
            </a:prstTxWarp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¡Hasta </a:t>
            </a:r>
            <a:r>
              <a:rPr lang="en-US" sz="54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luego</a:t>
            </a:r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!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534E21-5094-CB21-1C1C-104A6C25226E}"/>
              </a:ext>
            </a:extLst>
          </p:cNvPr>
          <p:cNvSpPr/>
          <p:nvPr/>
        </p:nvSpPr>
        <p:spPr>
          <a:xfrm rot="19709793">
            <a:off x="427760" y="1363606"/>
            <a:ext cx="4100803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¡Nos </a:t>
            </a:r>
            <a:r>
              <a:rPr lang="en-US" sz="54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vemos</a:t>
            </a:r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!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1114809-A0D2-F198-7660-1ABF8606551E}"/>
              </a:ext>
            </a:extLst>
          </p:cNvPr>
          <p:cNvSpPr/>
          <p:nvPr/>
        </p:nvSpPr>
        <p:spPr>
          <a:xfrm rot="1109869">
            <a:off x="5661269" y="1129680"/>
            <a:ext cx="5000921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¡Hasta la vista!</a:t>
            </a:r>
          </a:p>
        </p:txBody>
      </p:sp>
    </p:spTree>
    <p:extLst>
      <p:ext uri="{BB962C8B-B14F-4D97-AF65-F5344CB8AC3E}">
        <p14:creationId xmlns:p14="http://schemas.microsoft.com/office/powerpoint/2010/main" val="2389802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375D5D-C4C9-FD99-375F-D1094779FC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2C7DE-9EF7-D893-58C0-94F49BB2C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sz="3600" dirty="0"/>
              <a:t>¡A romper el hielo! </a:t>
            </a:r>
            <a:r>
              <a:rPr lang="es-GT" dirty="0" err="1"/>
              <a:t>Icebreaker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2B2AE9-45AA-20F5-4D9C-974D7D21FC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9018" y="446088"/>
            <a:ext cx="6252633" cy="5414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000" b="1" i="1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US" sz="4000" b="1" i="1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Me </a:t>
            </a:r>
            <a:r>
              <a:rPr lang="en-US" sz="4000" b="1" i="1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gustaría</a:t>
            </a:r>
            <a:r>
              <a:rPr lang="en-US" sz="4000" b="1" i="1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usar</a:t>
            </a:r>
            <a:r>
              <a:rPr lang="es-GT" sz="4000" b="1" i="1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________</a:t>
            </a:r>
            <a:r>
              <a:rPr lang="es-MX" sz="40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r>
              <a:rPr lang="es-MX" sz="12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 </a:t>
            </a:r>
            <a:r>
              <a:rPr lang="es-MX" sz="1200" b="1" i="1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would</a:t>
            </a:r>
            <a:r>
              <a:rPr lang="es-MX" sz="12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s-MX" sz="1200" b="1" i="1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ike</a:t>
            </a:r>
            <a:r>
              <a:rPr lang="es-MX" sz="12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s-MX" sz="1200" b="1" i="1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to</a:t>
            </a:r>
            <a:r>
              <a:rPr lang="es-MX" sz="12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use_________.</a:t>
            </a:r>
          </a:p>
          <a:p>
            <a:r>
              <a:rPr lang="es-GT" sz="4000" b="1" i="1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Para solicitar un empleo necesito________, ______ y _____________</a:t>
            </a:r>
            <a:r>
              <a:rPr lang="es-MX" sz="4000" b="1" i="1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r>
              <a:rPr lang="es-MX" sz="1200" b="1" i="1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To</a:t>
            </a:r>
            <a:r>
              <a:rPr lang="es-MX" sz="1200" b="1" i="1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s-MX" sz="1200" b="1" i="1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apply</a:t>
            </a:r>
            <a:r>
              <a:rPr lang="es-MX" sz="1200" b="1" i="1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s-MX" sz="1200" b="1" i="1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for</a:t>
            </a:r>
            <a:r>
              <a:rPr lang="es-MX" sz="1200" b="1" i="1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 </a:t>
            </a:r>
            <a:r>
              <a:rPr lang="es-MX" sz="1200" b="1" i="1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job</a:t>
            </a:r>
            <a:r>
              <a:rPr lang="es-MX" sz="1200" b="1" i="1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I </a:t>
            </a:r>
            <a:r>
              <a:rPr lang="es-MX" sz="1200" b="1" i="1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need</a:t>
            </a:r>
            <a:r>
              <a:rPr lang="es-MX" sz="1200" b="1" i="1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_____,____, and ______.</a:t>
            </a:r>
          </a:p>
          <a:p>
            <a:endParaRPr lang="es-MX" sz="1200" b="1" i="1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s-MX" sz="1200" b="1" i="1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s-MX" sz="1200" b="1" i="1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3C57A5-C7DA-997C-CB50-35236DC4FD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3151" y="2523744"/>
            <a:ext cx="3547533" cy="345617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078" name="Picture 6" descr="Hola - Hello - Olá - Salut - Hallo by ...">
            <a:extLst>
              <a:ext uri="{FF2B5EF4-FFF2-40B4-BE49-F238E27FC236}">
                <a16:creationId xmlns:a16="http://schemas.microsoft.com/office/drawing/2014/main" id="{BC28B6EE-6705-691B-D5A3-9DA5CBC6BD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151" y="2523744"/>
            <a:ext cx="3547533" cy="3456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3716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0B760-CAFD-7C8B-8B37-35CDB18D5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79321"/>
            <a:ext cx="11058144" cy="83193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6000" b="1" dirty="0">
                <a:ea typeface="ADLaM Display" panose="02010000000000000000" pitchFamily="2" charset="0"/>
                <a:cs typeface="ADLaM Display" panose="02010000000000000000" pitchFamily="2" charset="0"/>
              </a:rPr>
              <a:t>LAS CARRERAS / PROFESIONES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0871487-0108-CE05-6500-F80BA5B033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3583727"/>
              </p:ext>
            </p:extLst>
          </p:nvPr>
        </p:nvGraphicFramePr>
        <p:xfrm>
          <a:off x="1197864" y="2174875"/>
          <a:ext cx="10049256" cy="42746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11848">
                  <a:extLst>
                    <a:ext uri="{9D8B030D-6E8A-4147-A177-3AD203B41FA5}">
                      <a16:colId xmlns:a16="http://schemas.microsoft.com/office/drawing/2014/main" val="3423338990"/>
                    </a:ext>
                  </a:extLst>
                </a:gridCol>
                <a:gridCol w="2511848">
                  <a:extLst>
                    <a:ext uri="{9D8B030D-6E8A-4147-A177-3AD203B41FA5}">
                      <a16:colId xmlns:a16="http://schemas.microsoft.com/office/drawing/2014/main" val="587714713"/>
                    </a:ext>
                  </a:extLst>
                </a:gridCol>
                <a:gridCol w="2512780">
                  <a:extLst>
                    <a:ext uri="{9D8B030D-6E8A-4147-A177-3AD203B41FA5}">
                      <a16:colId xmlns:a16="http://schemas.microsoft.com/office/drawing/2014/main" val="1372054343"/>
                    </a:ext>
                  </a:extLst>
                </a:gridCol>
                <a:gridCol w="2512780">
                  <a:extLst>
                    <a:ext uri="{9D8B030D-6E8A-4147-A177-3AD203B41FA5}">
                      <a16:colId xmlns:a16="http://schemas.microsoft.com/office/drawing/2014/main" val="156451797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GT" sz="1600" kern="10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el doctor /la doctora</a:t>
                      </a:r>
                      <a:endParaRPr lang="en-US" sz="1600" kern="100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GT" sz="1600" kern="10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el médico /la médica </a:t>
                      </a:r>
                      <a:endParaRPr lang="en-US" sz="1600" kern="100" dirty="0">
                        <a:solidFill>
                          <a:schemeClr val="bg1"/>
                        </a:solidFill>
                        <a:effectLst/>
                        <a:latin typeface="+mj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n-US" sz="1400" kern="100" dirty="0">
                        <a:solidFill>
                          <a:schemeClr val="bg1"/>
                        </a:solidFill>
                        <a:effectLst/>
                        <a:latin typeface="+mj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96" marR="38796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GT" sz="2000" b="0" kern="10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doctor</a:t>
                      </a:r>
                      <a:endParaRPr lang="en-US" sz="2000" b="0" kern="100" dirty="0">
                        <a:solidFill>
                          <a:schemeClr val="bg1"/>
                        </a:solidFill>
                        <a:effectLst/>
                        <a:latin typeface="+mj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96" marR="38796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GT" sz="1800" b="1" kern="10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el enfermero /la enfermera</a:t>
                      </a:r>
                      <a:endParaRPr lang="en-US" sz="1800" b="1" kern="100" dirty="0">
                        <a:solidFill>
                          <a:schemeClr val="bg1"/>
                        </a:solidFill>
                        <a:effectLst/>
                        <a:latin typeface="+mj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96" marR="38796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GT" sz="2000" b="0" kern="10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nurse</a:t>
                      </a:r>
                      <a:endParaRPr lang="en-US" sz="2000" b="0" kern="100" dirty="0">
                        <a:solidFill>
                          <a:schemeClr val="bg1"/>
                        </a:solidFill>
                        <a:effectLst/>
                        <a:latin typeface="+mj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96" marR="38796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73724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GT" sz="2000" kern="10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el dentista / </a:t>
                      </a:r>
                      <a:endParaRPr lang="en-US" sz="2000" kern="100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GT" sz="2000" kern="10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la dentista</a:t>
                      </a:r>
                      <a:endParaRPr lang="en-US" sz="2000" kern="100" dirty="0">
                        <a:solidFill>
                          <a:schemeClr val="bg1"/>
                        </a:solidFill>
                        <a:effectLst/>
                        <a:latin typeface="+mj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96" marR="38796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GT" sz="2000" kern="100" dirty="0" err="1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dentist</a:t>
                      </a:r>
                      <a:endParaRPr lang="en-US" sz="2000" kern="100" dirty="0">
                        <a:solidFill>
                          <a:schemeClr val="bg1"/>
                        </a:solidFill>
                        <a:effectLst/>
                        <a:latin typeface="+mj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96" marR="38796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GT" sz="1800" b="1" kern="10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el policía / la policía</a:t>
                      </a:r>
                      <a:endParaRPr lang="en-US" sz="1800" b="1" kern="100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GT" sz="1800" b="1" kern="10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el oficial de policía/la oficial de policía</a:t>
                      </a:r>
                      <a:endParaRPr lang="en-US" sz="1800" b="1" kern="100" dirty="0">
                        <a:solidFill>
                          <a:schemeClr val="bg1"/>
                        </a:solidFill>
                        <a:effectLst/>
                        <a:latin typeface="+mj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96" marR="38796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GT" sz="2000" kern="100" dirty="0" err="1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policeman</a:t>
                      </a:r>
                      <a:endParaRPr lang="en-US" sz="2000" kern="100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GT" sz="2000" kern="100" dirty="0" err="1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policewoman</a:t>
                      </a:r>
                      <a:endParaRPr lang="en-US" sz="2000" kern="100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GT" sz="2000" kern="100" dirty="0" err="1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police</a:t>
                      </a:r>
                      <a:r>
                        <a:rPr lang="es-GT" sz="2000" kern="10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s-GT" sz="2000" kern="100" dirty="0" err="1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officer</a:t>
                      </a:r>
                      <a:endParaRPr lang="en-US" sz="2000" kern="100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38796" marR="38796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20310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GT" sz="2000" kern="10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el bombero /</a:t>
                      </a:r>
                      <a:endParaRPr lang="en-US" sz="2000" kern="100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GT" sz="2000" kern="10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la bombera</a:t>
                      </a:r>
                      <a:endParaRPr lang="en-US" sz="2000" kern="100" dirty="0">
                        <a:solidFill>
                          <a:schemeClr val="bg1"/>
                        </a:solidFill>
                        <a:effectLst/>
                        <a:latin typeface="+mj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96" marR="38796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GT" sz="2000" kern="100" dirty="0" err="1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firefighter</a:t>
                      </a:r>
                      <a:r>
                        <a:rPr lang="es-GT" sz="2000" kern="10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</a:t>
                      </a:r>
                      <a:endParaRPr lang="en-US" sz="2000" kern="100" dirty="0">
                        <a:solidFill>
                          <a:schemeClr val="bg1"/>
                        </a:solidFill>
                        <a:effectLst/>
                        <a:latin typeface="+mj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96" marR="38796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GT" sz="1800" b="1" kern="10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el soldado /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GT" sz="1800" b="1" kern="10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la soldada</a:t>
                      </a:r>
                      <a:endParaRPr lang="en-US" sz="1800" b="1" kern="100" dirty="0">
                        <a:solidFill>
                          <a:schemeClr val="bg1"/>
                        </a:solidFill>
                        <a:effectLst/>
                        <a:latin typeface="+mj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96" marR="38796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GT" sz="2000" kern="100" dirty="0" err="1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soldier</a:t>
                      </a:r>
                      <a:endParaRPr lang="en-US" sz="2000" kern="100" dirty="0">
                        <a:solidFill>
                          <a:schemeClr val="bg1"/>
                        </a:solidFill>
                        <a:effectLst/>
                        <a:latin typeface="+mj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96" marR="38796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73278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GT" sz="2000" kern="10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el abogado /</a:t>
                      </a:r>
                      <a:endParaRPr lang="en-US" sz="2000" kern="100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GT" sz="2000" kern="10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la abogada</a:t>
                      </a:r>
                      <a:endParaRPr lang="en-US" sz="2000" kern="100" dirty="0">
                        <a:solidFill>
                          <a:schemeClr val="bg1"/>
                        </a:solidFill>
                        <a:effectLst/>
                        <a:latin typeface="+mj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96" marR="38796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GT" sz="2000" kern="100" dirty="0" err="1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lawyer</a:t>
                      </a:r>
                      <a:r>
                        <a:rPr lang="es-GT" sz="2000" kern="10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/</a:t>
                      </a:r>
                      <a:r>
                        <a:rPr lang="es-GT" sz="2000" kern="100" dirty="0" err="1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attorney</a:t>
                      </a:r>
                      <a:endParaRPr lang="en-US" sz="2000" kern="100" dirty="0">
                        <a:solidFill>
                          <a:schemeClr val="bg1"/>
                        </a:solidFill>
                        <a:effectLst/>
                        <a:latin typeface="+mj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96" marR="38796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GT" sz="1800" b="1" kern="10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el banquero /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GT" sz="1800" b="1" kern="10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la banquera</a:t>
                      </a:r>
                      <a:endParaRPr lang="en-US" sz="1800" b="1" kern="100" dirty="0">
                        <a:solidFill>
                          <a:schemeClr val="bg1"/>
                        </a:solidFill>
                        <a:effectLst/>
                        <a:latin typeface="+mj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96" marR="38796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GT" sz="2000" kern="100" dirty="0" err="1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banker</a:t>
                      </a:r>
                      <a:endParaRPr lang="en-US" sz="2000" kern="100" dirty="0">
                        <a:solidFill>
                          <a:schemeClr val="bg1"/>
                        </a:solidFill>
                        <a:effectLst/>
                        <a:latin typeface="+mj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96" marR="38796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98858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GT" sz="2000" kern="10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el ingeniero /</a:t>
                      </a:r>
                      <a:endParaRPr lang="en-US" sz="2000" kern="100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GT" sz="2000" kern="10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la ingeniera</a:t>
                      </a:r>
                      <a:endParaRPr lang="en-US" sz="2000" kern="100" dirty="0">
                        <a:solidFill>
                          <a:schemeClr val="bg1"/>
                        </a:solidFill>
                        <a:effectLst/>
                        <a:latin typeface="+mj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96" marR="38796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GT" sz="2000" kern="100" dirty="0" err="1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engineer</a:t>
                      </a:r>
                      <a:endParaRPr lang="en-US" sz="2000" kern="100" dirty="0">
                        <a:solidFill>
                          <a:schemeClr val="bg1"/>
                        </a:solidFill>
                        <a:effectLst/>
                        <a:latin typeface="+mj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96" marR="38796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GT" sz="1800" b="1" kern="10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el secretario /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GT" sz="1800" b="1" kern="10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la secretaria</a:t>
                      </a:r>
                      <a:endParaRPr lang="en-US" sz="1800" b="1" kern="100" dirty="0">
                        <a:solidFill>
                          <a:schemeClr val="bg1"/>
                        </a:solidFill>
                        <a:effectLst/>
                        <a:latin typeface="+mj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96" marR="38796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GT" sz="2000" kern="100" dirty="0" err="1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secretary</a:t>
                      </a:r>
                      <a:endParaRPr lang="en-US" sz="2000" kern="100" dirty="0">
                        <a:solidFill>
                          <a:schemeClr val="bg1"/>
                        </a:solidFill>
                        <a:effectLst/>
                        <a:latin typeface="+mj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96" marR="38796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6737228"/>
                  </a:ext>
                </a:extLst>
              </a:tr>
            </a:tbl>
          </a:graphicData>
        </a:graphic>
      </p:graphicFrame>
      <p:pic>
        <p:nvPicPr>
          <p:cNvPr id="2050" name="Picture 2" descr="Jobs and professions Vectors - Download Free High-Quality Vectors from  Freepik | Freepik">
            <a:extLst>
              <a:ext uri="{FF2B5EF4-FFF2-40B4-BE49-F238E27FC236}">
                <a16:creationId xmlns:a16="http://schemas.microsoft.com/office/drawing/2014/main" id="{76EB0211-7FC3-5DC9-EE1E-1CD6663DF1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0347" y="526510"/>
            <a:ext cx="3591306" cy="1815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4792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D96A2B-C836-2289-64D9-5087D4A492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0EF4E-0818-BE3D-62A3-2ECA22966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79321"/>
            <a:ext cx="11058144" cy="83193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6000" b="1" dirty="0">
                <a:ea typeface="ADLaM Display" panose="02010000000000000000" pitchFamily="2" charset="0"/>
                <a:cs typeface="ADLaM Display" panose="02010000000000000000" pitchFamily="2" charset="0"/>
              </a:rPr>
              <a:t>LAS CARRERAS / PROFESIONES</a:t>
            </a:r>
          </a:p>
        </p:txBody>
      </p:sp>
      <p:pic>
        <p:nvPicPr>
          <p:cNvPr id="2050" name="Picture 2" descr="Jobs and professions Vectors - Download Free High-Quality Vectors from  Freepik | Freepik">
            <a:extLst>
              <a:ext uri="{FF2B5EF4-FFF2-40B4-BE49-F238E27FC236}">
                <a16:creationId xmlns:a16="http://schemas.microsoft.com/office/drawing/2014/main" id="{87F5E454-0E5E-6E9E-AEE0-4E925E590F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0347" y="526510"/>
            <a:ext cx="3591306" cy="1815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6104024-4238-C3CE-7069-102A58D06B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7938527"/>
              </p:ext>
            </p:extLst>
          </p:nvPr>
        </p:nvGraphicFramePr>
        <p:xfrm>
          <a:off x="1312544" y="2112975"/>
          <a:ext cx="9833990" cy="45066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58042">
                  <a:extLst>
                    <a:ext uri="{9D8B030D-6E8A-4147-A177-3AD203B41FA5}">
                      <a16:colId xmlns:a16="http://schemas.microsoft.com/office/drawing/2014/main" val="891129832"/>
                    </a:ext>
                  </a:extLst>
                </a:gridCol>
                <a:gridCol w="2458042">
                  <a:extLst>
                    <a:ext uri="{9D8B030D-6E8A-4147-A177-3AD203B41FA5}">
                      <a16:colId xmlns:a16="http://schemas.microsoft.com/office/drawing/2014/main" val="1762927382"/>
                    </a:ext>
                  </a:extLst>
                </a:gridCol>
                <a:gridCol w="2458953">
                  <a:extLst>
                    <a:ext uri="{9D8B030D-6E8A-4147-A177-3AD203B41FA5}">
                      <a16:colId xmlns:a16="http://schemas.microsoft.com/office/drawing/2014/main" val="3912270129"/>
                    </a:ext>
                  </a:extLst>
                </a:gridCol>
                <a:gridCol w="2458953">
                  <a:extLst>
                    <a:ext uri="{9D8B030D-6E8A-4147-A177-3AD203B41FA5}">
                      <a16:colId xmlns:a16="http://schemas.microsoft.com/office/drawing/2014/main" val="473476973"/>
                    </a:ext>
                  </a:extLst>
                </a:gridCol>
              </a:tblGrid>
              <a:tr h="96508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GT" sz="1600" b="1" kern="100" dirty="0">
                          <a:solidFill>
                            <a:schemeClr val="bg1"/>
                          </a:solidFill>
                          <a:effectLst/>
                        </a:rPr>
                        <a:t>el camarero /la camarera</a:t>
                      </a:r>
                      <a:endParaRPr lang="en-US" sz="1600" b="1" kern="1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GT" sz="1600" b="1" kern="100" dirty="0">
                          <a:solidFill>
                            <a:schemeClr val="bg1"/>
                          </a:solidFill>
                          <a:effectLst/>
                        </a:rPr>
                        <a:t>el mesero /la mesera</a:t>
                      </a:r>
                      <a:endParaRPr lang="en-US" sz="1600" b="1" kern="1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>
                        <a:buNone/>
                      </a:pPr>
                      <a:r>
                        <a:rPr lang="es-GT" sz="1600" b="1" kern="1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600" b="1" kern="1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96" marR="38796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GT" sz="1800" b="0" kern="100" dirty="0" err="1">
                          <a:solidFill>
                            <a:schemeClr val="bg1"/>
                          </a:solidFill>
                          <a:effectLst/>
                        </a:rPr>
                        <a:t>waiter</a:t>
                      </a:r>
                      <a:r>
                        <a:rPr lang="es-GT" sz="1800" b="0" kern="100" dirty="0">
                          <a:solidFill>
                            <a:schemeClr val="bg1"/>
                          </a:solidFill>
                          <a:effectLst/>
                        </a:rPr>
                        <a:t> /</a:t>
                      </a:r>
                      <a:r>
                        <a:rPr lang="es-GT" sz="1800" b="0" kern="100" dirty="0" err="1">
                          <a:solidFill>
                            <a:schemeClr val="bg1"/>
                          </a:solidFill>
                          <a:effectLst/>
                        </a:rPr>
                        <a:t>waitress</a:t>
                      </a:r>
                      <a:endParaRPr lang="en-US" sz="1600" b="0" kern="1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96" marR="38796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GT" sz="1800" b="1" kern="100" dirty="0">
                          <a:solidFill>
                            <a:schemeClr val="bg1"/>
                          </a:solidFill>
                          <a:effectLst/>
                        </a:rPr>
                        <a:t>el maestro /la maestra</a:t>
                      </a:r>
                      <a:endParaRPr lang="en-US" sz="1600" b="1" kern="1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96" marR="38796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GT" sz="1800" b="0" kern="100">
                          <a:solidFill>
                            <a:schemeClr val="bg1"/>
                          </a:solidFill>
                          <a:effectLst/>
                        </a:rPr>
                        <a:t>teacher</a:t>
                      </a:r>
                      <a:endParaRPr lang="en-US" sz="1600" b="0" kern="10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96" marR="38796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8515741"/>
                  </a:ext>
                </a:extLst>
              </a:tr>
              <a:tr h="42830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GT" sz="1800" b="1" kern="100" dirty="0">
                          <a:solidFill>
                            <a:schemeClr val="bg1"/>
                          </a:solidFill>
                          <a:effectLst/>
                        </a:rPr>
                        <a:t>el cartero /la cartera</a:t>
                      </a:r>
                      <a:endParaRPr lang="en-US" sz="1600" b="1" kern="1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96" marR="38796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GT" sz="1800" b="0" kern="100" dirty="0" err="1">
                          <a:solidFill>
                            <a:schemeClr val="bg1"/>
                          </a:solidFill>
                          <a:effectLst/>
                        </a:rPr>
                        <a:t>mailman</a:t>
                      </a:r>
                      <a:r>
                        <a:rPr lang="es-GT" sz="1800" b="0" kern="100" dirty="0">
                          <a:solidFill>
                            <a:schemeClr val="bg1"/>
                          </a:solidFill>
                          <a:effectLst/>
                        </a:rPr>
                        <a:t> /</a:t>
                      </a:r>
                      <a:r>
                        <a:rPr lang="es-GT" sz="1800" b="0" kern="100" dirty="0" err="1">
                          <a:solidFill>
                            <a:schemeClr val="bg1"/>
                          </a:solidFill>
                          <a:effectLst/>
                        </a:rPr>
                        <a:t>mailwoman</a:t>
                      </a:r>
                      <a:endParaRPr lang="en-US" sz="1600" b="0" kern="1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96" marR="38796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GT" sz="1800" b="1" kern="100" dirty="0">
                          <a:solidFill>
                            <a:schemeClr val="bg1"/>
                          </a:solidFill>
                          <a:effectLst/>
                        </a:rPr>
                        <a:t>el contador /la contadora</a:t>
                      </a:r>
                      <a:endParaRPr lang="en-US" sz="1600" b="1" kern="1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96" marR="38796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GT" sz="1800" b="0" kern="100" dirty="0" err="1">
                          <a:solidFill>
                            <a:schemeClr val="bg1"/>
                          </a:solidFill>
                          <a:effectLst/>
                        </a:rPr>
                        <a:t>accountant</a:t>
                      </a:r>
                      <a:endParaRPr lang="en-US" sz="1600" b="0" kern="1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96" marR="38796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3533417"/>
                  </a:ext>
                </a:extLst>
              </a:tr>
              <a:tr h="63939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GT" sz="1800" b="1" kern="100" dirty="0">
                          <a:solidFill>
                            <a:schemeClr val="bg1"/>
                          </a:solidFill>
                          <a:effectLst/>
                        </a:rPr>
                        <a:t>el arquitecto /</a:t>
                      </a:r>
                      <a:endParaRPr lang="en-US" sz="1600" b="1" kern="1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GT" sz="1800" b="1" kern="100" dirty="0">
                          <a:solidFill>
                            <a:schemeClr val="bg1"/>
                          </a:solidFill>
                          <a:effectLst/>
                        </a:rPr>
                        <a:t>la arquitecta</a:t>
                      </a:r>
                      <a:endParaRPr lang="en-US" sz="1600" b="1" kern="1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96" marR="38796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GT" sz="1800" b="0" kern="100" dirty="0" err="1">
                          <a:solidFill>
                            <a:schemeClr val="bg1"/>
                          </a:solidFill>
                          <a:effectLst/>
                        </a:rPr>
                        <a:t>architect</a:t>
                      </a:r>
                      <a:endParaRPr lang="en-US" sz="1600" b="0" kern="1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96" marR="38796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GT" sz="1800" b="1" kern="100" dirty="0">
                          <a:solidFill>
                            <a:schemeClr val="bg1"/>
                          </a:solidFill>
                          <a:effectLst/>
                        </a:rPr>
                        <a:t>el cocinero /la cocinera</a:t>
                      </a:r>
                      <a:endParaRPr lang="en-US" sz="1600" b="1" kern="1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96" marR="38796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GT" sz="1800" b="0" kern="100" dirty="0" err="1">
                          <a:solidFill>
                            <a:schemeClr val="bg1"/>
                          </a:solidFill>
                          <a:effectLst/>
                        </a:rPr>
                        <a:t>cook</a:t>
                      </a:r>
                      <a:endParaRPr lang="en-US" sz="1600" b="0" kern="1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96" marR="38796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5085115"/>
                  </a:ext>
                </a:extLst>
              </a:tr>
              <a:tr h="6395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GT" sz="1800" b="1" kern="100" dirty="0">
                          <a:solidFill>
                            <a:schemeClr val="bg1"/>
                          </a:solidFill>
                          <a:effectLst/>
                        </a:rPr>
                        <a:t>el cajero /la cajera</a:t>
                      </a:r>
                      <a:endParaRPr lang="en-US" sz="1600" b="1" kern="1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96" marR="38796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GT" sz="1800" b="0" kern="100" dirty="0" err="1">
                          <a:solidFill>
                            <a:schemeClr val="bg1"/>
                          </a:solidFill>
                          <a:effectLst/>
                        </a:rPr>
                        <a:t>cashier</a:t>
                      </a:r>
                      <a:endParaRPr lang="en-US" sz="1600" b="0" kern="1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96" marR="38796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GT" sz="1800" b="1" kern="100" dirty="0">
                          <a:solidFill>
                            <a:schemeClr val="bg1"/>
                          </a:solidFill>
                          <a:effectLst/>
                        </a:rPr>
                        <a:t>el niñero /la niñera</a:t>
                      </a:r>
                      <a:endParaRPr lang="en-US" sz="1600" b="1" kern="1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96" marR="38796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GT" sz="1800" b="0" kern="100" dirty="0" err="1">
                          <a:solidFill>
                            <a:schemeClr val="bg1"/>
                          </a:solidFill>
                          <a:effectLst/>
                        </a:rPr>
                        <a:t>babysitter</a:t>
                      </a:r>
                      <a:endParaRPr lang="en-US" sz="1600" b="0" kern="1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GT" sz="1800" b="0" kern="1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600" b="0" kern="1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96" marR="38796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7044826"/>
                  </a:ext>
                </a:extLst>
              </a:tr>
              <a:tr h="63939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GT" sz="1800" b="1" kern="100" dirty="0">
                          <a:solidFill>
                            <a:schemeClr val="bg1"/>
                          </a:solidFill>
                          <a:effectLst/>
                        </a:rPr>
                        <a:t>el peluquero /</a:t>
                      </a:r>
                      <a:endParaRPr lang="en-US" sz="1600" b="1" kern="1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GT" sz="1800" b="1" kern="100" dirty="0">
                          <a:solidFill>
                            <a:schemeClr val="bg1"/>
                          </a:solidFill>
                          <a:effectLst/>
                        </a:rPr>
                        <a:t>la peluquera</a:t>
                      </a:r>
                      <a:endParaRPr lang="en-US" sz="1600" b="1" kern="1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96" marR="38796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GT" sz="1800" b="0" kern="100">
                          <a:solidFill>
                            <a:schemeClr val="bg1"/>
                          </a:solidFill>
                          <a:effectLst/>
                        </a:rPr>
                        <a:t>hairdresser</a:t>
                      </a:r>
                      <a:endParaRPr lang="en-US" sz="1600" b="0" kern="10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96" marR="38796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GT" sz="1800" b="1" kern="100" dirty="0">
                          <a:solidFill>
                            <a:schemeClr val="bg1"/>
                          </a:solidFill>
                          <a:effectLst/>
                        </a:rPr>
                        <a:t>el empleado /la empleada</a:t>
                      </a:r>
                      <a:endParaRPr lang="en-US" sz="1600" b="1" kern="1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96" marR="38796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GT" sz="1800" b="0" kern="100" dirty="0" err="1">
                          <a:solidFill>
                            <a:schemeClr val="bg1"/>
                          </a:solidFill>
                          <a:effectLst/>
                        </a:rPr>
                        <a:t>employee</a:t>
                      </a:r>
                      <a:endParaRPr lang="en-US" sz="1600" b="0" kern="1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96" marR="38796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6402614"/>
                  </a:ext>
                </a:extLst>
              </a:tr>
              <a:tr h="6395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GT" sz="1800" b="1" kern="100" dirty="0">
                          <a:solidFill>
                            <a:schemeClr val="bg1"/>
                          </a:solidFill>
                          <a:effectLst/>
                        </a:rPr>
                        <a:t>recursos humanos</a:t>
                      </a:r>
                      <a:endParaRPr lang="en-US" sz="1600" b="1" kern="1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96" marR="38796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GT" sz="1800" b="0" kern="100" dirty="0">
                          <a:solidFill>
                            <a:schemeClr val="bg1"/>
                          </a:solidFill>
                          <a:effectLst/>
                        </a:rPr>
                        <a:t>human </a:t>
                      </a:r>
                      <a:r>
                        <a:rPr lang="es-GT" sz="1800" b="0" kern="100" dirty="0" err="1">
                          <a:solidFill>
                            <a:schemeClr val="bg1"/>
                          </a:solidFill>
                          <a:effectLst/>
                        </a:rPr>
                        <a:t>resources</a:t>
                      </a:r>
                      <a:endParaRPr lang="en-US" sz="1600" b="0" kern="1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96" marR="38796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GT" sz="1800" b="1" kern="100" dirty="0">
                          <a:solidFill>
                            <a:schemeClr val="bg1"/>
                          </a:solidFill>
                          <a:effectLst/>
                        </a:rPr>
                        <a:t>la gente</a:t>
                      </a:r>
                      <a:endParaRPr lang="en-US" sz="1600" b="1" kern="1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96" marR="38796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GT" sz="1800" b="0" kern="100" dirty="0" err="1">
                          <a:solidFill>
                            <a:schemeClr val="bg1"/>
                          </a:solidFill>
                          <a:effectLst/>
                        </a:rPr>
                        <a:t>people</a:t>
                      </a:r>
                      <a:endParaRPr lang="en-US" sz="1600" b="0" kern="1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GT" sz="1800" b="0" kern="1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600" b="0" kern="1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96" marR="38796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53701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69360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C38647-5272-37F0-85AE-281847385C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19319-99A9-DB2F-C5B2-4023242D0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WHOLE CLASS CONVERSATION</a:t>
            </a:r>
            <a:br>
              <a:rPr lang="en-US" dirty="0"/>
            </a:br>
            <a:endParaRPr lang="en-US" dirty="0"/>
          </a:p>
        </p:txBody>
      </p:sp>
      <p:pic>
        <p:nvPicPr>
          <p:cNvPr id="1026" name="Picture 2" descr="whole-class discussion | MiddleWeb">
            <a:extLst>
              <a:ext uri="{FF2B5EF4-FFF2-40B4-BE49-F238E27FC236}">
                <a16:creationId xmlns:a16="http://schemas.microsoft.com/office/drawing/2014/main" id="{7D12D2C2-AC08-DDB9-8099-6C5E1A904D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92" r="22539"/>
          <a:stretch>
            <a:fillRect/>
          </a:stretch>
        </p:blipFill>
        <p:spPr bwMode="auto">
          <a:xfrm>
            <a:off x="6452392" y="1407258"/>
            <a:ext cx="4594561" cy="4043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0076814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89098A-1620-6CA5-4D7E-DF42F378A9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8A385A8-54FE-1222-CACB-2B7542461455}"/>
              </a:ext>
            </a:extLst>
          </p:cNvPr>
          <p:cNvSpPr/>
          <p:nvPr/>
        </p:nvSpPr>
        <p:spPr>
          <a:xfrm>
            <a:off x="4438650" y="252030"/>
            <a:ext cx="7086600" cy="63531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sz="1700" b="1" dirty="0">
              <a:solidFill>
                <a:schemeClr val="bg1"/>
              </a:solidFill>
            </a:endParaRPr>
          </a:p>
          <a:p>
            <a:r>
              <a:rPr lang="es-ES" sz="1700" b="1" dirty="0">
                <a:solidFill>
                  <a:schemeClr val="bg1"/>
                </a:solidFill>
              </a:rPr>
              <a:t>A:</a:t>
            </a:r>
            <a:r>
              <a:rPr lang="es-ES" sz="1700" dirty="0">
                <a:solidFill>
                  <a:schemeClr val="bg1"/>
                </a:solidFill>
              </a:rPr>
              <a:t> ¿A qué te dedicas actualmente?</a:t>
            </a:r>
            <a:br>
              <a:rPr lang="es-ES" sz="1700" dirty="0">
                <a:solidFill>
                  <a:schemeClr val="bg1"/>
                </a:solidFill>
              </a:rPr>
            </a:br>
            <a:r>
              <a:rPr lang="es-ES" sz="1700" b="1" dirty="0">
                <a:solidFill>
                  <a:schemeClr val="bg1"/>
                </a:solidFill>
              </a:rPr>
              <a:t>B:</a:t>
            </a:r>
            <a:r>
              <a:rPr lang="es-ES" sz="1700" dirty="0">
                <a:solidFill>
                  <a:schemeClr val="bg1"/>
                </a:solidFill>
              </a:rPr>
              <a:t> Trabajo como </a:t>
            </a:r>
            <a:r>
              <a:rPr lang="es-ES" sz="1700" b="1" dirty="0">
                <a:solidFill>
                  <a:schemeClr val="bg1"/>
                </a:solidFill>
              </a:rPr>
              <a:t>contador</a:t>
            </a:r>
            <a:r>
              <a:rPr lang="es-ES" sz="1700" dirty="0">
                <a:solidFill>
                  <a:schemeClr val="bg1"/>
                </a:solidFill>
              </a:rPr>
              <a:t> en una empresa privada. ¿Y tú?</a:t>
            </a:r>
          </a:p>
          <a:p>
            <a:r>
              <a:rPr lang="es-ES" sz="1700" b="1" dirty="0">
                <a:solidFill>
                  <a:schemeClr val="bg1"/>
                </a:solidFill>
              </a:rPr>
              <a:t>A:</a:t>
            </a:r>
            <a:r>
              <a:rPr lang="es-ES" sz="1700" dirty="0">
                <a:solidFill>
                  <a:schemeClr val="bg1"/>
                </a:solidFill>
              </a:rPr>
              <a:t> Yo trabajo en </a:t>
            </a:r>
            <a:r>
              <a:rPr lang="es-ES" sz="1700" b="1" dirty="0">
                <a:solidFill>
                  <a:schemeClr val="bg1"/>
                </a:solidFill>
              </a:rPr>
              <a:t>recursos humanos</a:t>
            </a:r>
            <a:r>
              <a:rPr lang="es-ES" sz="1700" dirty="0">
                <a:solidFill>
                  <a:schemeClr val="bg1"/>
                </a:solidFill>
              </a:rPr>
              <a:t>. Me encargo de la contratación y la capacitación del personal.</a:t>
            </a:r>
            <a:br>
              <a:rPr lang="es-ES" sz="1700" dirty="0">
                <a:solidFill>
                  <a:schemeClr val="bg1"/>
                </a:solidFill>
              </a:rPr>
            </a:br>
            <a:r>
              <a:rPr lang="es-ES" sz="1700" b="1" dirty="0">
                <a:solidFill>
                  <a:schemeClr val="bg1"/>
                </a:solidFill>
              </a:rPr>
              <a:t>B:</a:t>
            </a:r>
            <a:r>
              <a:rPr lang="es-ES" sz="1700" dirty="0">
                <a:solidFill>
                  <a:schemeClr val="bg1"/>
                </a:solidFill>
              </a:rPr>
              <a:t> Interesante. Es un área muy importante en cualquier empresa.</a:t>
            </a:r>
          </a:p>
          <a:p>
            <a:r>
              <a:rPr lang="es-ES" sz="1700" b="1" dirty="0">
                <a:solidFill>
                  <a:schemeClr val="bg1"/>
                </a:solidFill>
              </a:rPr>
              <a:t>A:</a:t>
            </a:r>
            <a:r>
              <a:rPr lang="es-ES" sz="1700" dirty="0">
                <a:solidFill>
                  <a:schemeClr val="bg1"/>
                </a:solidFill>
              </a:rPr>
              <a:t> Sí, lo es. Antes trabajé como </a:t>
            </a:r>
            <a:r>
              <a:rPr lang="es-ES" sz="1700" b="1" dirty="0">
                <a:solidFill>
                  <a:schemeClr val="bg1"/>
                </a:solidFill>
              </a:rPr>
              <a:t>maestro</a:t>
            </a:r>
            <a:r>
              <a:rPr lang="es-ES" sz="1700" dirty="0">
                <a:solidFill>
                  <a:schemeClr val="bg1"/>
                </a:solidFill>
              </a:rPr>
              <a:t>, pero decidí cambiar de carrera.</a:t>
            </a:r>
            <a:br>
              <a:rPr lang="es-ES" sz="1700" dirty="0">
                <a:solidFill>
                  <a:schemeClr val="bg1"/>
                </a:solidFill>
              </a:rPr>
            </a:br>
            <a:r>
              <a:rPr lang="es-ES" sz="1700" b="1" dirty="0">
                <a:solidFill>
                  <a:schemeClr val="bg1"/>
                </a:solidFill>
              </a:rPr>
              <a:t>B:</a:t>
            </a:r>
            <a:r>
              <a:rPr lang="es-ES" sz="1700" dirty="0">
                <a:solidFill>
                  <a:schemeClr val="bg1"/>
                </a:solidFill>
              </a:rPr>
              <a:t> Yo empecé como </a:t>
            </a:r>
            <a:r>
              <a:rPr lang="es-ES" sz="1700" b="1" dirty="0">
                <a:solidFill>
                  <a:schemeClr val="bg1"/>
                </a:solidFill>
              </a:rPr>
              <a:t>cartero</a:t>
            </a:r>
            <a:r>
              <a:rPr lang="es-ES" sz="1700" dirty="0">
                <a:solidFill>
                  <a:schemeClr val="bg1"/>
                </a:solidFill>
              </a:rPr>
              <a:t>, pero con el tiempo estudié y ahora soy </a:t>
            </a:r>
            <a:r>
              <a:rPr lang="es-ES" sz="1700" b="1" dirty="0">
                <a:solidFill>
                  <a:schemeClr val="bg1"/>
                </a:solidFill>
              </a:rPr>
              <a:t>contador</a:t>
            </a:r>
            <a:r>
              <a:rPr lang="es-ES" sz="1700" dirty="0">
                <a:solidFill>
                  <a:schemeClr val="bg1"/>
                </a:solidFill>
              </a:rPr>
              <a:t>.</a:t>
            </a:r>
          </a:p>
          <a:p>
            <a:r>
              <a:rPr lang="es-ES" sz="1700" b="1" dirty="0">
                <a:solidFill>
                  <a:schemeClr val="bg1"/>
                </a:solidFill>
              </a:rPr>
              <a:t>A:</a:t>
            </a:r>
            <a:r>
              <a:rPr lang="es-ES" sz="1700" dirty="0">
                <a:solidFill>
                  <a:schemeClr val="bg1"/>
                </a:solidFill>
              </a:rPr>
              <a:t> Qué buen cambio. ¿Conoces a alguien que trabaje en el área de la salud?</a:t>
            </a:r>
            <a:br>
              <a:rPr lang="es-ES" sz="1700" dirty="0">
                <a:solidFill>
                  <a:schemeClr val="bg1"/>
                </a:solidFill>
              </a:rPr>
            </a:br>
            <a:r>
              <a:rPr lang="es-ES" sz="1700" b="1" dirty="0">
                <a:solidFill>
                  <a:schemeClr val="bg1"/>
                </a:solidFill>
              </a:rPr>
              <a:t>B:</a:t>
            </a:r>
            <a:r>
              <a:rPr lang="es-ES" sz="1700" dirty="0">
                <a:solidFill>
                  <a:schemeClr val="bg1"/>
                </a:solidFill>
              </a:rPr>
              <a:t> Sí, mi hermana es </a:t>
            </a:r>
            <a:r>
              <a:rPr lang="es-ES" sz="1700" b="1" dirty="0">
                <a:solidFill>
                  <a:schemeClr val="bg1"/>
                </a:solidFill>
              </a:rPr>
              <a:t>enfermera</a:t>
            </a:r>
            <a:r>
              <a:rPr lang="es-ES" sz="1700" dirty="0">
                <a:solidFill>
                  <a:schemeClr val="bg1"/>
                </a:solidFill>
              </a:rPr>
              <a:t> y mi cuñado es </a:t>
            </a:r>
            <a:r>
              <a:rPr lang="es-ES" sz="1700" b="1" dirty="0">
                <a:solidFill>
                  <a:schemeClr val="bg1"/>
                </a:solidFill>
              </a:rPr>
              <a:t>doctor</a:t>
            </a:r>
            <a:r>
              <a:rPr lang="es-ES" sz="1700" dirty="0">
                <a:solidFill>
                  <a:schemeClr val="bg1"/>
                </a:solidFill>
              </a:rPr>
              <a:t>. Ambos trabajan en el mismo hospital.</a:t>
            </a:r>
          </a:p>
          <a:p>
            <a:r>
              <a:rPr lang="es-ES" sz="1700" b="1" dirty="0">
                <a:solidFill>
                  <a:schemeClr val="bg1"/>
                </a:solidFill>
              </a:rPr>
              <a:t>A:</a:t>
            </a:r>
            <a:r>
              <a:rPr lang="es-ES" sz="1700" dirty="0">
                <a:solidFill>
                  <a:schemeClr val="bg1"/>
                </a:solidFill>
              </a:rPr>
              <a:t> ¡Qué bien! Yo siempre he admirado esas profesiones.</a:t>
            </a:r>
            <a:br>
              <a:rPr lang="es-ES" sz="1700" dirty="0">
                <a:solidFill>
                  <a:schemeClr val="bg1"/>
                </a:solidFill>
              </a:rPr>
            </a:br>
            <a:r>
              <a:rPr lang="es-ES" sz="1700" b="1" dirty="0">
                <a:solidFill>
                  <a:schemeClr val="bg1"/>
                </a:solidFill>
              </a:rPr>
              <a:t>B:</a:t>
            </a:r>
            <a:r>
              <a:rPr lang="es-ES" sz="1700" dirty="0">
                <a:solidFill>
                  <a:schemeClr val="bg1"/>
                </a:solidFill>
              </a:rPr>
              <a:t> Yo también. Son trabajos con mucha responsabilidad.</a:t>
            </a:r>
          </a:p>
          <a:p>
            <a:r>
              <a:rPr lang="es-ES" sz="1700" b="1" dirty="0">
                <a:solidFill>
                  <a:schemeClr val="bg1"/>
                </a:solidFill>
              </a:rPr>
              <a:t>A:</a:t>
            </a:r>
            <a:r>
              <a:rPr lang="es-ES" sz="1700" dirty="0">
                <a:solidFill>
                  <a:schemeClr val="bg1"/>
                </a:solidFill>
              </a:rPr>
              <a:t> ¿Has pensado en cambiar de carrera otra vez?</a:t>
            </a:r>
            <a:br>
              <a:rPr lang="es-ES" sz="1700" dirty="0">
                <a:solidFill>
                  <a:schemeClr val="bg1"/>
                </a:solidFill>
              </a:rPr>
            </a:br>
            <a:r>
              <a:rPr lang="es-ES" sz="1700" b="1" dirty="0">
                <a:solidFill>
                  <a:schemeClr val="bg1"/>
                </a:solidFill>
              </a:rPr>
              <a:t>B:</a:t>
            </a:r>
            <a:r>
              <a:rPr lang="es-ES" sz="1700" dirty="0">
                <a:solidFill>
                  <a:schemeClr val="bg1"/>
                </a:solidFill>
              </a:rPr>
              <a:t> Tal vez. Me interesa el trabajo de un </a:t>
            </a:r>
            <a:r>
              <a:rPr lang="es-ES" sz="1700" b="1" dirty="0">
                <a:solidFill>
                  <a:schemeClr val="bg1"/>
                </a:solidFill>
              </a:rPr>
              <a:t>arquitecto</a:t>
            </a:r>
            <a:r>
              <a:rPr lang="es-ES" sz="1700" dirty="0">
                <a:solidFill>
                  <a:schemeClr val="bg1"/>
                </a:solidFill>
              </a:rPr>
              <a:t>, porque me gusta el diseño y la planificación.</a:t>
            </a:r>
          </a:p>
          <a:p>
            <a:r>
              <a:rPr lang="es-ES" sz="1700" b="1" dirty="0">
                <a:solidFill>
                  <a:schemeClr val="bg1"/>
                </a:solidFill>
              </a:rPr>
              <a:t>A:</a:t>
            </a:r>
            <a:r>
              <a:rPr lang="es-ES" sz="1700" dirty="0">
                <a:solidFill>
                  <a:schemeClr val="bg1"/>
                </a:solidFill>
              </a:rPr>
              <a:t> Es una profesión muy completa. Cada carrera tiene sus retos y oportunidades.</a:t>
            </a:r>
            <a:br>
              <a:rPr lang="es-ES" sz="1700" dirty="0">
                <a:solidFill>
                  <a:schemeClr val="bg1"/>
                </a:solidFill>
              </a:rPr>
            </a:br>
            <a:r>
              <a:rPr lang="es-ES" sz="1700" b="1" dirty="0">
                <a:solidFill>
                  <a:schemeClr val="bg1"/>
                </a:solidFill>
              </a:rPr>
              <a:t>B:</a:t>
            </a:r>
            <a:r>
              <a:rPr lang="es-ES" sz="1700" dirty="0">
                <a:solidFill>
                  <a:schemeClr val="bg1"/>
                </a:solidFill>
              </a:rPr>
              <a:t> Exacto. Lo importante es sentirse satisfecho con el trabajo que uno hace.</a:t>
            </a:r>
          </a:p>
          <a:p>
            <a:endParaRPr lang="es-ES" sz="1700" dirty="0">
              <a:solidFill>
                <a:schemeClr val="bg1"/>
              </a:solidFill>
            </a:endParaRPr>
          </a:p>
        </p:txBody>
      </p:sp>
      <p:pic>
        <p:nvPicPr>
          <p:cNvPr id="7170" name="Picture 2" descr="Page 33 | Briefing look Images - Free Download on Freepik">
            <a:extLst>
              <a:ext uri="{FF2B5EF4-FFF2-40B4-BE49-F238E27FC236}">
                <a16:creationId xmlns:a16="http://schemas.microsoft.com/office/drawing/2014/main" id="{2569E595-6F58-1373-4EDF-55D46E03F7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099" y="1833181"/>
            <a:ext cx="3000375" cy="300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0058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F75C32-026B-131F-5137-477CA7DA10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19A80-7957-4AAB-CDBF-0095A1223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7431" y="489746"/>
            <a:ext cx="3547533" cy="1618396"/>
          </a:xfrm>
        </p:spPr>
        <p:txBody>
          <a:bodyPr/>
          <a:lstStyle/>
          <a:p>
            <a:pPr algn="ctr"/>
            <a:r>
              <a:rPr lang="es-GT" sz="3600" dirty="0"/>
              <a:t>WHOLE CLASS ACTIVITY! </a:t>
            </a:r>
            <a:br>
              <a:rPr lang="es-GT" sz="3600" dirty="0"/>
            </a:b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BC5D62-A33A-8B0A-1554-C24B6CB259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60725" y="575472"/>
            <a:ext cx="6743012" cy="2772800"/>
          </a:xfrm>
        </p:spPr>
        <p:txBody>
          <a:bodyPr>
            <a:normAutofit/>
          </a:bodyPr>
          <a:lstStyle/>
          <a:p>
            <a:pPr algn="just"/>
            <a:r>
              <a:rPr lang="es-GT" sz="1800" b="1" dirty="0">
                <a:latin typeface="Aptos" panose="020B0004020202020204" pitchFamily="34" charset="0"/>
              </a:rPr>
              <a:t>Describe </a:t>
            </a:r>
            <a:r>
              <a:rPr lang="es-GT" sz="1800" b="1" dirty="0" err="1">
                <a:latin typeface="Aptos" panose="020B0004020202020204" pitchFamily="34" charset="0"/>
              </a:rPr>
              <a:t>your</a:t>
            </a:r>
            <a:r>
              <a:rPr lang="es-GT" sz="1800" b="1" dirty="0">
                <a:latin typeface="Aptos" panose="020B0004020202020204" pitchFamily="34" charset="0"/>
              </a:rPr>
              <a:t> </a:t>
            </a:r>
            <a:r>
              <a:rPr lang="es-GT" sz="1800" b="1" dirty="0" err="1">
                <a:latin typeface="Aptos" panose="020B0004020202020204" pitchFamily="34" charset="0"/>
              </a:rPr>
              <a:t>job</a:t>
            </a:r>
            <a:r>
              <a:rPr lang="es-GT" sz="1800" b="1" dirty="0">
                <a:latin typeface="Aptos" panose="020B0004020202020204" pitchFamily="34" charset="0"/>
              </a:rPr>
              <a:t>.</a:t>
            </a:r>
            <a:r>
              <a:rPr lang="es-GT" sz="1800" dirty="0">
                <a:latin typeface="Aptos" panose="020B0004020202020204" pitchFamily="34" charset="0"/>
              </a:rPr>
              <a:t>  </a:t>
            </a:r>
            <a:r>
              <a:rPr lang="en-US" sz="1800" dirty="0">
                <a:latin typeface="Aptos" panose="020B0004020202020204" pitchFamily="34" charset="0"/>
              </a:rPr>
              <a:t>Using the sentence builders and new vocabulary, describe your job. Include what you like and dislike about your job, your work hours, and other relevant details. *</a:t>
            </a:r>
            <a:r>
              <a:rPr lang="en-US" sz="1800" i="1" dirty="0">
                <a:latin typeface="Aptos" panose="020B0004020202020204" pitchFamily="34" charset="0"/>
              </a:rPr>
              <a:t>If you are retired, please describe the job you used to have.</a:t>
            </a:r>
            <a:endParaRPr lang="en-US" sz="1800" dirty="0">
              <a:latin typeface="Aptos" panose="020B0004020202020204" pitchFamily="34" charset="0"/>
            </a:endParaRPr>
          </a:p>
          <a:p>
            <a:pPr algn="just"/>
            <a:endParaRPr lang="es-GT" sz="2400" dirty="0">
              <a:latin typeface="Aptos" panose="020B0004020202020204" pitchFamily="34" charset="0"/>
            </a:endParaRPr>
          </a:p>
          <a:p>
            <a:pPr algn="just"/>
            <a:endParaRPr lang="es-GT" dirty="0"/>
          </a:p>
          <a:p>
            <a:pPr algn="just"/>
            <a:endParaRPr lang="en-US" dirty="0"/>
          </a:p>
        </p:txBody>
      </p:sp>
      <p:pic>
        <p:nvPicPr>
          <p:cNvPr id="12290" name="Picture 2" descr="Personajes pensativos Personajes de tormenta de ideas">
            <a:extLst>
              <a:ext uri="{FF2B5EF4-FFF2-40B4-BE49-F238E27FC236}">
                <a16:creationId xmlns:a16="http://schemas.microsoft.com/office/drawing/2014/main" id="{0C9FBDEA-704B-B8CA-338A-1CE4FEB526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8944" y="2605321"/>
            <a:ext cx="8017002" cy="3325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5845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7110756-668F-003B-E1AC-B43E23D7FF4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75633"/>
          <a:stretch>
            <a:fillRect/>
          </a:stretch>
        </p:blipFill>
        <p:spPr>
          <a:xfrm>
            <a:off x="151725" y="685449"/>
            <a:ext cx="11888549" cy="15639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560AF88-986D-82E9-EC73-3491642CD80D}"/>
              </a:ext>
            </a:extLst>
          </p:cNvPr>
          <p:cNvSpPr txBox="1"/>
          <p:nvPr/>
        </p:nvSpPr>
        <p:spPr>
          <a:xfrm>
            <a:off x="5202936" y="219456"/>
            <a:ext cx="2011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b="1" dirty="0"/>
              <a:t>EXAMPLE </a:t>
            </a:r>
            <a:endParaRPr lang="en-US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75FF45E-28F8-719A-6BFF-0D43755BF31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4913"/>
          <a:stretch>
            <a:fillRect/>
          </a:stretch>
        </p:blipFill>
        <p:spPr>
          <a:xfrm>
            <a:off x="1785097" y="2523743"/>
            <a:ext cx="9316750" cy="3776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941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Quotable</Template>
  <TotalTime>65</TotalTime>
  <Words>1385</Words>
  <Application>Microsoft Office PowerPoint</Application>
  <PresentationFormat>Widescreen</PresentationFormat>
  <Paragraphs>226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ADLaM Display</vt:lpstr>
      <vt:lpstr>Aptos</vt:lpstr>
      <vt:lpstr>Arial</vt:lpstr>
      <vt:lpstr>Calibri</vt:lpstr>
      <vt:lpstr>Century Gothic</vt:lpstr>
      <vt:lpstr>Courier New</vt:lpstr>
      <vt:lpstr>Symbol</vt:lpstr>
      <vt:lpstr>Wingdings 2</vt:lpstr>
      <vt:lpstr>Quotable</vt:lpstr>
      <vt:lpstr>Adult Conversational  Spanish: Intermediate Part 2</vt:lpstr>
      <vt:lpstr>¡A romper el hielo! Icebreaker</vt:lpstr>
      <vt:lpstr>¡A romper el hielo! Icebreaker</vt:lpstr>
      <vt:lpstr>LAS CARRERAS / PROFESIONES</vt:lpstr>
      <vt:lpstr>LAS CARRERAS / PROFESIONES</vt:lpstr>
      <vt:lpstr>WHOLE CLASS CONVERSATION </vt:lpstr>
      <vt:lpstr>PowerPoint Presentation</vt:lpstr>
      <vt:lpstr>WHOLE CLASS ACTIVITY!  </vt:lpstr>
      <vt:lpstr>PowerPoint Presentation</vt:lpstr>
      <vt:lpstr>EXTRA VOCABULARY</vt:lpstr>
      <vt:lpstr>GRAMÁTICA – ACABAR DE…</vt:lpstr>
      <vt:lpstr>PowerPoint Presentation</vt:lpstr>
      <vt:lpstr>¡PRACTIQUEMOS! Written practice. </vt:lpstr>
      <vt:lpstr>PowerPoint Presentation</vt:lpstr>
      <vt:lpstr>WHOLE CLASS CONVERSATION </vt:lpstr>
      <vt:lpstr>PowerPoint Presentation</vt:lpstr>
      <vt:lpstr>WHOLE CLASS ACTIVITY!  </vt:lpstr>
      <vt:lpstr>GRAMÁTICA – TENER QUE…</vt:lpstr>
      <vt:lpstr>PowerPoint Presentation</vt:lpstr>
      <vt:lpstr>PowerPoint Presentation</vt:lpstr>
      <vt:lpstr>¡Vamos a Conversar! 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Valeska Anderson</dc:creator>
  <cp:lastModifiedBy>Valeska Anderson</cp:lastModifiedBy>
  <cp:revision>3</cp:revision>
  <dcterms:created xsi:type="dcterms:W3CDTF">2026-01-30T20:41:48Z</dcterms:created>
  <dcterms:modified xsi:type="dcterms:W3CDTF">2026-02-09T22:01:50Z</dcterms:modified>
</cp:coreProperties>
</file>