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4" r:id="rId7"/>
    <p:sldId id="266" r:id="rId8"/>
    <p:sldId id="268" r:id="rId9"/>
    <p:sldId id="269" r:id="rId10"/>
    <p:sldId id="270" r:id="rId11"/>
    <p:sldId id="271" r:id="rId12"/>
    <p:sldId id="261" r:id="rId13"/>
    <p:sldId id="267" r:id="rId14"/>
    <p:sldId id="272" r:id="rId15"/>
    <p:sldId id="273" r:id="rId16"/>
    <p:sldId id="274" r:id="rId17"/>
    <p:sldId id="275" r:id="rId18"/>
    <p:sldId id="276" r:id="rId19"/>
    <p:sldId id="262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EDD8E-9D6F-4827-B99C-E793A76B29C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DF312-23EA-4AD8-ACEC-840E553FF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45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FF875-5FA8-E601-8971-3DDE85412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98AC95-3781-3DEA-17BA-1D4329724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47608-306F-F944-6EED-DFAF9AAE0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FAEA9-F541-4DBD-A157-1536D296CE73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BEB7A-7A2E-552B-6C64-D30E65674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6BD71-9C10-0CB3-3697-AC1C466EA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3ED8-26D3-4D3E-8F6F-ED0D32092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12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CB496-D951-55BB-4180-8B7B34DEB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3A3614-0354-3D6B-2415-9B05199A1E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6F409-D413-69D7-5B10-EF70177DA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FAEA9-F541-4DBD-A157-1536D296CE73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AA5EE-0A0E-A0E8-BFF4-1799793A9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F2084-D8B8-69FA-9163-9E08DC44C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3ED8-26D3-4D3E-8F6F-ED0D32092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6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0D650F-75C0-3D67-4442-FCDD8A8B86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2A5C17-4D47-CC2A-63E8-8B1BC64E48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953D2-5BEB-0BC3-6EAF-A4AA8BD72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FAEA9-F541-4DBD-A157-1536D296CE73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F2B7D-678C-EAB2-72BE-B905F9132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5FD8A-44D0-E972-FFF5-076608FBC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3ED8-26D3-4D3E-8F6F-ED0D32092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4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90C72-E34E-47B7-0BC4-1CB838005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3D5AF-1AEF-71F9-B7A0-A2828DBF5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8D76D-76F1-F1C2-EE52-F9122E6B2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FAEA9-F541-4DBD-A157-1536D296CE73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02972-3498-4F4E-5D23-A01DC9C89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A007C-F18E-8797-2325-6F5D6B25F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3ED8-26D3-4D3E-8F6F-ED0D32092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D3FD-3D6E-4E91-74AF-4817B094E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1F6C0-4740-B8D6-9EDC-8C75F9FD1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38A4D-F687-E820-48C6-6F90DECA7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FAEA9-F541-4DBD-A157-1536D296CE73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AD427-6DB6-8194-E62B-A943B1C55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4C1A9-EE9B-A277-AC06-82E161506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3ED8-26D3-4D3E-8F6F-ED0D32092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1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F82D3-45CD-065A-8183-A8C0DC272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49EF6-0911-F515-EA73-DC61C1DE2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CD957D-C654-5457-C58C-66DF1BB71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4CB74-4108-26DC-D622-8F9AA022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FAEA9-F541-4DBD-A157-1536D296CE73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3633B-E283-C8B3-F4A5-4DFE4C733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43847-1FE6-FC4E-7EB6-FAC675CF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3ED8-26D3-4D3E-8F6F-ED0D32092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8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34CE9-58D3-7720-BBF3-D50F308BF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12D0EE-79C5-D405-F181-5B5626F9E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F42A19-EA0B-AB35-6262-68A84E9E4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FA5D54-D363-8604-81C9-6F63EE97A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73DD68-4DDA-156A-C732-639AFF2C03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93BB7B-0FB5-96B4-64A0-347AF0205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FAEA9-F541-4DBD-A157-1536D296CE73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DC0DD9-0DD0-6A89-7C78-9AEA12F60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95B628-E4E0-BC1B-6C57-E6CB52FC8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3ED8-26D3-4D3E-8F6F-ED0D32092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42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FFEF7-8F8C-AB10-DE72-EDC9373D3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147A16-B28B-5131-6545-1F91ED0BA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FAEA9-F541-4DBD-A157-1536D296CE73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B5A259-451F-0FD9-F22C-DE2D14BC2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8FE3AE-03FB-C15E-D394-31CB39FB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3ED8-26D3-4D3E-8F6F-ED0D32092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86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385D0-3258-72FD-17D3-DFB20D921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FAEA9-F541-4DBD-A157-1536D296CE73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8749D0-4714-B8C7-0299-DEFBBDEDC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13B9C-C086-0E98-BFD1-559F09DB1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3ED8-26D3-4D3E-8F6F-ED0D32092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3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C8737-9B50-78EC-6F6F-55D24F04B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F96DE-90B9-D419-767D-9A7DAB36F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545223-233B-1854-908C-56A9EAD11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62CA32-F273-D645-2E55-4A902B8E6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FAEA9-F541-4DBD-A157-1536D296CE73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1D0CFD-28DF-24C3-13A3-22AF7726A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B5CF0F-9324-9E47-5D32-CA3F03B44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3ED8-26D3-4D3E-8F6F-ED0D32092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89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AADFA-D74D-D9D8-4666-70385E119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B1B0F9-473C-2E9B-C22E-2AFC1D3FB7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6AF1B7-ACB2-11AC-8AB7-892874072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828505-EE09-2F96-15F9-C20D47622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FAEA9-F541-4DBD-A157-1536D296CE73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86F57-2D0B-1496-EC2C-6C7406E78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8AD2D-3354-E887-9DDC-2036ADA3A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3ED8-26D3-4D3E-8F6F-ED0D32092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3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BF3738-E932-30CF-FD85-B1D06145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75D58F-068E-81EF-0169-7DBE44214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5E8EA-D9D4-AAE1-AEEC-2F1C5FD6DF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4FAEA9-F541-4DBD-A157-1536D296CE73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7DF7F-C31F-18DC-93E5-FA98AFFF7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6631E-41BB-0124-AB10-7075C70914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213ED8-26D3-4D3E-8F6F-ED0D32092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1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41D213CE-A503-E2E0-FB15-8A70DF730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92" y="317812"/>
            <a:ext cx="6187814" cy="22063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75724E-4721-BCF2-2DDE-ED6844064202}"/>
              </a:ext>
            </a:extLst>
          </p:cNvPr>
          <p:cNvSpPr txBox="1"/>
          <p:nvPr/>
        </p:nvSpPr>
        <p:spPr>
          <a:xfrm>
            <a:off x="1511558" y="3429000"/>
            <a:ext cx="93399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Presenta</a:t>
            </a:r>
            <a:r>
              <a:rPr lang="en-US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…</a:t>
            </a:r>
          </a:p>
          <a:p>
            <a:pPr algn="ctr"/>
            <a:endParaRPr lang="en-US" sz="4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Middle School Prep</a:t>
            </a:r>
          </a:p>
          <a:p>
            <a:pPr algn="ctr"/>
            <a:endParaRPr lang="en-US" sz="16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¡</a:t>
            </a:r>
            <a:r>
              <a:rPr lang="en-US" sz="3200" b="1" dirty="0" err="1">
                <a:latin typeface="Century Gothic" panose="020B0502020202020204" pitchFamily="34" charset="0"/>
              </a:rPr>
              <a:t>Preparación</a:t>
            </a:r>
            <a:r>
              <a:rPr lang="en-US" sz="3200" b="1" dirty="0">
                <a:latin typeface="Century Gothic" panose="020B0502020202020204" pitchFamily="34" charset="0"/>
              </a:rPr>
              <a:t> para la </a:t>
            </a:r>
            <a:r>
              <a:rPr lang="en-US" sz="3200" b="1" dirty="0" err="1">
                <a:latin typeface="Century Gothic" panose="020B0502020202020204" pitchFamily="34" charset="0"/>
              </a:rPr>
              <a:t>escuela</a:t>
            </a:r>
            <a:r>
              <a:rPr lang="en-US" sz="3200" b="1" dirty="0">
                <a:latin typeface="Century Gothic" panose="020B0502020202020204" pitchFamily="34" charset="0"/>
              </a:rPr>
              <a:t> </a:t>
            </a:r>
            <a:r>
              <a:rPr lang="en-US" sz="3200" b="1" dirty="0" err="1">
                <a:latin typeface="Century Gothic" panose="020B0502020202020204" pitchFamily="34" charset="0"/>
              </a:rPr>
              <a:t>secundaria</a:t>
            </a:r>
            <a:r>
              <a:rPr lang="en-US" sz="3200" b="1" dirty="0">
                <a:latin typeface="Century Gothic" panose="020B0502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21811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0E24F0-2228-3A79-B94B-0A2C0A851754}"/>
              </a:ext>
            </a:extLst>
          </p:cNvPr>
          <p:cNvSpPr/>
          <p:nvPr/>
        </p:nvSpPr>
        <p:spPr>
          <a:xfrm>
            <a:off x="5996155" y="648852"/>
            <a:ext cx="5717309" cy="5560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B9700C-5027-7BC4-E008-3D4DE0E22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54" y="1269488"/>
            <a:ext cx="4575048" cy="45750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58CC93-7697-F1B5-A6FF-724597B4C5D2}"/>
              </a:ext>
            </a:extLst>
          </p:cNvPr>
          <p:cNvSpPr txBox="1"/>
          <p:nvPr/>
        </p:nvSpPr>
        <p:spPr>
          <a:xfrm>
            <a:off x="6750707" y="2736499"/>
            <a:ext cx="42082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Vosotros</a:t>
            </a:r>
            <a:r>
              <a:rPr lang="en-US" sz="2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sabéis</a:t>
            </a:r>
            <a:r>
              <a:rPr lang="en-US" sz="2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(Spain)</a:t>
            </a:r>
            <a:endParaRPr lang="en-US" sz="28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</a:p>
          <a:p>
            <a:pPr algn="ctr"/>
            <a:r>
              <a:rPr lang="en-US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all know (inf.)</a:t>
            </a:r>
          </a:p>
        </p:txBody>
      </p:sp>
    </p:spTree>
    <p:extLst>
      <p:ext uri="{BB962C8B-B14F-4D97-AF65-F5344CB8AC3E}">
        <p14:creationId xmlns:p14="http://schemas.microsoft.com/office/powerpoint/2010/main" val="2248362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0E24F0-2228-3A79-B94B-0A2C0A851754}"/>
              </a:ext>
            </a:extLst>
          </p:cNvPr>
          <p:cNvSpPr/>
          <p:nvPr/>
        </p:nvSpPr>
        <p:spPr>
          <a:xfrm>
            <a:off x="601195" y="648850"/>
            <a:ext cx="5717309" cy="556029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58CC93-7697-F1B5-A6FF-724597B4C5D2}"/>
              </a:ext>
            </a:extLst>
          </p:cNvPr>
          <p:cNvSpPr txBox="1"/>
          <p:nvPr/>
        </p:nvSpPr>
        <p:spPr>
          <a:xfrm>
            <a:off x="1173009" y="2736497"/>
            <a:ext cx="457368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Ellos</a:t>
            </a:r>
            <a:r>
              <a:rPr lang="en-US" sz="2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ellas</a:t>
            </a:r>
            <a:r>
              <a:rPr lang="en-US" sz="2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ustedes</a:t>
            </a:r>
            <a:r>
              <a:rPr lang="en-US" sz="2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saben</a:t>
            </a:r>
            <a:endParaRPr lang="en-US" sz="28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</a:p>
          <a:p>
            <a:pPr algn="ctr"/>
            <a:r>
              <a:rPr lang="en-US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They/you all know</a:t>
            </a:r>
          </a:p>
        </p:txBody>
      </p:sp>
      <p:pic>
        <p:nvPicPr>
          <p:cNvPr id="9218" name="Picture 2" descr="Group of young children cartoon character on white background">
            <a:extLst>
              <a:ext uri="{FF2B5EF4-FFF2-40B4-BE49-F238E27FC236}">
                <a16:creationId xmlns:a16="http://schemas.microsoft.com/office/drawing/2014/main" id="{DC54045C-839D-DBF3-F7D1-9342EF856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783" y="2171694"/>
            <a:ext cx="546576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681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E00731-ABDB-F350-6094-20C09644A4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5CD5DF-9C0D-0DE6-F3A7-C127CE496E9D}"/>
              </a:ext>
            </a:extLst>
          </p:cNvPr>
          <p:cNvSpPr txBox="1"/>
          <p:nvPr/>
        </p:nvSpPr>
        <p:spPr>
          <a:xfrm>
            <a:off x="2707544" y="1003539"/>
            <a:ext cx="6776911" cy="600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524000" algn="l"/>
              </a:tabLst>
            </a:pPr>
            <a:r>
              <a:rPr lang="en-US" sz="3200" dirty="0">
                <a:solidFill>
                  <a:schemeClr val="bg1"/>
                </a:solidFill>
                <a:effectLst/>
                <a:latin typeface="Cavolini" panose="03000502040302020204" pitchFamily="66" charset="0"/>
                <a:ea typeface="Comic Sans MS" panose="030F0702030302020204" pitchFamily="66" charset="0"/>
                <a:cs typeface="Cavolini" panose="03000502040302020204" pitchFamily="66" charset="0"/>
              </a:rPr>
              <a:t>SABER</a:t>
            </a:r>
            <a:endParaRPr lang="en-US" sz="3200" dirty="0">
              <a:solidFill>
                <a:schemeClr val="bg1"/>
              </a:solidFill>
              <a:effectLst/>
              <a:latin typeface="Cavolini" panose="03000502040302020204" pitchFamily="66" charset="0"/>
              <a:ea typeface="Calibri" panose="020F0502020204030204" pitchFamily="34" charset="0"/>
              <a:cs typeface="Cavolini" panose="03000502040302020204" pitchFamily="66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1E244B7-BF8F-5578-E5FD-F209D9EB9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025310"/>
              </p:ext>
            </p:extLst>
          </p:nvPr>
        </p:nvGraphicFramePr>
        <p:xfrm>
          <a:off x="3610735" y="1949784"/>
          <a:ext cx="4970527" cy="201440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97256">
                  <a:extLst>
                    <a:ext uri="{9D8B030D-6E8A-4147-A177-3AD203B41FA5}">
                      <a16:colId xmlns:a16="http://schemas.microsoft.com/office/drawing/2014/main" val="880614494"/>
                    </a:ext>
                  </a:extLst>
                </a:gridCol>
                <a:gridCol w="1497868">
                  <a:extLst>
                    <a:ext uri="{9D8B030D-6E8A-4147-A177-3AD203B41FA5}">
                      <a16:colId xmlns:a16="http://schemas.microsoft.com/office/drawing/2014/main" val="2783954135"/>
                    </a:ext>
                  </a:extLst>
                </a:gridCol>
                <a:gridCol w="1309341">
                  <a:extLst>
                    <a:ext uri="{9D8B030D-6E8A-4147-A177-3AD203B41FA5}">
                      <a16:colId xmlns:a16="http://schemas.microsoft.com/office/drawing/2014/main" val="2752278254"/>
                    </a:ext>
                  </a:extLst>
                </a:gridCol>
                <a:gridCol w="1266062">
                  <a:extLst>
                    <a:ext uri="{9D8B030D-6E8A-4147-A177-3AD203B41FA5}">
                      <a16:colId xmlns:a16="http://schemas.microsoft.com/office/drawing/2014/main" val="3827500904"/>
                    </a:ext>
                  </a:extLst>
                </a:gridCol>
              </a:tblGrid>
              <a:tr h="50526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yo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sé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nosotros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sabemos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56609"/>
                  </a:ext>
                </a:extLst>
              </a:tr>
              <a:tr h="50526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tú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sabes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</a:rPr>
                        <a:t>vosotros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sabéis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931426"/>
                  </a:ext>
                </a:extLst>
              </a:tr>
              <a:tr h="8618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él</a:t>
                      </a:r>
                      <a:r>
                        <a:rPr lang="en-US" sz="1800" dirty="0">
                          <a:effectLst/>
                        </a:rPr>
                        <a:t>/</a:t>
                      </a:r>
                      <a:r>
                        <a:rPr lang="en-US" sz="1800" dirty="0" err="1">
                          <a:effectLst/>
                        </a:rPr>
                        <a:t>ella</a:t>
                      </a:r>
                      <a:r>
                        <a:rPr lang="en-US" sz="1800" dirty="0">
                          <a:effectLst/>
                        </a:rPr>
                        <a:t>/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usted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sabe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ellos</a:t>
                      </a:r>
                      <a:r>
                        <a:rPr lang="en-US" sz="1800" dirty="0">
                          <a:effectLst/>
                        </a:rPr>
                        <a:t>/</a:t>
                      </a:r>
                      <a:r>
                        <a:rPr lang="en-US" sz="1800" dirty="0" err="1">
                          <a:effectLst/>
                        </a:rPr>
                        <a:t>ellas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ustedes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saben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002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064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dorable girl on isolated white">
            <a:extLst>
              <a:ext uri="{FF2B5EF4-FFF2-40B4-BE49-F238E27FC236}">
                <a16:creationId xmlns:a16="http://schemas.microsoft.com/office/drawing/2014/main" id="{1CCABC36-D3AB-2168-77DC-BB981076E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49" y="511683"/>
            <a:ext cx="2847975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DB76145-7468-C9E8-4C83-077797367B4D}"/>
              </a:ext>
            </a:extLst>
          </p:cNvPr>
          <p:cNvSpPr/>
          <p:nvPr/>
        </p:nvSpPr>
        <p:spPr>
          <a:xfrm>
            <a:off x="6300597" y="704088"/>
            <a:ext cx="4782312" cy="48920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66F292-FBD7-A197-DA86-336A410C910B}"/>
              </a:ext>
            </a:extLst>
          </p:cNvPr>
          <p:cNvSpPr txBox="1"/>
          <p:nvPr/>
        </p:nvSpPr>
        <p:spPr>
          <a:xfrm>
            <a:off x="7560674" y="2457610"/>
            <a:ext cx="22621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latin typeface="Century Gothic" panose="020B0502020202020204" pitchFamily="34" charset="0"/>
              </a:rPr>
              <a:t>Yo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en-US" sz="2800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conozco</a:t>
            </a:r>
            <a:endParaRPr lang="en-US" sz="28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</a:p>
          <a:p>
            <a:pPr algn="ctr"/>
            <a:r>
              <a:rPr lang="en-US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know</a:t>
            </a:r>
            <a:endParaRPr lang="en-US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811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lat design young people giving high five collection">
            <a:extLst>
              <a:ext uri="{FF2B5EF4-FFF2-40B4-BE49-F238E27FC236}">
                <a16:creationId xmlns:a16="http://schemas.microsoft.com/office/drawing/2014/main" id="{1810922E-2DCB-92DE-ECD3-7B44DA9AB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131" y="740663"/>
            <a:ext cx="5157597" cy="515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7A32899-A78E-BA19-7C71-3809A1600608}"/>
              </a:ext>
            </a:extLst>
          </p:cNvPr>
          <p:cNvSpPr/>
          <p:nvPr/>
        </p:nvSpPr>
        <p:spPr>
          <a:xfrm>
            <a:off x="1051941" y="873441"/>
            <a:ext cx="4782312" cy="48920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374792-CDFA-07BA-8E6D-E42AE3CA0AE1}"/>
              </a:ext>
            </a:extLst>
          </p:cNvPr>
          <p:cNvSpPr txBox="1"/>
          <p:nvPr/>
        </p:nvSpPr>
        <p:spPr>
          <a:xfrm>
            <a:off x="2357703" y="2626963"/>
            <a:ext cx="21707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T</a:t>
            </a:r>
            <a:r>
              <a:rPr lang="en-US" sz="2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 </a:t>
            </a:r>
            <a:r>
              <a:rPr lang="en-US" sz="2800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conoces</a:t>
            </a:r>
            <a:endParaRPr lang="en-US" sz="28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</a:p>
          <a:p>
            <a:pPr algn="ctr"/>
            <a:r>
              <a:rPr lang="en-US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know</a:t>
            </a:r>
            <a:endParaRPr lang="en-US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02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7A32899-A78E-BA19-7C71-3809A1600608}"/>
              </a:ext>
            </a:extLst>
          </p:cNvPr>
          <p:cNvSpPr/>
          <p:nvPr/>
        </p:nvSpPr>
        <p:spPr>
          <a:xfrm>
            <a:off x="6474333" y="873440"/>
            <a:ext cx="4782312" cy="489204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374792-CDFA-07BA-8E6D-E42AE3CA0AE1}"/>
              </a:ext>
            </a:extLst>
          </p:cNvPr>
          <p:cNvSpPr txBox="1"/>
          <p:nvPr/>
        </p:nvSpPr>
        <p:spPr>
          <a:xfrm>
            <a:off x="6936116" y="2626962"/>
            <a:ext cx="385875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él</a:t>
            </a:r>
            <a:r>
              <a:rPr lang="en-US" sz="2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ella</a:t>
            </a:r>
            <a:r>
              <a:rPr lang="en-US" sz="2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usted</a:t>
            </a:r>
            <a:endParaRPr lang="en-US" sz="28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</a:p>
          <a:p>
            <a:pPr algn="ctr"/>
            <a:r>
              <a:rPr lang="en-US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He/she/you (f.) know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pic>
        <p:nvPicPr>
          <p:cNvPr id="11266" name="Picture 2" descr="Boy with a cap pointing his fingers">
            <a:extLst>
              <a:ext uri="{FF2B5EF4-FFF2-40B4-BE49-F238E27FC236}">
                <a16:creationId xmlns:a16="http://schemas.microsoft.com/office/drawing/2014/main" id="{FC26C9E8-0737-828A-7F9E-7C4E171EC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91159" y="1574398"/>
            <a:ext cx="2204841" cy="461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ute young boy cartoon character holding books">
            <a:extLst>
              <a:ext uri="{FF2B5EF4-FFF2-40B4-BE49-F238E27FC236}">
                <a16:creationId xmlns:a16="http://schemas.microsoft.com/office/drawing/2014/main" id="{445493A3-4607-63DF-66DE-F74E39C8B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91" y="2596582"/>
            <a:ext cx="2353879" cy="359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049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7A32899-A78E-BA19-7C71-3809A1600608}"/>
              </a:ext>
            </a:extLst>
          </p:cNvPr>
          <p:cNvSpPr/>
          <p:nvPr/>
        </p:nvSpPr>
        <p:spPr>
          <a:xfrm>
            <a:off x="905637" y="982980"/>
            <a:ext cx="4782312" cy="489204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374792-CDFA-07BA-8E6D-E42AE3CA0AE1}"/>
              </a:ext>
            </a:extLst>
          </p:cNvPr>
          <p:cNvSpPr txBox="1"/>
          <p:nvPr/>
        </p:nvSpPr>
        <p:spPr>
          <a:xfrm>
            <a:off x="1367418" y="2736502"/>
            <a:ext cx="385875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Nosotros</a:t>
            </a:r>
            <a:r>
              <a:rPr lang="en-US" sz="2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conoce</a:t>
            </a:r>
            <a:r>
              <a:rPr lang="en-US" sz="28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</a:t>
            </a:r>
            <a:endParaRPr lang="en-US" sz="28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</a:p>
          <a:p>
            <a:pPr algn="ctr"/>
            <a:r>
              <a:rPr lang="en-US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know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pic>
        <p:nvPicPr>
          <p:cNvPr id="13314" name="Picture 2" descr="Group of international children learning">
            <a:extLst>
              <a:ext uri="{FF2B5EF4-FFF2-40B4-BE49-F238E27FC236}">
                <a16:creationId xmlns:a16="http://schemas.microsoft.com/office/drawing/2014/main" id="{DEC35B80-4298-4A31-4065-CB1D02505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510" y="511683"/>
            <a:ext cx="5953125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953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7A32899-A78E-BA19-7C71-3809A1600608}"/>
              </a:ext>
            </a:extLst>
          </p:cNvPr>
          <p:cNvSpPr/>
          <p:nvPr/>
        </p:nvSpPr>
        <p:spPr>
          <a:xfrm>
            <a:off x="6901053" y="982980"/>
            <a:ext cx="4782312" cy="489204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374792-CDFA-07BA-8E6D-E42AE3CA0AE1}"/>
              </a:ext>
            </a:extLst>
          </p:cNvPr>
          <p:cNvSpPr txBox="1"/>
          <p:nvPr/>
        </p:nvSpPr>
        <p:spPr>
          <a:xfrm>
            <a:off x="7606491" y="2521059"/>
            <a:ext cx="337143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Vosotros</a:t>
            </a:r>
            <a:r>
              <a:rPr lang="en-US" sz="2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conocéis</a:t>
            </a:r>
            <a:endParaRPr lang="en-US" sz="28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(Spain)</a:t>
            </a:r>
            <a:endParaRPr lang="en-US" sz="28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</a:p>
          <a:p>
            <a:pPr algn="ctr"/>
            <a:r>
              <a:rPr lang="en-US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all know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pic>
        <p:nvPicPr>
          <p:cNvPr id="14338" name="Picture 2" descr="Group of young children cartoon character on white background">
            <a:extLst>
              <a:ext uri="{FF2B5EF4-FFF2-40B4-BE49-F238E27FC236}">
                <a16:creationId xmlns:a16="http://schemas.microsoft.com/office/drawing/2014/main" id="{88DA33A5-1446-6E7B-9CC8-81C3BE353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" y="2213610"/>
            <a:ext cx="596265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363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7A32899-A78E-BA19-7C71-3809A1600608}"/>
              </a:ext>
            </a:extLst>
          </p:cNvPr>
          <p:cNvSpPr/>
          <p:nvPr/>
        </p:nvSpPr>
        <p:spPr>
          <a:xfrm>
            <a:off x="372237" y="982980"/>
            <a:ext cx="4782312" cy="48920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374792-CDFA-07BA-8E6D-E42AE3CA0AE1}"/>
              </a:ext>
            </a:extLst>
          </p:cNvPr>
          <p:cNvSpPr txBox="1"/>
          <p:nvPr/>
        </p:nvSpPr>
        <p:spPr>
          <a:xfrm>
            <a:off x="1065654" y="2521059"/>
            <a:ext cx="33954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Ellos</a:t>
            </a:r>
            <a:r>
              <a:rPr lang="en-US" sz="2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ellas</a:t>
            </a:r>
            <a:r>
              <a:rPr lang="en-US" sz="2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ustedes</a:t>
            </a:r>
            <a:endParaRPr lang="en-US" sz="28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</a:p>
          <a:p>
            <a:pPr algn="ctr"/>
            <a:r>
              <a:rPr lang="en-US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They/you all know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BA0753-B251-7A31-34F0-42DC7A4F94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358"/>
          <a:stretch/>
        </p:blipFill>
        <p:spPr>
          <a:xfrm>
            <a:off x="5236845" y="1551686"/>
            <a:ext cx="6827901" cy="394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58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E00731-ABDB-F350-6094-20C09644A4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5CD5DF-9C0D-0DE6-F3A7-C127CE496E9D}"/>
              </a:ext>
            </a:extLst>
          </p:cNvPr>
          <p:cNvSpPr txBox="1"/>
          <p:nvPr/>
        </p:nvSpPr>
        <p:spPr>
          <a:xfrm>
            <a:off x="2707544" y="1003539"/>
            <a:ext cx="6776911" cy="600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524000" algn="l"/>
              </a:tabLst>
            </a:pPr>
            <a:r>
              <a:rPr lang="en-US" sz="3200" dirty="0">
                <a:solidFill>
                  <a:schemeClr val="bg1"/>
                </a:solidFill>
                <a:effectLst/>
                <a:latin typeface="Cavolini" panose="03000502040302020204" pitchFamily="66" charset="0"/>
                <a:ea typeface="Comic Sans MS" panose="030F0702030302020204" pitchFamily="66" charset="0"/>
                <a:cs typeface="Cavolini" panose="03000502040302020204" pitchFamily="66" charset="0"/>
              </a:rPr>
              <a:t>CONOCER</a:t>
            </a:r>
            <a:endParaRPr lang="en-US" sz="3200" dirty="0">
              <a:solidFill>
                <a:schemeClr val="bg1"/>
              </a:solidFill>
              <a:effectLst/>
              <a:latin typeface="Cavolini" panose="03000502040302020204" pitchFamily="66" charset="0"/>
              <a:ea typeface="Calibri" panose="020F0502020204030204" pitchFamily="34" charset="0"/>
              <a:cs typeface="Cavolini" panose="03000502040302020204" pitchFamily="66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94F2AD5-7E47-0329-86EB-080672431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258632"/>
              </p:ext>
            </p:extLst>
          </p:nvPr>
        </p:nvGraphicFramePr>
        <p:xfrm>
          <a:off x="3535107" y="1900746"/>
          <a:ext cx="5121784" cy="172878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88112">
                  <a:extLst>
                    <a:ext uri="{9D8B030D-6E8A-4147-A177-3AD203B41FA5}">
                      <a16:colId xmlns:a16="http://schemas.microsoft.com/office/drawing/2014/main" val="750110422"/>
                    </a:ext>
                  </a:extLst>
                </a:gridCol>
                <a:gridCol w="1480575">
                  <a:extLst>
                    <a:ext uri="{9D8B030D-6E8A-4147-A177-3AD203B41FA5}">
                      <a16:colId xmlns:a16="http://schemas.microsoft.com/office/drawing/2014/main" val="3242079091"/>
                    </a:ext>
                  </a:extLst>
                </a:gridCol>
                <a:gridCol w="1253481">
                  <a:extLst>
                    <a:ext uri="{9D8B030D-6E8A-4147-A177-3AD203B41FA5}">
                      <a16:colId xmlns:a16="http://schemas.microsoft.com/office/drawing/2014/main" val="583101047"/>
                    </a:ext>
                  </a:extLst>
                </a:gridCol>
                <a:gridCol w="1499616">
                  <a:extLst>
                    <a:ext uri="{9D8B030D-6E8A-4147-A177-3AD203B41FA5}">
                      <a16:colId xmlns:a16="http://schemas.microsoft.com/office/drawing/2014/main" val="3462440202"/>
                    </a:ext>
                  </a:extLst>
                </a:gridCol>
              </a:tblGrid>
              <a:tr h="5216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yo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conozco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nosotros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conocemos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944169"/>
                  </a:ext>
                </a:extLst>
              </a:tr>
              <a:tr h="5216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tú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conoces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</a:rPr>
                        <a:t>vosotros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conocéis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644781"/>
                  </a:ext>
                </a:extLst>
              </a:tr>
              <a:tr h="5216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él</a:t>
                      </a:r>
                      <a:r>
                        <a:rPr lang="en-US" sz="1800" dirty="0">
                          <a:effectLst/>
                        </a:rPr>
                        <a:t>/</a:t>
                      </a:r>
                      <a:r>
                        <a:rPr lang="en-US" sz="1800" dirty="0" err="1">
                          <a:effectLst/>
                        </a:rPr>
                        <a:t>ella</a:t>
                      </a:r>
                      <a:r>
                        <a:rPr lang="en-US" sz="1800" dirty="0">
                          <a:effectLst/>
                        </a:rPr>
                        <a:t>/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usted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conoce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ellos</a:t>
                      </a:r>
                      <a:r>
                        <a:rPr lang="en-US" sz="1800" dirty="0">
                          <a:effectLst/>
                        </a:rPr>
                        <a:t>/</a:t>
                      </a:r>
                      <a:r>
                        <a:rPr lang="en-US" sz="1800" dirty="0" err="1">
                          <a:effectLst/>
                        </a:rPr>
                        <a:t>ellas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ustedes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conocen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953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2410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C4D8F4-BE80-502E-14D6-A6B9C988CE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5FBB62-A08E-987A-380A-85FCA6966B89}"/>
              </a:ext>
            </a:extLst>
          </p:cNvPr>
          <p:cNvSpPr txBox="1"/>
          <p:nvPr/>
        </p:nvSpPr>
        <p:spPr>
          <a:xfrm>
            <a:off x="2707544" y="2176558"/>
            <a:ext cx="6776911" cy="600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524000" algn="l"/>
              </a:tabLst>
            </a:pPr>
            <a:r>
              <a:rPr lang="en-US" sz="3200" dirty="0">
                <a:solidFill>
                  <a:schemeClr val="bg1"/>
                </a:solidFill>
                <a:effectLst/>
                <a:latin typeface="Cavolini" panose="03000502040302020204" pitchFamily="66" charset="0"/>
                <a:ea typeface="Comic Sans MS" panose="030F0702030302020204" pitchFamily="66" charset="0"/>
                <a:cs typeface="Cavolini" panose="03000502040302020204" pitchFamily="66" charset="0"/>
              </a:rPr>
              <a:t>SABER y CONOCER</a:t>
            </a:r>
            <a:endParaRPr lang="en-US" sz="3200" dirty="0">
              <a:solidFill>
                <a:schemeClr val="bg1"/>
              </a:solidFill>
              <a:effectLst/>
              <a:latin typeface="Cavolini" panose="03000502040302020204" pitchFamily="66" charset="0"/>
              <a:ea typeface="Calibri" panose="020F0502020204030204" pitchFamily="34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840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E00731-ABDB-F350-6094-20C09644A4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9D888503-82B5-C1D6-EF60-D5A65FB83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8168" y="1077468"/>
            <a:ext cx="6455664" cy="25984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 a memory assist?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 think of SHIF: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S</a:t>
            </a:r>
            <a:r>
              <a:rPr lang="en-US" sz="24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aber</a:t>
            </a: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H</a:t>
            </a:r>
            <a:r>
              <a:rPr lang="en-US" sz="24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 to </a:t>
            </a:r>
            <a:r>
              <a:rPr lang="en-US" sz="2400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xyz</a:t>
            </a:r>
            <a:endParaRPr lang="en-US" sz="24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I</a:t>
            </a:r>
            <a:r>
              <a:rPr lang="en-US" sz="24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nformation</a:t>
            </a: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F</a:t>
            </a:r>
            <a:r>
              <a:rPr lang="en-US" sz="24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</a:t>
            </a:r>
          </a:p>
        </p:txBody>
      </p:sp>
    </p:spTree>
    <p:extLst>
      <p:ext uri="{BB962C8B-B14F-4D97-AF65-F5344CB8AC3E}">
        <p14:creationId xmlns:p14="http://schemas.microsoft.com/office/powerpoint/2010/main" val="253922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F715D3-87D9-329C-4EB1-731B939C63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6CDAAB-19CA-430A-67FF-D646056AF6A5}"/>
              </a:ext>
            </a:extLst>
          </p:cNvPr>
          <p:cNvSpPr txBox="1"/>
          <p:nvPr/>
        </p:nvSpPr>
        <p:spPr>
          <a:xfrm>
            <a:off x="2707544" y="2176558"/>
            <a:ext cx="6776911" cy="1127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524000" algn="l"/>
              </a:tabLst>
            </a:pPr>
            <a:r>
              <a:rPr lang="en-US" sz="3200" dirty="0">
                <a:solidFill>
                  <a:schemeClr val="bg1"/>
                </a:solidFill>
                <a:effectLst/>
                <a:latin typeface="Cavolini" panose="03000502040302020204" pitchFamily="66" charset="0"/>
                <a:ea typeface="Comic Sans MS" panose="030F0702030302020204" pitchFamily="66" charset="0"/>
                <a:cs typeface="Cavolini" panose="03000502040302020204" pitchFamily="66" charset="0"/>
              </a:rPr>
              <a:t>Saber = to know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524000" algn="l"/>
              </a:tabLst>
            </a:pPr>
            <a:r>
              <a:rPr lang="en-US" sz="3200" dirty="0">
                <a:solidFill>
                  <a:schemeClr val="bg1"/>
                </a:solidFill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(information, facts)</a:t>
            </a:r>
            <a:endParaRPr lang="en-US" sz="3200" dirty="0">
              <a:solidFill>
                <a:schemeClr val="bg1"/>
              </a:solidFill>
              <a:effectLst/>
              <a:latin typeface="Cavolini" panose="03000502040302020204" pitchFamily="66" charset="0"/>
              <a:ea typeface="Calibri" panose="020F0502020204030204" pitchFamily="34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307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F715D3-87D9-329C-4EB1-731B939C63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6CDAAB-19CA-430A-67FF-D646056AF6A5}"/>
              </a:ext>
            </a:extLst>
          </p:cNvPr>
          <p:cNvSpPr txBox="1"/>
          <p:nvPr/>
        </p:nvSpPr>
        <p:spPr>
          <a:xfrm>
            <a:off x="2643536" y="1545622"/>
            <a:ext cx="6776911" cy="165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524000" algn="l"/>
              </a:tabLst>
            </a:pPr>
            <a:r>
              <a:rPr lang="en-US" sz="3200" dirty="0" err="1">
                <a:solidFill>
                  <a:schemeClr val="bg1"/>
                </a:solidFill>
                <a:effectLst/>
                <a:latin typeface="Cavolini" panose="03000502040302020204" pitchFamily="66" charset="0"/>
                <a:ea typeface="Comic Sans MS" panose="030F0702030302020204" pitchFamily="66" charset="0"/>
                <a:cs typeface="Cavolini" panose="03000502040302020204" pitchFamily="66" charset="0"/>
              </a:rPr>
              <a:t>Conocer</a:t>
            </a:r>
            <a:r>
              <a:rPr lang="en-US" sz="3200" dirty="0">
                <a:solidFill>
                  <a:schemeClr val="bg1"/>
                </a:solidFill>
                <a:effectLst/>
                <a:latin typeface="Cavolini" panose="03000502040302020204" pitchFamily="66" charset="0"/>
                <a:ea typeface="Comic Sans MS" panose="030F0702030302020204" pitchFamily="66" charset="0"/>
                <a:cs typeface="Cavolini" panose="03000502040302020204" pitchFamily="66" charset="0"/>
              </a:rPr>
              <a:t> =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524000" algn="l"/>
              </a:tabLst>
            </a:pPr>
            <a:r>
              <a:rPr lang="en-US" sz="3200" dirty="0">
                <a:solidFill>
                  <a:schemeClr val="bg1"/>
                </a:solidFill>
                <a:effectLst/>
                <a:latin typeface="Cavolini" panose="03000502040302020204" pitchFamily="66" charset="0"/>
                <a:ea typeface="Comic Sans MS" panose="030F0702030302020204" pitchFamily="66" charset="0"/>
                <a:cs typeface="Cavolini" panose="03000502040302020204" pitchFamily="66" charset="0"/>
              </a:rPr>
              <a:t>to know / </a:t>
            </a:r>
            <a:r>
              <a:rPr lang="en-US" sz="3200" dirty="0">
                <a:solidFill>
                  <a:schemeClr val="bg1"/>
                </a:solidFill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to meet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524000" algn="l"/>
              </a:tabLst>
            </a:pPr>
            <a:r>
              <a:rPr lang="en-US" sz="3200" dirty="0">
                <a:solidFill>
                  <a:schemeClr val="bg1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(place or person)</a:t>
            </a:r>
          </a:p>
        </p:txBody>
      </p:sp>
    </p:spTree>
    <p:extLst>
      <p:ext uri="{BB962C8B-B14F-4D97-AF65-F5344CB8AC3E}">
        <p14:creationId xmlns:p14="http://schemas.microsoft.com/office/powerpoint/2010/main" val="4140063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98B2E7-967B-96CB-2F24-CE5395E2B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A5CEBCB-9E10-7F9C-3390-98CE25F198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837748"/>
              </p:ext>
            </p:extLst>
          </p:nvPr>
        </p:nvGraphicFramePr>
        <p:xfrm>
          <a:off x="3561587" y="1352006"/>
          <a:ext cx="4849369" cy="280851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71839">
                  <a:extLst>
                    <a:ext uri="{9D8B030D-6E8A-4147-A177-3AD203B41FA5}">
                      <a16:colId xmlns:a16="http://schemas.microsoft.com/office/drawing/2014/main" val="1719540294"/>
                    </a:ext>
                  </a:extLst>
                </a:gridCol>
                <a:gridCol w="1418141">
                  <a:extLst>
                    <a:ext uri="{9D8B030D-6E8A-4147-A177-3AD203B41FA5}">
                      <a16:colId xmlns:a16="http://schemas.microsoft.com/office/drawing/2014/main" val="1245341068"/>
                    </a:ext>
                  </a:extLst>
                </a:gridCol>
                <a:gridCol w="1080631">
                  <a:extLst>
                    <a:ext uri="{9D8B030D-6E8A-4147-A177-3AD203B41FA5}">
                      <a16:colId xmlns:a16="http://schemas.microsoft.com/office/drawing/2014/main" val="3719218004"/>
                    </a:ext>
                  </a:extLst>
                </a:gridCol>
                <a:gridCol w="1478758">
                  <a:extLst>
                    <a:ext uri="{9D8B030D-6E8A-4147-A177-3AD203B41FA5}">
                      <a16:colId xmlns:a16="http://schemas.microsoft.com/office/drawing/2014/main" val="2509413852"/>
                    </a:ext>
                  </a:extLst>
                </a:gridCol>
              </a:tblGrid>
              <a:tr h="48688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PRONOMBRES SINGULARES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PRONOMBRES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PLURALES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451653"/>
                  </a:ext>
                </a:extLst>
              </a:tr>
              <a:tr h="4643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yo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I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bg1"/>
                          </a:solidFill>
                          <a:effectLst/>
                        </a:rPr>
                        <a:t>nosotros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/as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we (</a:t>
                      </a:r>
                      <a:r>
                        <a:rPr lang="en-US" sz="12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masc</a:t>
                      </a: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/fem)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670807"/>
                  </a:ext>
                </a:extLst>
              </a:tr>
              <a:tr h="4643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tú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you (inf)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bg1"/>
                          </a:solidFill>
                          <a:effectLst/>
                        </a:rPr>
                        <a:t>vosotros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/as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(in Spain)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you all (inf)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658685"/>
                  </a:ext>
                </a:extLst>
              </a:tr>
              <a:tr h="4643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él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he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bg1"/>
                          </a:solidFill>
                          <a:effectLst/>
                        </a:rPr>
                        <a:t>ellos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they (</a:t>
                      </a:r>
                      <a:r>
                        <a:rPr lang="en-US" sz="12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masc</a:t>
                      </a: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)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20976"/>
                  </a:ext>
                </a:extLst>
              </a:tr>
              <a:tr h="4643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ella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she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bg1"/>
                          </a:solidFill>
                          <a:effectLst/>
                        </a:rPr>
                        <a:t>ellas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they (fem)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39830"/>
                  </a:ext>
                </a:extLst>
              </a:tr>
              <a:tr h="4643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usted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you (formal)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ustedes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you all (formal)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86946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B8A38D7-0E3C-4A74-D368-E98CB4EEC004}"/>
              </a:ext>
            </a:extLst>
          </p:cNvPr>
          <p:cNvSpPr txBox="1"/>
          <p:nvPr/>
        </p:nvSpPr>
        <p:spPr>
          <a:xfrm>
            <a:off x="2597815" y="686086"/>
            <a:ext cx="6776911" cy="600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524000" algn="l"/>
              </a:tabLst>
            </a:pPr>
            <a:r>
              <a:rPr lang="en-US" sz="3200" dirty="0">
                <a:solidFill>
                  <a:schemeClr val="bg1"/>
                </a:solidFill>
                <a:effectLst/>
                <a:latin typeface="Cavolini" panose="03000502040302020204" pitchFamily="66" charset="0"/>
                <a:ea typeface="Comic Sans MS" panose="030F0702030302020204" pitchFamily="66" charset="0"/>
                <a:cs typeface="Cavolini" panose="03000502040302020204" pitchFamily="66" charset="0"/>
              </a:rPr>
              <a:t>Review</a:t>
            </a:r>
            <a:endParaRPr lang="en-US" sz="3200" dirty="0">
              <a:solidFill>
                <a:schemeClr val="bg1"/>
              </a:solidFill>
              <a:effectLst/>
              <a:latin typeface="Cavolini" panose="03000502040302020204" pitchFamily="66" charset="0"/>
              <a:ea typeface="Calibri" panose="020F0502020204030204" pitchFamily="34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953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0E24F0-2228-3A79-B94B-0A2C0A851754}"/>
              </a:ext>
            </a:extLst>
          </p:cNvPr>
          <p:cNvSpPr/>
          <p:nvPr/>
        </p:nvSpPr>
        <p:spPr>
          <a:xfrm>
            <a:off x="5686073" y="566558"/>
            <a:ext cx="5717309" cy="55602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E1ADDC-BB1D-C301-DE4F-3A582849115D}"/>
              </a:ext>
            </a:extLst>
          </p:cNvPr>
          <p:cNvSpPr txBox="1"/>
          <p:nvPr/>
        </p:nvSpPr>
        <p:spPr>
          <a:xfrm>
            <a:off x="7881724" y="2654205"/>
            <a:ext cx="132600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latin typeface="Century Gothic" panose="020B0502020202020204" pitchFamily="34" charset="0"/>
              </a:rPr>
              <a:t>Yo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en-US" sz="2800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</a:t>
            </a:r>
            <a:endParaRPr lang="en-US" sz="28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</a:p>
          <a:p>
            <a:pPr algn="ctr"/>
            <a:r>
              <a:rPr lang="en-US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know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024330-1BE3-FAE6-A01C-81CD47D24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660" y="1071562"/>
            <a:ext cx="34290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5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0E24F0-2228-3A79-B94B-0A2C0A851754}"/>
              </a:ext>
            </a:extLst>
          </p:cNvPr>
          <p:cNvSpPr/>
          <p:nvPr/>
        </p:nvSpPr>
        <p:spPr>
          <a:xfrm>
            <a:off x="812321" y="475118"/>
            <a:ext cx="5717309" cy="55602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E1ADDC-BB1D-C301-DE4F-3A582849115D}"/>
              </a:ext>
            </a:extLst>
          </p:cNvPr>
          <p:cNvSpPr txBox="1"/>
          <p:nvPr/>
        </p:nvSpPr>
        <p:spPr>
          <a:xfrm>
            <a:off x="2725043" y="2562765"/>
            <a:ext cx="18918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T</a:t>
            </a:r>
            <a:r>
              <a:rPr lang="en-US" sz="2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 sabes</a:t>
            </a:r>
            <a:endParaRPr lang="en-US" sz="28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</a:p>
          <a:p>
            <a:pPr algn="ctr"/>
            <a:r>
              <a:rPr lang="en-US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know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pic>
        <p:nvPicPr>
          <p:cNvPr id="5124" name="Picture 4" descr="A girl with thumb up posing in happy mood isolated">
            <a:extLst>
              <a:ext uri="{FF2B5EF4-FFF2-40B4-BE49-F238E27FC236}">
                <a16:creationId xmlns:a16="http://schemas.microsoft.com/office/drawing/2014/main" id="{36B8120B-C533-F7A4-0B3C-DF0F77E49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032" y="447675"/>
            <a:ext cx="41338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516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0E24F0-2228-3A79-B94B-0A2C0A851754}"/>
              </a:ext>
            </a:extLst>
          </p:cNvPr>
          <p:cNvSpPr/>
          <p:nvPr/>
        </p:nvSpPr>
        <p:spPr>
          <a:xfrm>
            <a:off x="5914673" y="475116"/>
            <a:ext cx="5717309" cy="55602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E1ADDC-BB1D-C301-DE4F-3A582849115D}"/>
              </a:ext>
            </a:extLst>
          </p:cNvPr>
          <p:cNvSpPr txBox="1"/>
          <p:nvPr/>
        </p:nvSpPr>
        <p:spPr>
          <a:xfrm>
            <a:off x="6764604" y="2398173"/>
            <a:ext cx="40174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él</a:t>
            </a:r>
            <a:r>
              <a:rPr lang="en-US" sz="2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ella</a:t>
            </a:r>
            <a:r>
              <a:rPr lang="en-US" sz="2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usted</a:t>
            </a:r>
            <a:r>
              <a:rPr lang="en-US" sz="2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sabe</a:t>
            </a:r>
            <a:endParaRPr lang="en-US" sz="28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</a:p>
          <a:p>
            <a:pPr algn="ctr"/>
            <a:r>
              <a:rPr lang="en-US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He/she/you (f.) knows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pic>
        <p:nvPicPr>
          <p:cNvPr id="6146" name="Picture 2" descr="Girl in scout uniform on white background">
            <a:extLst>
              <a:ext uri="{FF2B5EF4-FFF2-40B4-BE49-F238E27FC236}">
                <a16:creationId xmlns:a16="http://schemas.microsoft.com/office/drawing/2014/main" id="{73DD82EA-9F05-1C57-DDA4-4096ED7DD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95" y="1900536"/>
            <a:ext cx="2065372" cy="392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One happy girl sitting on chair">
            <a:extLst>
              <a:ext uri="{FF2B5EF4-FFF2-40B4-BE49-F238E27FC236}">
                <a16:creationId xmlns:a16="http://schemas.microsoft.com/office/drawing/2014/main" id="{2DDDAC3E-DA9C-60F9-525C-AFC9D971B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971" y="1977547"/>
            <a:ext cx="2121872" cy="392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837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0E24F0-2228-3A79-B94B-0A2C0A851754}"/>
              </a:ext>
            </a:extLst>
          </p:cNvPr>
          <p:cNvSpPr/>
          <p:nvPr/>
        </p:nvSpPr>
        <p:spPr>
          <a:xfrm>
            <a:off x="675161" y="557412"/>
            <a:ext cx="5717309" cy="55602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E1ADDC-BB1D-C301-DE4F-3A582849115D}"/>
              </a:ext>
            </a:extLst>
          </p:cNvPr>
          <p:cNvSpPr txBox="1"/>
          <p:nvPr/>
        </p:nvSpPr>
        <p:spPr>
          <a:xfrm>
            <a:off x="1849700" y="2645059"/>
            <a:ext cx="336823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Nosotros</a:t>
            </a:r>
            <a:r>
              <a:rPr lang="en-US" sz="2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sabemos</a:t>
            </a:r>
            <a:endParaRPr lang="en-US" sz="28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</a:p>
          <a:p>
            <a:pPr algn="ctr"/>
            <a:r>
              <a:rPr lang="en-US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know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pic>
        <p:nvPicPr>
          <p:cNvPr id="7170" name="Picture 2" descr="Young people waving hand set">
            <a:extLst>
              <a:ext uri="{FF2B5EF4-FFF2-40B4-BE49-F238E27FC236}">
                <a16:creationId xmlns:a16="http://schemas.microsoft.com/office/drawing/2014/main" id="{34989C4A-7F6F-6DC6-F8FB-9B01FE7A2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469" y="1458464"/>
            <a:ext cx="5641782" cy="375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536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277</Words>
  <Application>Microsoft Office PowerPoint</Application>
  <PresentationFormat>Widescreen</PresentationFormat>
  <Paragraphs>119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Cavolini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Citlali Villafuerte</dc:creator>
  <cp:lastModifiedBy>Citlali Villafuerte</cp:lastModifiedBy>
  <cp:revision>4</cp:revision>
  <dcterms:created xsi:type="dcterms:W3CDTF">2024-04-08T18:05:33Z</dcterms:created>
  <dcterms:modified xsi:type="dcterms:W3CDTF">2024-04-08T19:24:30Z</dcterms:modified>
</cp:coreProperties>
</file>