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58" r:id="rId28"/>
    <p:sldId id="259" r:id="rId29"/>
    <p:sldId id="262" r:id="rId30"/>
    <p:sldId id="260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92337-AE36-6CA6-9907-DE62D34D2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FB85D-59F3-FE64-DBEB-7E6EAC635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5F9ED-0436-79C3-FF09-1D64C5A2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0875B-7EDC-1ACB-39BA-29B005C26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B1D00-9697-0C0F-6900-C975179E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5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C3A-2DD5-1F6B-89CE-1E857B1B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E5BAE5-56E1-B7FB-FEC9-5083E35A1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64474-5EC9-C5A8-E851-5BB07530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425A6-DB5C-B1A5-071E-91EE9670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2CA7-527A-1397-F5E0-290A2877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3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75CD0D-BC40-C561-4D28-3AC927C0B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DCAC0-0ACF-E485-1EC8-37CFC17D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D3729-FAF8-C568-D229-A8A31ADEB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52D92-9386-1723-CB8D-F76939DE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A59C7-F0DC-D501-6BC5-9759CFEF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2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BD67-7EF3-BDA7-B980-0CE56333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FB1DC-528B-B63E-F657-8ACA8D162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A99A9-8FFB-1576-C5BB-D6D50CE0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60AE8-AAAD-ED5E-FCEB-B87B5799D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5D828-7761-C539-FA9E-81B52308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1461-9447-4B58-4B22-C5D37B8A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51C73-D653-8154-2165-DDA83512A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A4700-9B04-5791-A9B7-B25D7D0C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7BEF4-8D72-A4B8-A99B-E3CF578A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080C3-19F7-1F7D-7223-716D822A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8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79E7-3AAC-B8E6-F6D9-0C81EC49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34F77-4E09-11E8-2D93-B51C38A18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16922-8ABD-60DA-1A08-87FB8D623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6F7E6-A60A-90C2-CDDE-BC9D9F6F5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6DF47-F2C7-7877-852D-FA6412248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3D1B2-823A-6FC6-D1F3-E36B98F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5527-E051-5FD7-43B3-C4D9C4ECC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00BD2-BA94-4141-3AD8-E3EE81E60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B8999-009F-D077-79F4-60AD91DF9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84D3F-3B15-1BC9-1F8C-1F0860F6A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37F49-E702-7ED4-C0AA-23F8F575D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AFE60-49AB-5126-B370-532A2E62B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E8788-0B6D-5E91-0601-C08D06D5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23139-6699-78C3-F109-9947041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8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890C2-B972-34B5-BB57-CD69AAB8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5E610-A8B9-37F0-12DC-0D578E2F4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6931A-92EC-7862-C019-A84A51EF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C5CB7-56B0-5179-A34B-469525C1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5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358D0-4A01-B28A-3772-D1168396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83B34-1776-8411-76A7-69277921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0C906-DF2C-D7D8-EC8C-48D534F0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1BD5-8791-63A6-EB0E-A42BCEAF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32330-5FE3-4807-7ED9-7D0F79C1A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1213A-BC81-35AF-D5CA-ED51D8A5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C98BE-6617-BB04-3067-EE5418C7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B5DEF-D6B4-406E-65F5-4C671DF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AE286-FF89-5B0D-5859-118DCC5A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C786D-2683-22A4-CE04-0C9B071C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A38C76-2E59-DD95-7F00-499338CA1B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9C598-ED6D-D5ED-54E5-6C538013B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AE4AE-0CF8-DE97-8E5F-33FDFDC6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39C45-777F-E37D-8DB1-F61BAE39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D0F63-D88F-BC68-5094-91441171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3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CEFC26-5C3B-65FC-93BE-1B40CE37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303C1-E2F5-E1FB-2FA9-21448F9D4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1304A-806C-4C05-E02A-08E4521F7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E22A8F-84DA-4D62-8069-A9F959C91C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59503-5D8F-4CC8-5DDF-C5337C0D4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7F189-1ED1-6868-696E-5FB0CC9CF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F07C29-C0A6-4735-97DD-84B04D68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BEC72D49-1EA8-DBF7-48FC-29264C64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5ADA96-0F33-2A0F-EC14-BF40132AF72C}"/>
              </a:ext>
            </a:extLst>
          </p:cNvPr>
          <p:cNvSpPr txBox="1"/>
          <p:nvPr/>
        </p:nvSpPr>
        <p:spPr>
          <a:xfrm>
            <a:off x="1520702" y="3273552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513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95A7A-9E8C-E563-FF18-61008238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96E53-2C46-86DC-1D96-A559A0F2DED6}"/>
              </a:ext>
            </a:extLst>
          </p:cNvPr>
          <p:cNvSpPr txBox="1"/>
          <p:nvPr/>
        </p:nvSpPr>
        <p:spPr>
          <a:xfrm>
            <a:off x="1667256" y="5570112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ciudad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A7570-1CC9-8F79-BBE5-AAD52FE5EC69}"/>
              </a:ext>
            </a:extLst>
          </p:cNvPr>
          <p:cNvSpPr txBox="1"/>
          <p:nvPr/>
        </p:nvSpPr>
        <p:spPr>
          <a:xfrm>
            <a:off x="3789426" y="557550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city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Stress and the City: Is your City Making you Sick?">
            <a:extLst>
              <a:ext uri="{FF2B5EF4-FFF2-40B4-BE49-F238E27FC236}">
                <a16:creationId xmlns:a16="http://schemas.microsoft.com/office/drawing/2014/main" id="{5B6637DA-7414-C479-8942-1D952EFB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48" y="446614"/>
            <a:ext cx="9447703" cy="50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22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FA849-6784-5C22-AEC8-1D096E6F2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C682A-7A43-727E-47AD-778D40A91C85}"/>
              </a:ext>
            </a:extLst>
          </p:cNvPr>
          <p:cNvSpPr txBox="1"/>
          <p:nvPr/>
        </p:nvSpPr>
        <p:spPr>
          <a:xfrm>
            <a:off x="1255776" y="5302752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escuela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BB24B-E630-CF97-BDC1-A4F3377D3237}"/>
              </a:ext>
            </a:extLst>
          </p:cNvPr>
          <p:cNvSpPr txBox="1"/>
          <p:nvPr/>
        </p:nvSpPr>
        <p:spPr>
          <a:xfrm>
            <a:off x="3935730" y="5302752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school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15,127 Elementary School Building Stock Vectors and Vector Art |  Shutterstock">
            <a:extLst>
              <a:ext uri="{FF2B5EF4-FFF2-40B4-BE49-F238E27FC236}">
                <a16:creationId xmlns:a16="http://schemas.microsoft.com/office/drawing/2014/main" id="{6AD6B61C-E34F-3ED1-82A0-56FC23C14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>
            <a:fillRect/>
          </a:stretch>
        </p:blipFill>
        <p:spPr bwMode="auto">
          <a:xfrm>
            <a:off x="1356360" y="493776"/>
            <a:ext cx="9607295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414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6914E-AB11-D9EE-5050-C306305D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E4037F-8266-D1B1-21B6-F779445FA1E6}"/>
              </a:ext>
            </a:extLst>
          </p:cNvPr>
          <p:cNvSpPr txBox="1"/>
          <p:nvPr/>
        </p:nvSpPr>
        <p:spPr>
          <a:xfrm>
            <a:off x="-814280" y="5578326"/>
            <a:ext cx="8663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5400" b="1" dirty="0"/>
              <a:t>la estación de policía</a:t>
            </a:r>
            <a:endParaRPr lang="en-US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7216A-65CC-5717-C7C7-CD341BE43860}"/>
              </a:ext>
            </a:extLst>
          </p:cNvPr>
          <p:cNvSpPr txBox="1"/>
          <p:nvPr/>
        </p:nvSpPr>
        <p:spPr>
          <a:xfrm>
            <a:off x="5266325" y="5578326"/>
            <a:ext cx="841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5400" b="1" dirty="0">
                <a:solidFill>
                  <a:srgbClr val="C00000"/>
                </a:solidFill>
              </a:rPr>
              <a:t>-</a:t>
            </a:r>
            <a:r>
              <a:rPr lang="es-GT" sz="4800" b="1" dirty="0" err="1">
                <a:solidFill>
                  <a:srgbClr val="C00000"/>
                </a:solidFill>
              </a:rPr>
              <a:t>the</a:t>
            </a:r>
            <a:r>
              <a:rPr lang="es-GT" sz="4800" b="1" dirty="0">
                <a:solidFill>
                  <a:srgbClr val="C00000"/>
                </a:solidFill>
              </a:rPr>
              <a:t> </a:t>
            </a:r>
            <a:r>
              <a:rPr lang="es-GT" sz="4800" b="1" dirty="0" err="1">
                <a:solidFill>
                  <a:srgbClr val="C00000"/>
                </a:solidFill>
              </a:rPr>
              <a:t>police</a:t>
            </a:r>
            <a:r>
              <a:rPr lang="es-GT" sz="4800" b="1" dirty="0">
                <a:solidFill>
                  <a:srgbClr val="C00000"/>
                </a:solidFill>
              </a:rPr>
              <a:t> </a:t>
            </a:r>
            <a:r>
              <a:rPr lang="es-GT" sz="4800" b="1" dirty="0" err="1">
                <a:solidFill>
                  <a:srgbClr val="C00000"/>
                </a:solidFill>
              </a:rPr>
              <a:t>station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Police Department - City of D'Iberville, Mississippi">
            <a:extLst>
              <a:ext uri="{FF2B5EF4-FFF2-40B4-BE49-F238E27FC236}">
                <a16:creationId xmlns:a16="http://schemas.microsoft.com/office/drawing/2014/main" id="{1335DDA8-1939-C98C-A1F5-10BC0F8F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97" y="356344"/>
            <a:ext cx="7734300" cy="515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33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2A4F1-B5DD-5776-62A9-71BF61089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689F7C-7462-3EA6-9740-1EB269918A88}"/>
              </a:ext>
            </a:extLst>
          </p:cNvPr>
          <p:cNvSpPr txBox="1"/>
          <p:nvPr/>
        </p:nvSpPr>
        <p:spPr>
          <a:xfrm>
            <a:off x="1264920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fiesta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F4A9C-7CBD-5F90-AE50-74C4523EBCC8}"/>
              </a:ext>
            </a:extLst>
          </p:cNvPr>
          <p:cNvSpPr txBox="1"/>
          <p:nvPr/>
        </p:nvSpPr>
        <p:spPr>
          <a:xfrm>
            <a:off x="394487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party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14338" name="Picture 2" descr="3-Hour Neon Party with Bubble Tent and Castle Combo Hire at Big Mirage –  Hyperli">
            <a:extLst>
              <a:ext uri="{FF2B5EF4-FFF2-40B4-BE49-F238E27FC236}">
                <a16:creationId xmlns:a16="http://schemas.microsoft.com/office/drawing/2014/main" id="{644D2E40-5345-1583-9220-A61FE40B8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218" y="475488"/>
            <a:ext cx="8837921" cy="530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47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4A7D8-F662-99D2-4486-6DC4BD593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02854D-8186-0B61-EBFC-DDA578EDFB5C}"/>
              </a:ext>
            </a:extLst>
          </p:cNvPr>
          <p:cNvSpPr txBox="1"/>
          <p:nvPr/>
        </p:nvSpPr>
        <p:spPr>
          <a:xfrm>
            <a:off x="1264920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finca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3DE23-C3F6-39D2-CC48-25124CD8C8EB}"/>
              </a:ext>
            </a:extLst>
          </p:cNvPr>
          <p:cNvSpPr txBox="1"/>
          <p:nvPr/>
        </p:nvSpPr>
        <p:spPr>
          <a:xfrm>
            <a:off x="394487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farm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15362" name="Picture 2" descr="Over 50 Organizations Urge Congress to Prioritize Small, Mid-Sized Farms  for COVID-19 Relief – Food Tank">
            <a:extLst>
              <a:ext uri="{FF2B5EF4-FFF2-40B4-BE49-F238E27FC236}">
                <a16:creationId xmlns:a16="http://schemas.microsoft.com/office/drawing/2014/main" id="{175C4984-10CE-164D-CCE2-6AB666E1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96" y="427171"/>
            <a:ext cx="8827008" cy="529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422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4184F-B0D6-DDD5-6EBB-FA5BD0AF6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46FF0A-9ECE-26E4-48D7-8457F6F933BA}"/>
              </a:ext>
            </a:extLst>
          </p:cNvPr>
          <p:cNvSpPr txBox="1"/>
          <p:nvPr/>
        </p:nvSpPr>
        <p:spPr>
          <a:xfrm>
            <a:off x="1264920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iglesia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CCB4F-649D-BF13-D36A-F1D2EDC4B105}"/>
              </a:ext>
            </a:extLst>
          </p:cNvPr>
          <p:cNvSpPr txBox="1"/>
          <p:nvPr/>
        </p:nvSpPr>
        <p:spPr>
          <a:xfrm>
            <a:off x="394487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church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16386" name="Picture 2" descr="Church clipart Images - Free Download on Freepik">
            <a:extLst>
              <a:ext uri="{FF2B5EF4-FFF2-40B4-BE49-F238E27FC236}">
                <a16:creationId xmlns:a16="http://schemas.microsoft.com/office/drawing/2014/main" id="{B4D7F7D9-C2FD-C832-A363-05E4B00BA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30" y="393192"/>
            <a:ext cx="5158740" cy="51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480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64137-1416-EE1F-7E28-0213D34A2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D44CC4-4251-472E-94BD-A10937B770DC}"/>
              </a:ext>
            </a:extLst>
          </p:cNvPr>
          <p:cNvSpPr txBox="1"/>
          <p:nvPr/>
        </p:nvSpPr>
        <p:spPr>
          <a:xfrm>
            <a:off x="1264920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mar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8DDD0-1684-176F-12D3-867A05414F95}"/>
              </a:ext>
            </a:extLst>
          </p:cNvPr>
          <p:cNvSpPr txBox="1"/>
          <p:nvPr/>
        </p:nvSpPr>
        <p:spPr>
          <a:xfrm>
            <a:off x="3752850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sea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17410" name="Picture 2" descr="Ocean habitat | National Geographic Kids">
            <a:extLst>
              <a:ext uri="{FF2B5EF4-FFF2-40B4-BE49-F238E27FC236}">
                <a16:creationId xmlns:a16="http://schemas.microsoft.com/office/drawing/2014/main" id="{A0DC1EE1-1C2F-254C-D5A4-FA78A670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96" y="434056"/>
            <a:ext cx="9587484" cy="53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34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DA421-C6CA-8801-9FD2-34B984EF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A7084B-2257-77BB-4601-0BC572854289}"/>
              </a:ext>
            </a:extLst>
          </p:cNvPr>
          <p:cNvSpPr txBox="1"/>
          <p:nvPr/>
        </p:nvSpPr>
        <p:spPr>
          <a:xfrm>
            <a:off x="1027176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museo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7EEEF-D4C0-30C9-F99E-A35717CB052C}"/>
              </a:ext>
            </a:extLst>
          </p:cNvPr>
          <p:cNvSpPr txBox="1"/>
          <p:nvPr/>
        </p:nvSpPr>
        <p:spPr>
          <a:xfrm>
            <a:off x="376199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museum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18436" name="Picture 4" descr="Art Museums &amp; Galleries - Arts &amp; Entertainment in Wichita">
            <a:extLst>
              <a:ext uri="{FF2B5EF4-FFF2-40B4-BE49-F238E27FC236}">
                <a16:creationId xmlns:a16="http://schemas.microsoft.com/office/drawing/2014/main" id="{DC0EF71F-D73B-FC90-D382-AE5F6CCC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" y="557016"/>
            <a:ext cx="10785348" cy="50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58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61031-FD94-521E-529A-4CE40686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F3FD5-3A37-D1DF-14B7-9AF3EBFDC10B}"/>
              </a:ext>
            </a:extLst>
          </p:cNvPr>
          <p:cNvSpPr txBox="1"/>
          <p:nvPr/>
        </p:nvSpPr>
        <p:spPr>
          <a:xfrm>
            <a:off x="1027176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océano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C65696-7722-C1F4-1FE2-88CD583FBDB5}"/>
              </a:ext>
            </a:extLst>
          </p:cNvPr>
          <p:cNvSpPr txBox="1"/>
          <p:nvPr/>
        </p:nvSpPr>
        <p:spPr>
          <a:xfrm>
            <a:off x="376199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ocean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19458" name="Picture 2" descr="Protect the oceans - Greenpeace Aotearoa">
            <a:extLst>
              <a:ext uri="{FF2B5EF4-FFF2-40B4-BE49-F238E27FC236}">
                <a16:creationId xmlns:a16="http://schemas.microsoft.com/office/drawing/2014/main" id="{C45F491F-9692-33AE-415E-C0293EA47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441389"/>
            <a:ext cx="9558528" cy="51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963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CCED1-15C5-7A55-6599-1A8A1350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E0AB5-59A6-5666-8735-722E5B652F04}"/>
              </a:ext>
            </a:extLst>
          </p:cNvPr>
          <p:cNvSpPr txBox="1"/>
          <p:nvPr/>
        </p:nvSpPr>
        <p:spPr>
          <a:xfrm>
            <a:off x="1520952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parque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17137-6695-F9AF-C4D2-63A842494462}"/>
              </a:ext>
            </a:extLst>
          </p:cNvPr>
          <p:cNvSpPr txBox="1"/>
          <p:nvPr/>
        </p:nvSpPr>
        <p:spPr>
          <a:xfrm>
            <a:off x="376199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park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21506" name="Picture 2" descr="Jardín urbano urbano de verano con parque infantil. Parque de la ciudad del  vector de la historieta con paisaje urbano. Dibujos animados de parque  verde, paisaje paisaje parque verano | Vector Premium">
            <a:extLst>
              <a:ext uri="{FF2B5EF4-FFF2-40B4-BE49-F238E27FC236}">
                <a16:creationId xmlns:a16="http://schemas.microsoft.com/office/drawing/2014/main" id="{4FFB5BAD-EF66-102D-44F4-AD5A39CF4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746" y="266370"/>
            <a:ext cx="7336917" cy="549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959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E81E8-F15B-BCF7-71D3-0E3E3A8F1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ED1492-4090-3081-FBC6-67259C107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D489C4-3760-EEEE-E1ED-9556EDBF77AA}"/>
              </a:ext>
            </a:extLst>
          </p:cNvPr>
          <p:cNvSpPr txBox="1"/>
          <p:nvPr/>
        </p:nvSpPr>
        <p:spPr>
          <a:xfrm>
            <a:off x="2091388" y="705930"/>
            <a:ext cx="7826344" cy="3544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524000" algn="l"/>
              </a:tabLst>
            </a:pPr>
            <a:r>
              <a:rPr lang="es-GT" sz="8000" b="1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Los Lugares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524000" algn="l"/>
              </a:tabLst>
            </a:pPr>
            <a:r>
              <a:rPr lang="es-GT" sz="66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Places in </a:t>
            </a:r>
            <a:r>
              <a:rPr lang="es-GT" sz="66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the</a:t>
            </a:r>
            <a:r>
              <a:rPr lang="es-GT" sz="66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</a:t>
            </a:r>
            <a:r>
              <a:rPr lang="es-GT" sz="66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Community</a:t>
            </a:r>
            <a:endParaRPr lang="en-US" sz="66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93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EE37B-906B-62DB-A3AC-D9D47A56B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BC9AA7-F824-84B4-05DF-B5390C34374B}"/>
              </a:ext>
            </a:extLst>
          </p:cNvPr>
          <p:cNvSpPr txBox="1"/>
          <p:nvPr/>
        </p:nvSpPr>
        <p:spPr>
          <a:xfrm>
            <a:off x="-499872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plaza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E2F1D-300C-B061-01C6-E4981DDF9199}"/>
              </a:ext>
            </a:extLst>
          </p:cNvPr>
          <p:cNvSpPr txBox="1"/>
          <p:nvPr/>
        </p:nvSpPr>
        <p:spPr>
          <a:xfrm>
            <a:off x="344195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plaza /</a:t>
            </a:r>
            <a:r>
              <a:rPr lang="es-GT" sz="6600" b="1" dirty="0" err="1">
                <a:solidFill>
                  <a:srgbClr val="C00000"/>
                </a:solidFill>
              </a:rPr>
              <a:t>city</a:t>
            </a:r>
            <a:r>
              <a:rPr lang="es-GT" sz="6600" b="1" dirty="0">
                <a:solidFill>
                  <a:srgbClr val="C00000"/>
                </a:solidFill>
              </a:rPr>
              <a:t> center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20482" name="Picture 2" descr="8.300+ Plaza Ciudad Ilustraciones de Stock, gráficos vectoriales libres de  derechos y clip art - iStock | Calle ciudad, Parque, Urbanizacion">
            <a:extLst>
              <a:ext uri="{FF2B5EF4-FFF2-40B4-BE49-F238E27FC236}">
                <a16:creationId xmlns:a16="http://schemas.microsoft.com/office/drawing/2014/main" id="{82FC0B98-F39E-5B98-838F-24EA102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b="5272"/>
          <a:stretch>
            <a:fillRect/>
          </a:stretch>
        </p:blipFill>
        <p:spPr bwMode="auto">
          <a:xfrm>
            <a:off x="1554480" y="0"/>
            <a:ext cx="9310116" cy="577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843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7819-FE2F-8DF2-3124-58F4668BC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4E937A-A321-0CE6-A4DB-BB799C52F8C6}"/>
              </a:ext>
            </a:extLst>
          </p:cNvPr>
          <p:cNvSpPr txBox="1"/>
          <p:nvPr/>
        </p:nvSpPr>
        <p:spPr>
          <a:xfrm>
            <a:off x="1664208" y="5641884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piscina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59FB0-CA70-0CA2-951D-0D73FD3ADE0D}"/>
              </a:ext>
            </a:extLst>
          </p:cNvPr>
          <p:cNvSpPr txBox="1"/>
          <p:nvPr/>
        </p:nvSpPr>
        <p:spPr>
          <a:xfrm>
            <a:off x="4082034" y="5641884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pool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A5D0B-9993-5189-4CD6-7DC658344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208" y="292608"/>
            <a:ext cx="8863584" cy="55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58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0290-1033-FDB3-ED90-B0264BE30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4225B8-237C-8703-A452-57B0D240FCD9}"/>
              </a:ext>
            </a:extLst>
          </p:cNvPr>
          <p:cNvSpPr txBox="1"/>
          <p:nvPr/>
        </p:nvSpPr>
        <p:spPr>
          <a:xfrm>
            <a:off x="1484376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pueblo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DB385-D659-12B1-2FF3-9D9027B93A83}"/>
              </a:ext>
            </a:extLst>
          </p:cNvPr>
          <p:cNvSpPr txBox="1"/>
          <p:nvPr/>
        </p:nvSpPr>
        <p:spPr>
          <a:xfrm>
            <a:off x="376199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town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9D62A-04FD-3AD9-2562-30F25F43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535" y="275463"/>
            <a:ext cx="8198929" cy="546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90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257FD-D9E8-0947-468D-FF6793ECA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E1F9C7-0EC9-B715-A073-270ACA385971}"/>
              </a:ext>
            </a:extLst>
          </p:cNvPr>
          <p:cNvSpPr txBox="1"/>
          <p:nvPr/>
        </p:nvSpPr>
        <p:spPr>
          <a:xfrm>
            <a:off x="-73152" y="5641080"/>
            <a:ext cx="6396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restaurante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64C62-EE1B-9760-DE1A-561C46D0C8C7}"/>
              </a:ext>
            </a:extLst>
          </p:cNvPr>
          <p:cNvSpPr txBox="1"/>
          <p:nvPr/>
        </p:nvSpPr>
        <p:spPr>
          <a:xfrm>
            <a:off x="453923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restaurant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23554" name="Picture 2" descr="IL GIARDINO, Saint-Tropez - 20 Avenue Paul Signac - Menu, Prices &amp;  Restaurant Reviews - Tripadvisor">
            <a:extLst>
              <a:ext uri="{FF2B5EF4-FFF2-40B4-BE49-F238E27FC236}">
                <a16:creationId xmlns:a16="http://schemas.microsoft.com/office/drawing/2014/main" id="{DB9C7AFC-C76C-1E5A-1278-39A79D43A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12" y="427101"/>
            <a:ext cx="8598408" cy="537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03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DF64-5E74-EE69-CADD-7FDBAE046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BA0437-1ECB-F909-4F56-292DB2FCE145}"/>
              </a:ext>
            </a:extLst>
          </p:cNvPr>
          <p:cNvSpPr txBox="1"/>
          <p:nvPr/>
        </p:nvSpPr>
        <p:spPr>
          <a:xfrm>
            <a:off x="-554429" y="5549640"/>
            <a:ext cx="777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supermercado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6FBE1-0321-85F9-B482-1402FBA89B26}"/>
              </a:ext>
            </a:extLst>
          </p:cNvPr>
          <p:cNvSpPr txBox="1"/>
          <p:nvPr/>
        </p:nvSpPr>
        <p:spPr>
          <a:xfrm>
            <a:off x="5071075" y="5641973"/>
            <a:ext cx="8598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5400" b="1" dirty="0">
                <a:solidFill>
                  <a:srgbClr val="C00000"/>
                </a:solidFill>
              </a:rPr>
              <a:t>-</a:t>
            </a:r>
            <a:r>
              <a:rPr lang="es-GT" sz="5400" b="1" dirty="0" err="1">
                <a:solidFill>
                  <a:srgbClr val="C00000"/>
                </a:solidFill>
              </a:rPr>
              <a:t>the</a:t>
            </a:r>
            <a:r>
              <a:rPr lang="es-GT" sz="5400" b="1" dirty="0">
                <a:solidFill>
                  <a:srgbClr val="C00000"/>
                </a:solidFill>
              </a:rPr>
              <a:t> </a:t>
            </a:r>
            <a:r>
              <a:rPr lang="es-GT" sz="5400" b="1" dirty="0" err="1">
                <a:solidFill>
                  <a:srgbClr val="C00000"/>
                </a:solidFill>
              </a:rPr>
              <a:t>supermarket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4578" name="Picture 2" descr="Grocery Stores Vs Supermarkets: Is There A Difference?">
            <a:extLst>
              <a:ext uri="{FF2B5EF4-FFF2-40B4-BE49-F238E27FC236}">
                <a16:creationId xmlns:a16="http://schemas.microsoft.com/office/drawing/2014/main" id="{303D7FED-7FCA-46B6-712E-03A63DFC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50" y="474559"/>
            <a:ext cx="9250299" cy="519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061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6949-3F7C-02B2-D5A3-1385DC234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821452-FD4C-6B10-7D82-060DEC164D8B}"/>
              </a:ext>
            </a:extLst>
          </p:cNvPr>
          <p:cNvSpPr txBox="1"/>
          <p:nvPr/>
        </p:nvSpPr>
        <p:spPr>
          <a:xfrm>
            <a:off x="1283208" y="5714232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teatro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CD3D6-4E8A-9CC2-76AD-A4FE45EDD46B}"/>
              </a:ext>
            </a:extLst>
          </p:cNvPr>
          <p:cNvSpPr txBox="1"/>
          <p:nvPr/>
        </p:nvSpPr>
        <p:spPr>
          <a:xfrm>
            <a:off x="3643122" y="5759952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theater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25602" name="Picture 2" descr="Rent - Carolina Theatre of Durham">
            <a:extLst>
              <a:ext uri="{FF2B5EF4-FFF2-40B4-BE49-F238E27FC236}">
                <a16:creationId xmlns:a16="http://schemas.microsoft.com/office/drawing/2014/main" id="{13447FF2-4F20-973D-D4A0-B88EDFA1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499490"/>
            <a:ext cx="9479280" cy="533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758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AF43C-E98B-385D-AF6B-98F2F0A14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6B730E-E7D6-7BB5-21D0-FA5355A0A159}"/>
              </a:ext>
            </a:extLst>
          </p:cNvPr>
          <p:cNvSpPr txBox="1"/>
          <p:nvPr/>
        </p:nvSpPr>
        <p:spPr>
          <a:xfrm>
            <a:off x="1027176" y="5641080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tienda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4B5C8-B17C-8EC7-DD84-8E7BDA9E3973}"/>
              </a:ext>
            </a:extLst>
          </p:cNvPr>
          <p:cNvSpPr txBox="1"/>
          <p:nvPr/>
        </p:nvSpPr>
        <p:spPr>
          <a:xfrm>
            <a:off x="3761994" y="5641080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store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26626" name="Picture 2" descr="Store Images - Free Download on Freepik">
            <a:extLst>
              <a:ext uri="{FF2B5EF4-FFF2-40B4-BE49-F238E27FC236}">
                <a16:creationId xmlns:a16="http://schemas.microsoft.com/office/drawing/2014/main" id="{1C9D1E9E-D924-A908-A501-0316A282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7" y="406514"/>
            <a:ext cx="7858125" cy="523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011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5B2647-588F-351D-4622-6D315DD32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919DCA-75DD-A1C5-22A4-BA69C75DD2A4}"/>
              </a:ext>
            </a:extLst>
          </p:cNvPr>
          <p:cNvSpPr txBox="1"/>
          <p:nvPr/>
        </p:nvSpPr>
        <p:spPr>
          <a:xfrm>
            <a:off x="2109676" y="733362"/>
            <a:ext cx="7826344" cy="32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524000" algn="l"/>
              </a:tabLst>
            </a:pPr>
            <a:r>
              <a:rPr lang="es-GT" sz="66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Repaso: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524000" algn="l"/>
              </a:tabLst>
            </a:pPr>
            <a:r>
              <a:rPr lang="es-GT" sz="6600" b="1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Los Pronombres </a:t>
            </a:r>
            <a:r>
              <a:rPr lang="es-GT" sz="60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&amp; </a:t>
            </a:r>
            <a:r>
              <a:rPr lang="es-GT" sz="54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el Verbo </a:t>
            </a:r>
            <a:r>
              <a:rPr lang="es-GT" sz="5400" b="1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ir-</a:t>
            </a:r>
            <a:r>
              <a:rPr lang="es-GT" sz="5400" b="1" dirty="0" err="1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to</a:t>
            </a:r>
            <a:r>
              <a:rPr lang="es-GT" sz="5400" b="1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</a:t>
            </a:r>
            <a:r>
              <a:rPr lang="es-GT" sz="5400" b="1" dirty="0" err="1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go</a:t>
            </a:r>
            <a:endParaRPr lang="en-US" sz="6600" b="1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90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AB04A5-5C6B-9E93-FC8F-A81B71650E51}"/>
              </a:ext>
            </a:extLst>
          </p:cNvPr>
          <p:cNvSpPr txBox="1"/>
          <p:nvPr/>
        </p:nvSpPr>
        <p:spPr>
          <a:xfrm>
            <a:off x="1472184" y="324774"/>
            <a:ext cx="9674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44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SINGULAR SUBJECT PRONOUNS</a:t>
            </a:r>
            <a:endParaRPr lang="en-US" sz="4400" b="1" dirty="0">
              <a:solidFill>
                <a:srgbClr val="C0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052" name="Picture 4" descr="Subject Pronoun Posters &amp; Cards in Spanish (carteles de los pronombres)">
            <a:extLst>
              <a:ext uri="{FF2B5EF4-FFF2-40B4-BE49-F238E27FC236}">
                <a16:creationId xmlns:a16="http://schemas.microsoft.com/office/drawing/2014/main" id="{B8E13BB3-A841-D6F8-DCFC-15EC4F4F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6549" r="57092" b="55559"/>
          <a:stretch>
            <a:fillRect/>
          </a:stretch>
        </p:blipFill>
        <p:spPr bwMode="auto">
          <a:xfrm>
            <a:off x="737837" y="1319145"/>
            <a:ext cx="2435131" cy="20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bject Pronoun Posters &amp; Cards in Spanish (carteles de los pronombres)">
            <a:extLst>
              <a:ext uri="{FF2B5EF4-FFF2-40B4-BE49-F238E27FC236}">
                <a16:creationId xmlns:a16="http://schemas.microsoft.com/office/drawing/2014/main" id="{FB85308C-943C-420A-F31B-9FC965AE3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0" t="6548" r="12082" b="55021"/>
          <a:stretch>
            <a:fillRect/>
          </a:stretch>
        </p:blipFill>
        <p:spPr bwMode="auto">
          <a:xfrm>
            <a:off x="4926341" y="1454910"/>
            <a:ext cx="2149920" cy="18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bject Pronoun Posters &amp; Cards in Spanish (carteles de los pronombres)">
            <a:extLst>
              <a:ext uri="{FF2B5EF4-FFF2-40B4-BE49-F238E27FC236}">
                <a16:creationId xmlns:a16="http://schemas.microsoft.com/office/drawing/2014/main" id="{BBD9C694-8BD8-95BB-A3AC-FF60BBC43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48902" r="57657" b="17216"/>
          <a:stretch>
            <a:fillRect/>
          </a:stretch>
        </p:blipFill>
        <p:spPr bwMode="auto">
          <a:xfrm>
            <a:off x="8829634" y="1515990"/>
            <a:ext cx="2802570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ubject Pronoun Posters &amp; Cards in Spanish (carteles de los pronombres)">
            <a:extLst>
              <a:ext uri="{FF2B5EF4-FFF2-40B4-BE49-F238E27FC236}">
                <a16:creationId xmlns:a16="http://schemas.microsoft.com/office/drawing/2014/main" id="{65EDF427-9D3C-58FA-8E06-12E0C1FA0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4" t="47679" r="6379" b="16557"/>
          <a:stretch>
            <a:fillRect/>
          </a:stretch>
        </p:blipFill>
        <p:spPr bwMode="auto">
          <a:xfrm>
            <a:off x="2058332" y="4199727"/>
            <a:ext cx="3181740" cy="20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llustration Little Boy Helping Old Woman Stock Vector (Royalty Free)  390731962 | Shutterstock">
            <a:extLst>
              <a:ext uri="{FF2B5EF4-FFF2-40B4-BE49-F238E27FC236}">
                <a16:creationId xmlns:a16="http://schemas.microsoft.com/office/drawing/2014/main" id="{81DCCE1C-E037-4B39-DBAA-1CC3CF3FA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" b="9358"/>
          <a:stretch>
            <a:fillRect/>
          </a:stretch>
        </p:blipFill>
        <p:spPr bwMode="auto">
          <a:xfrm flipH="1">
            <a:off x="6096000" y="4109899"/>
            <a:ext cx="2250487" cy="22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19B238-A03C-BF3C-CD0C-0F6F7FE1628D}"/>
              </a:ext>
            </a:extLst>
          </p:cNvPr>
          <p:cNvSpPr txBox="1"/>
          <p:nvPr/>
        </p:nvSpPr>
        <p:spPr>
          <a:xfrm>
            <a:off x="8090705" y="4710395"/>
            <a:ext cx="2250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60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usted</a:t>
            </a:r>
            <a:endParaRPr lang="en-US" sz="60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34D7BE-93BD-6D65-7970-2B6D8FB18EC7}"/>
              </a:ext>
            </a:extLst>
          </p:cNvPr>
          <p:cNvSpPr/>
          <p:nvPr/>
        </p:nvSpPr>
        <p:spPr>
          <a:xfrm>
            <a:off x="2642616" y="3280644"/>
            <a:ext cx="795528" cy="123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85814E-0189-E440-AD8F-ED9FDE2FA648}"/>
              </a:ext>
            </a:extLst>
          </p:cNvPr>
          <p:cNvSpPr/>
          <p:nvPr/>
        </p:nvSpPr>
        <p:spPr>
          <a:xfrm>
            <a:off x="6432483" y="3196295"/>
            <a:ext cx="795528" cy="123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1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2468C-A2B6-D377-6156-13E9EDC4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4DF61B2-2B54-736A-66C2-207C1416A883}"/>
              </a:ext>
            </a:extLst>
          </p:cNvPr>
          <p:cNvSpPr txBox="1"/>
          <p:nvPr/>
        </p:nvSpPr>
        <p:spPr>
          <a:xfrm>
            <a:off x="2058332" y="207439"/>
            <a:ext cx="8234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44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PLURAL SUBJECT PRONOUNS</a:t>
            </a:r>
            <a:endParaRPr lang="en-US" sz="4400" b="1" dirty="0">
              <a:solidFill>
                <a:srgbClr val="C0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6C4026-0342-8967-0F93-AA13D62D9F1B}"/>
              </a:ext>
            </a:extLst>
          </p:cNvPr>
          <p:cNvSpPr txBox="1"/>
          <p:nvPr/>
        </p:nvSpPr>
        <p:spPr>
          <a:xfrm>
            <a:off x="1267968" y="2623041"/>
            <a:ext cx="470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6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nosotros</a:t>
            </a:r>
            <a:endParaRPr lang="en-US" sz="36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8B0D10-C92A-230D-2FE7-1F87D5F2F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848" l="1667" r="96667">
                        <a14:foregroundMark x1="13623" y1="61087" x2="13623" y2="61087"/>
                        <a14:foregroundMark x1="14638" y1="65109" x2="14203" y2="83370"/>
                        <a14:foregroundMark x1="17246" y1="88043" x2="17246" y2="88043"/>
                        <a14:foregroundMark x1="22029" y1="92065" x2="8116" y2="91630"/>
                        <a14:foregroundMark x1="5072" y1="86087" x2="1667" y2="94891"/>
                        <a14:foregroundMark x1="31377" y1="92174" x2="29783" y2="95435"/>
                        <a14:foregroundMark x1="35362" y1="57500" x2="35362" y2="57500"/>
                        <a14:foregroundMark x1="61304" y1="56957" x2="63913" y2="71413"/>
                        <a14:foregroundMark x1="65362" y1="55000" x2="68406" y2="61522"/>
                        <a14:foregroundMark x1="68333" y1="54891" x2="60725" y2="54348"/>
                        <a14:foregroundMark x1="60725" y1="54348" x2="58261" y2="60326"/>
                        <a14:foregroundMark x1="70435" y1="64457" x2="70435" y2="64457"/>
                        <a14:foregroundMark x1="73043" y1="94130" x2="73043" y2="94130"/>
                        <a14:foregroundMark x1="75362" y1="79891" x2="75362" y2="79891"/>
                        <a14:foregroundMark x1="77246" y1="75326" x2="83333" y2="79130"/>
                        <a14:foregroundMark x1="83333" y1="79130" x2="86304" y2="84891"/>
                        <a14:foregroundMark x1="72754" y1="96522" x2="73333" y2="96304"/>
                        <a14:foregroundMark x1="73333" y1="90978" x2="74203" y2="96848"/>
                        <a14:foregroundMark x1="40435" y1="52826" x2="41232" y2="95326"/>
                        <a14:foregroundMark x1="38696" y1="82935" x2="38406" y2="95978"/>
                        <a14:foregroundMark x1="52319" y1="95543" x2="52319" y2="95543"/>
                        <a14:foregroundMark x1="55435" y1="85109" x2="55435" y2="85109"/>
                        <a14:foregroundMark x1="53261" y1="93804" x2="52246" y2="94565"/>
                        <a14:foregroundMark x1="48116" y1="95000" x2="58043" y2="91304"/>
                        <a14:foregroundMark x1="56014" y1="83804" x2="54710" y2="93043"/>
                        <a14:foregroundMark x1="59783" y1="80000" x2="64710" y2="90109"/>
                        <a14:foregroundMark x1="69710" y1="77826" x2="68551" y2="95870"/>
                        <a14:foregroundMark x1="37029" y1="60652" x2="37391" y2="62065"/>
                        <a14:foregroundMark x1="44275" y1="62065" x2="44275" y2="62065"/>
                        <a14:foregroundMark x1="85870" y1="45435" x2="88261" y2="56739"/>
                        <a14:foregroundMark x1="88261" y1="56739" x2="89348" y2="87935"/>
                        <a14:foregroundMark x1="92101" y1="74674" x2="96667" y2="84565"/>
                        <a14:foregroundMark x1="60000" y1="83478" x2="60000" y2="84022"/>
                        <a14:foregroundMark x1="61449" y1="94130" x2="61449" y2="94130"/>
                        <a14:foregroundMark x1="48551" y1="44565" x2="48551" y2="44565"/>
                        <a14:foregroundMark x1="35652" y1="55326" x2="35725" y2="59022"/>
                        <a14:foregroundMark x1="33333" y1="59674" x2="33333" y2="59674"/>
                        <a14:foregroundMark x1="32971" y1="57826" x2="32971" y2="57826"/>
                        <a14:foregroundMark x1="32971" y1="56848" x2="32971" y2="56848"/>
                        <a14:foregroundMark x1="33406" y1="56087" x2="33406" y2="56087"/>
                        <a14:foregroundMark x1="34565" y1="60870" x2="34565" y2="60870"/>
                        <a14:backgroundMark x1="33551" y1="58370" x2="33551" y2="58370"/>
                        <a14:backgroundMark x1="33768" y1="56848" x2="33768" y2="56848"/>
                        <a14:backgroundMark x1="6377" y1="97935" x2="6377" y2="97935"/>
                        <a14:backgroundMark x1="75435" y1="90543" x2="75435" y2="90543"/>
                      </a14:backgroundRemoval>
                    </a14:imgEffect>
                  </a14:imgLayer>
                </a14:imgProps>
              </a:ext>
            </a:extLst>
          </a:blip>
          <a:srcRect t="33118" b="-2981"/>
          <a:stretch>
            <a:fillRect/>
          </a:stretch>
        </p:blipFill>
        <p:spPr>
          <a:xfrm>
            <a:off x="1932535" y="1130472"/>
            <a:ext cx="3312969" cy="1543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466769-FD30-AC17-3F9B-88E8F988E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9" b="97685" l="4595" r="95946">
                        <a14:foregroundMark x1="34595" y1="11577" x2="34595" y2="11577"/>
                        <a14:foregroundMark x1="38378" y1="7959" x2="36892" y2="22431"/>
                        <a14:foregroundMark x1="55135" y1="7959" x2="55135" y2="7959"/>
                        <a14:foregroundMark x1="57703" y1="6368" x2="58243" y2="12590"/>
                        <a14:foregroundMark x1="76351" y1="10854" x2="74865" y2="20260"/>
                        <a14:foregroundMark x1="74865" y1="20260" x2="76892" y2="37771"/>
                        <a14:foregroundMark x1="76892" y1="37771" x2="77838" y2="39797"/>
                        <a14:foregroundMark x1="85000" y1="6657" x2="88514" y2="16353"/>
                        <a14:foregroundMark x1="83784" y1="4342" x2="83784" y2="4342"/>
                        <a14:foregroundMark x1="75676" y1="4197" x2="75676" y2="4197"/>
                        <a14:foregroundMark x1="73649" y1="3329" x2="73649" y2="3329"/>
                        <a14:foregroundMark x1="39459" y1="10130" x2="39459" y2="10130"/>
                        <a14:foregroundMark x1="42297" y1="7381" x2="42297" y2="7381"/>
                        <a14:foregroundMark x1="42297" y1="9841" x2="33649" y2="8683"/>
                        <a14:foregroundMark x1="33649" y1="8683" x2="33514" y2="9407"/>
                        <a14:foregroundMark x1="26892" y1="25326" x2="25676" y2="35311"/>
                        <a14:foregroundMark x1="26622" y1="20405" x2="26622" y2="20405"/>
                        <a14:foregroundMark x1="29054" y1="20405" x2="29054" y2="20405"/>
                        <a14:foregroundMark x1="19459" y1="26628" x2="13243" y2="37337"/>
                        <a14:foregroundMark x1="14189" y1="8683" x2="14730" y2="65268"/>
                        <a14:foregroundMark x1="19054" y1="55572" x2="19459" y2="80463"/>
                        <a14:foregroundMark x1="11081" y1="48191" x2="10811" y2="84515"/>
                        <a14:foregroundMark x1="11892" y1="27496" x2="9324" y2="31114"/>
                        <a14:foregroundMark x1="10676" y1="28799" x2="6216" y2="37916"/>
                        <a14:foregroundMark x1="4595" y1="35022" x2="4595" y2="35022"/>
                        <a14:foregroundMark x1="88649" y1="84949" x2="93514" y2="92475"/>
                        <a14:foregroundMark x1="95946" y1="94356" x2="89054" y2="94356"/>
                        <a14:foregroundMark x1="81622" y1="3763" x2="81622" y2="3763"/>
                        <a14:foregroundMark x1="35676" y1="93632" x2="32162" y2="94645"/>
                        <a14:foregroundMark x1="47838" y1="94067" x2="47027" y2="97106"/>
                        <a14:foregroundMark x1="55135" y1="94790" x2="55135" y2="94790"/>
                        <a14:foregroundMark x1="55135" y1="95803" x2="53378" y2="96961"/>
                        <a14:foregroundMark x1="66757" y1="96382" x2="66757" y2="96382"/>
                        <a14:foregroundMark x1="73919" y1="94067" x2="73919" y2="94067"/>
                        <a14:foregroundMark x1="11216" y1="92041" x2="10946" y2="97685"/>
                        <a14:foregroundMark x1="16622" y1="91606" x2="17838" y2="96382"/>
                        <a14:foregroundMark x1="19595" y1="96816" x2="15811" y2="96093"/>
                        <a14:foregroundMark x1="18649" y1="97685" x2="16351" y2="97540"/>
                        <a14:foregroundMark x1="15946" y1="97395" x2="15946" y2="97395"/>
                        <a14:foregroundMark x1="15676" y1="97395" x2="15676" y2="97395"/>
                        <a14:foregroundMark x1="9595" y1="97540" x2="9595" y2="97540"/>
                        <a14:foregroundMark x1="8378" y1="97250" x2="8378" y2="97250"/>
                        <a14:foregroundMark x1="7838" y1="96671" x2="7838" y2="96671"/>
                        <a14:foregroundMark x1="12027" y1="97685" x2="12027" y2="97685"/>
                        <a14:foregroundMark x1="12568" y1="96961" x2="12568" y2="96961"/>
                        <a14:foregroundMark x1="12973" y1="96671" x2="12973" y2="96671"/>
                        <a14:foregroundMark x1="12838" y1="95369" x2="12838" y2="96093"/>
                        <a14:foregroundMark x1="45946" y1="96961" x2="45946" y2="96961"/>
                        <a14:foregroundMark x1="45135" y1="97685" x2="45135" y2="976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903" y="3569687"/>
            <a:ext cx="2310857" cy="2157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CC20A8-2E5F-9A8E-91D1-5F6EB7EFC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9" b="98592" l="5135" r="97162">
                        <a14:foregroundMark x1="18108" y1="12804" x2="18108" y2="12804"/>
                        <a14:foregroundMark x1="15946" y1="9475" x2="15946" y2="9475"/>
                        <a14:foregroundMark x1="16757" y1="8451" x2="8784" y2="16261"/>
                        <a14:foregroundMark x1="8784" y1="16261" x2="6351" y2="22407"/>
                        <a14:foregroundMark x1="83243" y1="12548" x2="83919" y2="11524"/>
                        <a14:foregroundMark x1="85676" y1="9987" x2="85676" y2="9987"/>
                        <a14:foregroundMark x1="90405" y1="7682" x2="90405" y2="7682"/>
                        <a14:foregroundMark x1="90541" y1="7298" x2="83243" y2="12420"/>
                        <a14:foregroundMark x1="79595" y1="15237" x2="88378" y2="20102"/>
                        <a14:foregroundMark x1="80541" y1="17670" x2="70946" y2="16261"/>
                        <a14:foregroundMark x1="89865" y1="8451" x2="90946" y2="8195"/>
                        <a14:foregroundMark x1="92568" y1="6786" x2="92568" y2="6786"/>
                        <a14:foregroundMark x1="93514" y1="10243" x2="93649" y2="11396"/>
                        <a14:foregroundMark x1="90270" y1="2689" x2="90270" y2="2689"/>
                        <a14:foregroundMark x1="97432" y1="32266" x2="97432" y2="32266"/>
                        <a14:foregroundMark x1="77838" y1="89245" x2="75889" y2="97672"/>
                        <a14:foregroundMark x1="64324" y1="94878" x2="64324" y2="94878"/>
                        <a14:foregroundMark x1="65000" y1="96159" x2="65000" y2="96159"/>
                        <a14:foregroundMark x1="65946" y1="92702" x2="65946" y2="92702"/>
                        <a14:foregroundMark x1="67027" y1="96927" x2="67027" y2="96927"/>
                        <a14:foregroundMark x1="67162" y1="96287" x2="65946" y2="96671"/>
                        <a14:foregroundMark x1="67973" y1="96799" x2="63919" y2="96927"/>
                        <a14:foregroundMark x1="63919" y1="97311" x2="65676" y2="97695"/>
                        <a14:foregroundMark x1="57027" y1="97439" x2="56216" y2="97439"/>
                        <a14:foregroundMark x1="57297" y1="95519" x2="57162" y2="96799"/>
                        <a14:foregroundMark x1="58649" y1="95647" x2="55270" y2="97823"/>
                        <a14:foregroundMark x1="56622" y1="98335" x2="56622" y2="98335"/>
                        <a14:foregroundMark x1="29459" y1="95262" x2="26216" y2="96159"/>
                        <a14:foregroundMark x1="5135" y1="19334" x2="5135" y2="20102"/>
                        <a14:backgroundMark x1="35405" y1="25736" x2="35405" y2="25736"/>
                        <a14:backgroundMark x1="42973" y1="24456" x2="42973" y2="24456"/>
                        <a14:backgroundMark x1="66622" y1="22663" x2="66622" y2="22663"/>
                        <a14:backgroundMark x1="53919" y1="69142" x2="53919" y2="69142"/>
                        <a14:backgroundMark x1="75270" y1="98592" x2="76351" y2="98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999" y="3565385"/>
            <a:ext cx="2048637" cy="2162143"/>
          </a:xfrm>
          <a:prstGeom prst="rect">
            <a:avLst/>
          </a:prstGeom>
        </p:spPr>
      </p:pic>
      <p:pic>
        <p:nvPicPr>
          <p:cNvPr id="3074" name="Picture 2" descr="Children and adult stock vector. Illustration of affection - 2691560">
            <a:extLst>
              <a:ext uri="{FF2B5EF4-FFF2-40B4-BE49-F238E27FC236}">
                <a16:creationId xmlns:a16="http://schemas.microsoft.com/office/drawing/2014/main" id="{D5A710CE-330B-0A0B-F589-CD5EFE6D6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43" y="1240276"/>
            <a:ext cx="2797589" cy="16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ld Talk Grandparent: Over 795 Royalty-Free Licensable Stock  Illustrations &amp; Drawings | Shutterstock">
            <a:extLst>
              <a:ext uri="{FF2B5EF4-FFF2-40B4-BE49-F238E27FC236}">
                <a16:creationId xmlns:a16="http://schemas.microsoft.com/office/drawing/2014/main" id="{0ACC0BA7-43E4-58F9-EA29-D4B8F378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>
            <a:fillRect/>
          </a:stretch>
        </p:blipFill>
        <p:spPr bwMode="auto">
          <a:xfrm>
            <a:off x="8702613" y="3637475"/>
            <a:ext cx="2048638" cy="204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E55FA2-1129-1ED9-BCF7-A38E95102B89}"/>
              </a:ext>
            </a:extLst>
          </p:cNvPr>
          <p:cNvSpPr txBox="1"/>
          <p:nvPr/>
        </p:nvSpPr>
        <p:spPr>
          <a:xfrm>
            <a:off x="6413095" y="2544392"/>
            <a:ext cx="470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6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vosotros</a:t>
            </a:r>
            <a:endParaRPr lang="en-US" sz="36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DC203-B70F-954D-0E70-8321AAAAEF0E}"/>
              </a:ext>
            </a:extLst>
          </p:cNvPr>
          <p:cNvSpPr txBox="1"/>
          <p:nvPr/>
        </p:nvSpPr>
        <p:spPr>
          <a:xfrm>
            <a:off x="-296249" y="5640122"/>
            <a:ext cx="470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6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ellos</a:t>
            </a:r>
            <a:endParaRPr lang="en-US" sz="36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3BEF7D-C83C-5268-2C39-E8A1701D5348}"/>
              </a:ext>
            </a:extLst>
          </p:cNvPr>
          <p:cNvSpPr txBox="1"/>
          <p:nvPr/>
        </p:nvSpPr>
        <p:spPr>
          <a:xfrm>
            <a:off x="3636836" y="5608870"/>
            <a:ext cx="470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6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ellas</a:t>
            </a:r>
            <a:endParaRPr lang="en-US" sz="36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AF51E2-7A28-EE74-AC07-61A0717F51B0}"/>
              </a:ext>
            </a:extLst>
          </p:cNvPr>
          <p:cNvSpPr txBox="1"/>
          <p:nvPr/>
        </p:nvSpPr>
        <p:spPr>
          <a:xfrm>
            <a:off x="7329724" y="5560024"/>
            <a:ext cx="470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6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ustedes</a:t>
            </a:r>
            <a:endParaRPr lang="en-US" sz="36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078" name="Picture 6" descr="🇪🇸 Flag: Spain Emoji: Meaning &amp; Usage">
            <a:extLst>
              <a:ext uri="{FF2B5EF4-FFF2-40B4-BE49-F238E27FC236}">
                <a16:creationId xmlns:a16="http://schemas.microsoft.com/office/drawing/2014/main" id="{4890D5DF-93F4-2227-5D0C-C78AB7F2F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 b="12313"/>
          <a:stretch>
            <a:fillRect/>
          </a:stretch>
        </p:blipFill>
        <p:spPr bwMode="auto">
          <a:xfrm>
            <a:off x="9726932" y="993311"/>
            <a:ext cx="86237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8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's the Difference Between a Street, a Road, and an Avenue?">
            <a:extLst>
              <a:ext uri="{FF2B5EF4-FFF2-40B4-BE49-F238E27FC236}">
                <a16:creationId xmlns:a16="http://schemas.microsoft.com/office/drawing/2014/main" id="{E93D52CE-93A3-FFBA-2E08-F440BDD6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48" y="591122"/>
            <a:ext cx="8366760" cy="469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D4FD19-9414-A985-E571-468871DA94C6}"/>
              </a:ext>
            </a:extLst>
          </p:cNvPr>
          <p:cNvSpPr txBox="1"/>
          <p:nvPr/>
        </p:nvSpPr>
        <p:spPr>
          <a:xfrm>
            <a:off x="1008888" y="5422392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avenida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D0AB5-036E-3D9F-B0BB-9784ED09A6FB}"/>
              </a:ext>
            </a:extLst>
          </p:cNvPr>
          <p:cNvSpPr txBox="1"/>
          <p:nvPr/>
        </p:nvSpPr>
        <p:spPr>
          <a:xfrm>
            <a:off x="5812536" y="5422392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avenue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12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9EDB2-04D3-47F3-A92A-C9212A919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B70ABD-4D5D-2B9D-BF10-3353A62E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55" b="3909"/>
          <a:stretch>
            <a:fillRect/>
          </a:stretch>
        </p:blipFill>
        <p:spPr>
          <a:xfrm>
            <a:off x="338328" y="1982362"/>
            <a:ext cx="11676888" cy="3697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4AE9E9-0A97-261A-DD4D-DEE7443A1296}"/>
              </a:ext>
            </a:extLst>
          </p:cNvPr>
          <p:cNvSpPr txBox="1"/>
          <p:nvPr/>
        </p:nvSpPr>
        <p:spPr>
          <a:xfrm>
            <a:off x="669036" y="716025"/>
            <a:ext cx="1085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54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SUBJECT PRONOUNS REVIEW</a:t>
            </a:r>
            <a:endParaRPr lang="en-US" sz="5400" b="1" dirty="0">
              <a:solidFill>
                <a:srgbClr val="C0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5889EC-50F1-185F-E916-1C67A005F0CD}"/>
              </a:ext>
            </a:extLst>
          </p:cNvPr>
          <p:cNvSpPr/>
          <p:nvPr/>
        </p:nvSpPr>
        <p:spPr>
          <a:xfrm>
            <a:off x="457200" y="1982362"/>
            <a:ext cx="11396472" cy="377835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88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E9C59-554D-FFF6-FB51-90C31BE0F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AF04D2-945F-3264-C03A-0D7E2A4F1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8D928A-9FA4-AA95-EA02-1621A116B8E8}"/>
              </a:ext>
            </a:extLst>
          </p:cNvPr>
          <p:cNvSpPr txBox="1"/>
          <p:nvPr/>
        </p:nvSpPr>
        <p:spPr>
          <a:xfrm>
            <a:off x="2182828" y="1803210"/>
            <a:ext cx="7826344" cy="114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524000" algn="l"/>
              </a:tabLst>
            </a:pPr>
            <a:r>
              <a:rPr lang="es-GT" sz="66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El Verbo </a:t>
            </a:r>
            <a:r>
              <a:rPr lang="es-GT" sz="6600" b="1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ir-</a:t>
            </a:r>
            <a:r>
              <a:rPr lang="es-GT" sz="6600" b="1" dirty="0" err="1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to</a:t>
            </a:r>
            <a:r>
              <a:rPr lang="es-GT" sz="6600" b="1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</a:t>
            </a:r>
            <a:r>
              <a:rPr lang="es-GT" sz="6600" b="1" dirty="0" err="1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go</a:t>
            </a:r>
            <a:endParaRPr lang="en-US" sz="8000" b="1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68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D4462-9F7D-85E4-26EF-A82A7B0A9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ño Ir Con Paraguas Como Estudio De Verbo Con Niño Pequeño Demostrando  Actividad Vocabularia Ilustración De Vectores Ilustración del Vector -  Ilustración de inglés, flashcard: 366817699">
            <a:extLst>
              <a:ext uri="{FF2B5EF4-FFF2-40B4-BE49-F238E27FC236}">
                <a16:creationId xmlns:a16="http://schemas.microsoft.com/office/drawing/2014/main" id="{13C89407-D722-CAD5-5C27-0A2187D2A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9" y="3742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6C954-3BA5-E14E-F64A-D7EBC20F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12" t="31179" r="14808" b="14612"/>
          <a:stretch>
            <a:fillRect/>
          </a:stretch>
        </p:blipFill>
        <p:spPr>
          <a:xfrm>
            <a:off x="661277" y="2572214"/>
            <a:ext cx="10851158" cy="32996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4C3F5-CDD9-B02E-963C-B90410C2B729}"/>
              </a:ext>
            </a:extLst>
          </p:cNvPr>
          <p:cNvSpPr txBox="1"/>
          <p:nvPr/>
        </p:nvSpPr>
        <p:spPr>
          <a:xfrm>
            <a:off x="1847088" y="690247"/>
            <a:ext cx="9866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80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VERB ir –</a:t>
            </a:r>
            <a:r>
              <a:rPr lang="es-GT" sz="8000" b="1" dirty="0" err="1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</a:t>
            </a:r>
            <a:r>
              <a:rPr lang="es-GT" sz="80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s-GT" sz="8000" b="1" dirty="0" err="1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</a:t>
            </a:r>
            <a:endParaRPr lang="en-US" sz="8000" b="1" dirty="0">
              <a:solidFill>
                <a:srgbClr val="C0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190BCA-523E-412A-A5CE-813EC7743567}"/>
              </a:ext>
            </a:extLst>
          </p:cNvPr>
          <p:cNvSpPr/>
          <p:nvPr/>
        </p:nvSpPr>
        <p:spPr>
          <a:xfrm>
            <a:off x="408432" y="2517350"/>
            <a:ext cx="11305032" cy="3425573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26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9DE4A-1285-3996-28C9-559A141531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038"/>
          <a:stretch>
            <a:fillRect/>
          </a:stretch>
        </p:blipFill>
        <p:spPr>
          <a:xfrm>
            <a:off x="1352065" y="1389675"/>
            <a:ext cx="9777427" cy="2651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AF5B99-6820-3590-8ECB-A9D176ED4ACA}"/>
              </a:ext>
            </a:extLst>
          </p:cNvPr>
          <p:cNvSpPr txBox="1"/>
          <p:nvPr/>
        </p:nvSpPr>
        <p:spPr>
          <a:xfrm>
            <a:off x="813815" y="606232"/>
            <a:ext cx="1085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54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IMPORTANT NOTE:</a:t>
            </a:r>
            <a:endParaRPr lang="en-US" sz="5400" b="1" dirty="0">
              <a:solidFill>
                <a:srgbClr val="C0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8449DC9-498C-A4F1-4D9B-79C7043F8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212719"/>
              </p:ext>
            </p:extLst>
          </p:nvPr>
        </p:nvGraphicFramePr>
        <p:xfrm>
          <a:off x="813815" y="4363212"/>
          <a:ext cx="10643615" cy="165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3744">
                  <a:extLst>
                    <a:ext uri="{9D8B030D-6E8A-4147-A177-3AD203B41FA5}">
                      <a16:colId xmlns:a16="http://schemas.microsoft.com/office/drawing/2014/main" val="2692303963"/>
                    </a:ext>
                  </a:extLst>
                </a:gridCol>
                <a:gridCol w="2432304">
                  <a:extLst>
                    <a:ext uri="{9D8B030D-6E8A-4147-A177-3AD203B41FA5}">
                      <a16:colId xmlns:a16="http://schemas.microsoft.com/office/drawing/2014/main" val="1849694498"/>
                    </a:ext>
                  </a:extLst>
                </a:gridCol>
                <a:gridCol w="3008376">
                  <a:extLst>
                    <a:ext uri="{9D8B030D-6E8A-4147-A177-3AD203B41FA5}">
                      <a16:colId xmlns:a16="http://schemas.microsoft.com/office/drawing/2014/main" val="2378551035"/>
                    </a:ext>
                  </a:extLst>
                </a:gridCol>
                <a:gridCol w="2679191">
                  <a:extLst>
                    <a:ext uri="{9D8B030D-6E8A-4147-A177-3AD203B41FA5}">
                      <a16:colId xmlns:a16="http://schemas.microsoft.com/office/drawing/2014/main" val="146383443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GT" dirty="0"/>
                        <a:t>FEMININE NOUNS (la)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GT" dirty="0"/>
                        <a:t>MASCULINE NOUNS (el)</a:t>
                      </a:r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7740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la </a:t>
                      </a:r>
                      <a:r>
                        <a:rPr lang="en-US" b="1" dirty="0" err="1"/>
                        <a:t>escuela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GT" b="1" dirty="0"/>
                        <a:t>el parque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25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GT" dirty="0"/>
                    </a:p>
                    <a:p>
                      <a:r>
                        <a:rPr lang="en-US" dirty="0"/>
                        <a:t>I go </a:t>
                      </a:r>
                      <a:r>
                        <a:rPr lang="en-US" b="1" u="sng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</a:rPr>
                        <a:t>to the </a:t>
                      </a:r>
                      <a:r>
                        <a:rPr lang="en-US" dirty="0"/>
                        <a:t>school.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T" dirty="0"/>
                    </a:p>
                    <a:p>
                      <a:r>
                        <a:rPr lang="en-US" dirty="0" err="1"/>
                        <a:t>Yo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voy</a:t>
                      </a:r>
                      <a:r>
                        <a:rPr lang="en-US" dirty="0"/>
                        <a:t> </a:t>
                      </a:r>
                      <a:r>
                        <a:rPr lang="en-US" b="1" u="sng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</a:rPr>
                        <a:t>a la </a:t>
                      </a:r>
                      <a:r>
                        <a:rPr lang="en-US" dirty="0" err="1"/>
                        <a:t>escuela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T" dirty="0"/>
                    </a:p>
                    <a:p>
                      <a:r>
                        <a:rPr lang="en-US" dirty="0"/>
                        <a:t>We go </a:t>
                      </a:r>
                      <a:r>
                        <a:rPr lang="en-US" b="1" u="sng" dirty="0">
                          <a:solidFill>
                            <a:srgbClr val="0070C0"/>
                          </a:solidFill>
                          <a:highlight>
                            <a:srgbClr val="00FFFF"/>
                          </a:highlight>
                        </a:rPr>
                        <a:t>to the </a:t>
                      </a:r>
                      <a:r>
                        <a:rPr lang="en-US" dirty="0"/>
                        <a:t>park.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dirty="0"/>
                    </a:p>
                    <a:p>
                      <a:r>
                        <a:rPr lang="en-US" dirty="0" err="1"/>
                        <a:t>Yo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voy</a:t>
                      </a:r>
                      <a:r>
                        <a:rPr lang="en-US" dirty="0"/>
                        <a:t> </a:t>
                      </a:r>
                      <a:r>
                        <a:rPr lang="en-US" b="1" u="sng" dirty="0">
                          <a:solidFill>
                            <a:srgbClr val="0070C0"/>
                          </a:solidFill>
                          <a:highlight>
                            <a:srgbClr val="00FFFF"/>
                          </a:highlight>
                        </a:rPr>
                        <a:t>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parque</a:t>
                      </a:r>
                      <a:r>
                        <a:rPr lang="en-US" dirty="0"/>
                        <a:t>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09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22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C9182-6F6E-1A0F-2AD6-7CBDE4DB1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5480A6-FAA1-99B0-88CB-BF3C31670B89}"/>
              </a:ext>
            </a:extLst>
          </p:cNvPr>
          <p:cNvSpPr txBox="1"/>
          <p:nvPr/>
        </p:nvSpPr>
        <p:spPr>
          <a:xfrm>
            <a:off x="504797" y="5392781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café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696D1-5F26-6DEB-0DAF-D740B53EAEDF}"/>
              </a:ext>
            </a:extLst>
          </p:cNvPr>
          <p:cNvSpPr txBox="1"/>
          <p:nvPr/>
        </p:nvSpPr>
        <p:spPr>
          <a:xfrm>
            <a:off x="4303496" y="5392781"/>
            <a:ext cx="6806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coffee</a:t>
            </a:r>
            <a:r>
              <a:rPr lang="es-GT" sz="6600" b="1" dirty="0">
                <a:solidFill>
                  <a:srgbClr val="C00000"/>
                </a:solidFill>
              </a:rPr>
              <a:t> shop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5124" name="Picture 4" descr="10 Coffee Shop Decor Ideas (2025 Examples)">
            <a:extLst>
              <a:ext uri="{FF2B5EF4-FFF2-40B4-BE49-F238E27FC236}">
                <a16:creationId xmlns:a16="http://schemas.microsoft.com/office/drawing/2014/main" id="{F2A322C9-9372-8C25-E34E-F65B8030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48" y="357223"/>
            <a:ext cx="9767316" cy="51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61E30-83C6-B13D-990A-653D35264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9684">
            <a:off x="1286571" y="2210483"/>
            <a:ext cx="1358649" cy="13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3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A11C3-2D16-A655-FE3C-D45D75E5C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022CFC-1B7E-5BA5-49E9-FC6B94C20984}"/>
              </a:ext>
            </a:extLst>
          </p:cNvPr>
          <p:cNvSpPr txBox="1"/>
          <p:nvPr/>
        </p:nvSpPr>
        <p:spPr>
          <a:xfrm>
            <a:off x="1296176" y="5730038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calle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F7AE4-26E5-B6C7-7D93-DE7A536B08E1}"/>
              </a:ext>
            </a:extLst>
          </p:cNvPr>
          <p:cNvSpPr txBox="1"/>
          <p:nvPr/>
        </p:nvSpPr>
        <p:spPr>
          <a:xfrm>
            <a:off x="5263896" y="5730038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street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Street Images - Free Download on Freepik">
            <a:extLst>
              <a:ext uri="{FF2B5EF4-FFF2-40B4-BE49-F238E27FC236}">
                <a16:creationId xmlns:a16="http://schemas.microsoft.com/office/drawing/2014/main" id="{93557868-7F6D-1981-DBBD-13E38084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00" y="327612"/>
            <a:ext cx="8296600" cy="551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39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57A37-EDEE-4F8E-0DD1-FE67ED8FE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6724B7-1BE7-9E01-FACB-3F8DBE06CDCD}"/>
              </a:ext>
            </a:extLst>
          </p:cNvPr>
          <p:cNvSpPr txBox="1"/>
          <p:nvPr/>
        </p:nvSpPr>
        <p:spPr>
          <a:xfrm>
            <a:off x="317768" y="5474006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campo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79EFF-E6D7-2FEC-EAED-5970D90BD75F}"/>
              </a:ext>
            </a:extLst>
          </p:cNvPr>
          <p:cNvSpPr txBox="1"/>
          <p:nvPr/>
        </p:nvSpPr>
        <p:spPr>
          <a:xfrm>
            <a:off x="4642104" y="5474006"/>
            <a:ext cx="7053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countryside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Separated by a Common Language: (out) in the country(side)">
            <a:extLst>
              <a:ext uri="{FF2B5EF4-FFF2-40B4-BE49-F238E27FC236}">
                <a16:creationId xmlns:a16="http://schemas.microsoft.com/office/drawing/2014/main" id="{83215A1B-D7B2-59C4-C931-89BAC2C2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36" y="489204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15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2E9B5-CAD4-35FF-F7F5-D6FB405B8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873E81-18D6-3D44-B632-F8E766273B00}"/>
              </a:ext>
            </a:extLst>
          </p:cNvPr>
          <p:cNvSpPr txBox="1"/>
          <p:nvPr/>
        </p:nvSpPr>
        <p:spPr>
          <a:xfrm>
            <a:off x="1202436" y="5565446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la casa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9B2C87-0C89-6C57-23AE-E5CC66A70196}"/>
              </a:ext>
            </a:extLst>
          </p:cNvPr>
          <p:cNvSpPr txBox="1"/>
          <p:nvPr/>
        </p:nvSpPr>
        <p:spPr>
          <a:xfrm>
            <a:off x="4056888" y="5565446"/>
            <a:ext cx="7053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house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70,000+ Best House Images · 100% Free Download · Pexels Stock Photos">
            <a:extLst>
              <a:ext uri="{FF2B5EF4-FFF2-40B4-BE49-F238E27FC236}">
                <a16:creationId xmlns:a16="http://schemas.microsoft.com/office/drawing/2014/main" id="{B0B6E142-B6E7-534B-0BCA-C293225BA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6"/>
          <a:stretch>
            <a:fillRect/>
          </a:stretch>
        </p:blipFill>
        <p:spPr bwMode="auto">
          <a:xfrm>
            <a:off x="1115569" y="294286"/>
            <a:ext cx="9720072" cy="53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92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5E78D-24B5-A564-B9B0-11739FD48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5C439C-5A3F-9060-F439-412470665B4E}"/>
              </a:ext>
            </a:extLst>
          </p:cNvPr>
          <p:cNvSpPr txBox="1"/>
          <p:nvPr/>
        </p:nvSpPr>
        <p:spPr>
          <a:xfrm>
            <a:off x="-1168844" y="5541002"/>
            <a:ext cx="8663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5400" b="1" dirty="0"/>
              <a:t>la casa de mi amigo</a:t>
            </a:r>
            <a:endParaRPr lang="en-US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E5CE2-A232-2080-4FEC-DA596FBEDB9D}"/>
              </a:ext>
            </a:extLst>
          </p:cNvPr>
          <p:cNvSpPr txBox="1"/>
          <p:nvPr/>
        </p:nvSpPr>
        <p:spPr>
          <a:xfrm>
            <a:off x="4995735" y="5541002"/>
            <a:ext cx="841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5400" b="1" dirty="0">
                <a:solidFill>
                  <a:srgbClr val="C00000"/>
                </a:solidFill>
              </a:rPr>
              <a:t>-</a:t>
            </a:r>
            <a:r>
              <a:rPr lang="es-GT" sz="5400" b="1" dirty="0" err="1">
                <a:solidFill>
                  <a:srgbClr val="C00000"/>
                </a:solidFill>
              </a:rPr>
              <a:t>my</a:t>
            </a:r>
            <a:r>
              <a:rPr lang="es-GT" sz="5400" b="1" dirty="0">
                <a:solidFill>
                  <a:srgbClr val="C00000"/>
                </a:solidFill>
              </a:rPr>
              <a:t> </a:t>
            </a:r>
            <a:r>
              <a:rPr lang="es-GT" sz="5400" b="1" dirty="0" err="1">
                <a:solidFill>
                  <a:srgbClr val="C00000"/>
                </a:solidFill>
              </a:rPr>
              <a:t>friend’s</a:t>
            </a:r>
            <a:r>
              <a:rPr lang="es-GT" sz="5400" b="1" dirty="0">
                <a:solidFill>
                  <a:srgbClr val="C00000"/>
                </a:solidFill>
              </a:rPr>
              <a:t> </a:t>
            </a:r>
            <a:r>
              <a:rPr lang="es-GT" sz="5400" b="1" dirty="0" err="1">
                <a:solidFill>
                  <a:srgbClr val="C00000"/>
                </a:solidFill>
              </a:rPr>
              <a:t>house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Niños amigos jugando y sonriendo caricaturas | Vector Premium">
            <a:extLst>
              <a:ext uri="{FF2B5EF4-FFF2-40B4-BE49-F238E27FC236}">
                <a16:creationId xmlns:a16="http://schemas.microsoft.com/office/drawing/2014/main" id="{A8A26422-0FD5-D225-6E1D-26464EA1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643" y="184558"/>
            <a:ext cx="596265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675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DAB2A-1BEE-2627-E801-52F6C31B3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74E793-2E83-3F4F-81FE-278EB048E658}"/>
              </a:ext>
            </a:extLst>
          </p:cNvPr>
          <p:cNvSpPr txBox="1"/>
          <p:nvPr/>
        </p:nvSpPr>
        <p:spPr>
          <a:xfrm>
            <a:off x="94488" y="5628352"/>
            <a:ext cx="5158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/>
              <a:t>el cine</a:t>
            </a:r>
            <a:endParaRPr lang="en-US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A47491-267D-C1CC-128A-5D6265B35C25}"/>
              </a:ext>
            </a:extLst>
          </p:cNvPr>
          <p:cNvSpPr txBox="1"/>
          <p:nvPr/>
        </p:nvSpPr>
        <p:spPr>
          <a:xfrm>
            <a:off x="3314319" y="5638886"/>
            <a:ext cx="8598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rgbClr val="C00000"/>
                </a:solidFill>
              </a:rPr>
              <a:t>-</a:t>
            </a:r>
            <a:r>
              <a:rPr lang="es-GT" sz="6600" b="1" dirty="0" err="1">
                <a:solidFill>
                  <a:srgbClr val="C00000"/>
                </a:solidFill>
              </a:rPr>
              <a:t>the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movie</a:t>
            </a:r>
            <a:r>
              <a:rPr lang="es-GT" sz="6600" b="1" dirty="0">
                <a:solidFill>
                  <a:srgbClr val="C00000"/>
                </a:solidFill>
              </a:rPr>
              <a:t> </a:t>
            </a:r>
            <a:r>
              <a:rPr lang="es-GT" sz="6600" b="1" dirty="0" err="1">
                <a:solidFill>
                  <a:srgbClr val="C00000"/>
                </a:solidFill>
              </a:rPr>
              <a:t>theater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Movie Theaters Are Keeping Doors Closed">
            <a:extLst>
              <a:ext uri="{FF2B5EF4-FFF2-40B4-BE49-F238E27FC236}">
                <a16:creationId xmlns:a16="http://schemas.microsoft.com/office/drawing/2014/main" id="{BE3C5CF5-C1CD-C1AF-2EB5-6A7F7916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36" y="349150"/>
            <a:ext cx="9602343" cy="54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47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224</Words>
  <Application>Microsoft Office PowerPoint</Application>
  <PresentationFormat>Widescreen</PresentationFormat>
  <Paragraphs>81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ADLaM Display</vt:lpstr>
      <vt:lpstr>Aptos</vt:lpstr>
      <vt:lpstr>Aptos Display</vt:lpstr>
      <vt:lpstr>Arial</vt:lpstr>
      <vt:lpstr>Cavolini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Valeska Anderson</dc:creator>
  <cp:lastModifiedBy>Valeska Anderson</cp:lastModifiedBy>
  <cp:revision>8</cp:revision>
  <dcterms:created xsi:type="dcterms:W3CDTF">2025-09-26T12:44:24Z</dcterms:created>
  <dcterms:modified xsi:type="dcterms:W3CDTF">2025-09-26T17:26:16Z</dcterms:modified>
</cp:coreProperties>
</file>