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74" r:id="rId3"/>
    <p:sldId id="275" r:id="rId4"/>
    <p:sldId id="306" r:id="rId5"/>
    <p:sldId id="261" r:id="rId6"/>
    <p:sldId id="262" r:id="rId7"/>
    <p:sldId id="259" r:id="rId8"/>
    <p:sldId id="307" r:id="rId9"/>
    <p:sldId id="266" r:id="rId10"/>
    <p:sldId id="322" r:id="rId11"/>
    <p:sldId id="321" r:id="rId12"/>
    <p:sldId id="267" r:id="rId13"/>
    <p:sldId id="323" r:id="rId14"/>
    <p:sldId id="324" r:id="rId15"/>
    <p:sldId id="268" r:id="rId16"/>
    <p:sldId id="326" r:id="rId17"/>
    <p:sldId id="325" r:id="rId18"/>
    <p:sldId id="284" r:id="rId19"/>
    <p:sldId id="285" r:id="rId20"/>
    <p:sldId id="368" r:id="rId21"/>
    <p:sldId id="309" r:id="rId22"/>
    <p:sldId id="263" r:id="rId23"/>
    <p:sldId id="308" r:id="rId24"/>
    <p:sldId id="264" r:id="rId25"/>
    <p:sldId id="310" r:id="rId26"/>
    <p:sldId id="369" r:id="rId27"/>
    <p:sldId id="311" r:id="rId28"/>
    <p:sldId id="312" r:id="rId29"/>
    <p:sldId id="27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3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9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5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7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7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8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5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67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1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855AEC-B5D7-1E95-EA7A-BA6AC2AB3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1540" y="1282152"/>
            <a:ext cx="12542807" cy="2971051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Adult Conversational </a:t>
            </a:r>
            <a:br>
              <a:rPr lang="en-US" sz="6600" dirty="0"/>
            </a:br>
            <a:r>
              <a:rPr lang="en-US" sz="6600" dirty="0"/>
              <a:t>Spanish: Intermediate Part 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C0BA004-DBAE-543D-BD79-0362C0F2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1</a:t>
            </a:r>
          </a:p>
        </p:txBody>
      </p:sp>
      <p:pic>
        <p:nvPicPr>
          <p:cNvPr id="11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B72B092-F337-F157-767C-CDB9E73F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" y="200248"/>
            <a:ext cx="2910655" cy="11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FC3E-EEB8-6275-1AB3-79EDE071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CONVERSATION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5F2782C4-D87C-F2FE-2FFE-D10089A91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240349" y="139336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770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756359-89C2-21BA-C8E4-FECED4A765F3}"/>
              </a:ext>
            </a:extLst>
          </p:cNvPr>
          <p:cNvSpPr txBox="1"/>
          <p:nvPr/>
        </p:nvSpPr>
        <p:spPr>
          <a:xfrm>
            <a:off x="210457" y="409644"/>
            <a:ext cx="11771086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Conversación</a:t>
            </a:r>
            <a:r>
              <a:rPr lang="en-US" sz="2400" b="1" dirty="0">
                <a:solidFill>
                  <a:schemeClr val="bg1"/>
                </a:solidFill>
              </a:rPr>
              <a:t>: “El </a:t>
            </a:r>
            <a:r>
              <a:rPr lang="en-US" sz="2400" b="1" dirty="0" err="1">
                <a:solidFill>
                  <a:schemeClr val="bg1"/>
                </a:solidFill>
              </a:rPr>
              <a:t>poder</a:t>
            </a:r>
            <a:r>
              <a:rPr lang="en-US" sz="2400" b="1" dirty="0">
                <a:solidFill>
                  <a:schemeClr val="bg1"/>
                </a:solidFill>
              </a:rPr>
              <a:t> de un abrazo” </a:t>
            </a:r>
            <a:r>
              <a:rPr lang="en-US" sz="2400" dirty="0">
                <a:solidFill>
                  <a:schemeClr val="bg1"/>
                </a:solidFill>
              </a:rPr>
              <a:t>/ “The Power of a Hug”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Estudiante</a:t>
            </a:r>
            <a:r>
              <a:rPr lang="en-US" sz="2400" b="1" dirty="0">
                <a:solidFill>
                  <a:schemeClr val="bg1"/>
                </a:solidFill>
              </a:rPr>
              <a:t> A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b="1" dirty="0">
                <a:solidFill>
                  <a:srgbClr val="0070C0"/>
                </a:solidFill>
              </a:rPr>
              <a:t>¿Tú </a:t>
            </a:r>
            <a:r>
              <a:rPr lang="en-US" sz="2400" b="1" dirty="0" err="1">
                <a:solidFill>
                  <a:srgbClr val="0070C0"/>
                </a:solidFill>
              </a:rPr>
              <a:t>abrazas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mucho</a:t>
            </a:r>
            <a:r>
              <a:rPr lang="en-US" sz="2400" b="1" dirty="0">
                <a:solidFill>
                  <a:srgbClr val="0070C0"/>
                </a:solidFill>
              </a:rPr>
              <a:t> a </a:t>
            </a:r>
            <a:r>
              <a:rPr lang="en-US" sz="2400" b="1" dirty="0" err="1">
                <a:solidFill>
                  <a:srgbClr val="0070C0"/>
                </a:solidFill>
              </a:rPr>
              <a:t>tus</a:t>
            </a:r>
            <a:r>
              <a:rPr lang="en-US" sz="2400" b="1" dirty="0">
                <a:solidFill>
                  <a:srgbClr val="0070C0"/>
                </a:solidFill>
              </a:rPr>
              <a:t> amigos?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Do you hug your friends a lot?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Estudiante</a:t>
            </a:r>
            <a:r>
              <a:rPr lang="en-US" sz="2400" b="1" dirty="0">
                <a:solidFill>
                  <a:schemeClr val="bg1"/>
                </a:solidFill>
              </a:rPr>
              <a:t> B: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Sí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los</a:t>
            </a:r>
            <a:r>
              <a:rPr lang="en-US" sz="2400" b="1" dirty="0">
                <a:solidFill>
                  <a:srgbClr val="0070C0"/>
                </a:solidFill>
              </a:rPr>
              <a:t> abrazo </a:t>
            </a:r>
            <a:r>
              <a:rPr lang="en-US" sz="2400" b="1" dirty="0" err="1">
                <a:solidFill>
                  <a:srgbClr val="0070C0"/>
                </a:solidFill>
              </a:rPr>
              <a:t>cada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vez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que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veo</a:t>
            </a:r>
            <a:r>
              <a:rPr lang="en-US" sz="2400" b="1" dirty="0">
                <a:solidFill>
                  <a:srgbClr val="0070C0"/>
                </a:solidFill>
              </a:rPr>
              <a:t>. Me </a:t>
            </a:r>
            <a:r>
              <a:rPr lang="en-US" sz="2400" b="1" dirty="0" err="1">
                <a:solidFill>
                  <a:srgbClr val="0070C0"/>
                </a:solidFill>
              </a:rPr>
              <a:t>gusta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abrazar</a:t>
            </a:r>
            <a:r>
              <a:rPr lang="en-US" sz="2400" b="1" dirty="0">
                <a:solidFill>
                  <a:srgbClr val="0070C0"/>
                </a:solidFill>
              </a:rPr>
              <a:t> a la </a:t>
            </a:r>
            <a:r>
              <a:rPr lang="en-US" sz="2400" b="1" dirty="0" err="1">
                <a:solidFill>
                  <a:srgbClr val="0070C0"/>
                </a:solidFill>
              </a:rPr>
              <a:t>gente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que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quiero</a:t>
            </a:r>
            <a:r>
              <a:rPr lang="en-US" sz="2400" b="1" dirty="0">
                <a:solidFill>
                  <a:srgbClr val="0070C0"/>
                </a:solidFill>
              </a:rPr>
              <a:t>. ¿Y </a:t>
            </a:r>
            <a:r>
              <a:rPr lang="en-US" sz="2400" b="1" dirty="0" err="1">
                <a:solidFill>
                  <a:srgbClr val="0070C0"/>
                </a:solidFill>
              </a:rPr>
              <a:t>tú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Yes, I hug them every time I see them. I like to hug the people I love. And you?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Estudiante</a:t>
            </a:r>
            <a:r>
              <a:rPr lang="en-US" sz="2400" b="1" dirty="0">
                <a:solidFill>
                  <a:schemeClr val="bg1"/>
                </a:solidFill>
              </a:rPr>
              <a:t> A: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También. Ayer </a:t>
            </a:r>
            <a:r>
              <a:rPr lang="en-US" sz="2400" b="1" dirty="0" err="1">
                <a:solidFill>
                  <a:srgbClr val="0070C0"/>
                </a:solidFill>
              </a:rPr>
              <a:t>abracé</a:t>
            </a:r>
            <a:r>
              <a:rPr lang="en-US" sz="2400" b="1" dirty="0">
                <a:solidFill>
                  <a:srgbClr val="0070C0"/>
                </a:solidFill>
              </a:rPr>
              <a:t> a mi </a:t>
            </a:r>
            <a:r>
              <a:rPr lang="en-US" sz="2400" b="1" dirty="0" err="1">
                <a:solidFill>
                  <a:srgbClr val="0070C0"/>
                </a:solidFill>
              </a:rPr>
              <a:t>mejor</a:t>
            </a:r>
            <a:r>
              <a:rPr lang="en-US" sz="2400" b="1" dirty="0">
                <a:solidFill>
                  <a:srgbClr val="0070C0"/>
                </a:solidFill>
              </a:rPr>
              <a:t> amiga </a:t>
            </a:r>
            <a:r>
              <a:rPr lang="en-US" sz="2400" b="1" dirty="0" err="1">
                <a:solidFill>
                  <a:srgbClr val="0070C0"/>
                </a:solidFill>
              </a:rPr>
              <a:t>después</a:t>
            </a:r>
            <a:r>
              <a:rPr lang="en-US" sz="2400" b="1" dirty="0">
                <a:solidFill>
                  <a:srgbClr val="0070C0"/>
                </a:solidFill>
              </a:rPr>
              <a:t> de </a:t>
            </a:r>
            <a:r>
              <a:rPr lang="en-US" sz="2400" b="1" dirty="0" err="1">
                <a:solidFill>
                  <a:srgbClr val="0070C0"/>
                </a:solidFill>
              </a:rPr>
              <a:t>mucho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tiempo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Me too. Yesterday I hugged my best friend after a long time.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Estudiante</a:t>
            </a:r>
            <a:r>
              <a:rPr lang="en-US" sz="2400" b="1" dirty="0">
                <a:solidFill>
                  <a:schemeClr val="bg1"/>
                </a:solidFill>
              </a:rPr>
              <a:t> B</a:t>
            </a:r>
            <a:r>
              <a:rPr lang="en-US" sz="2400" dirty="0">
                <a:solidFill>
                  <a:schemeClr val="bg1"/>
                </a:solidFill>
              </a:rPr>
              <a:t>: ¡</a:t>
            </a:r>
            <a:r>
              <a:rPr lang="en-US" sz="2400" b="1" dirty="0" err="1">
                <a:solidFill>
                  <a:srgbClr val="0070C0"/>
                </a:solidFill>
              </a:rPr>
              <a:t>Qué</a:t>
            </a:r>
            <a:r>
              <a:rPr lang="en-US" sz="2400" b="1" dirty="0">
                <a:solidFill>
                  <a:srgbClr val="0070C0"/>
                </a:solidFill>
              </a:rPr>
              <a:t> bonito! </a:t>
            </a:r>
            <a:r>
              <a:rPr lang="en-US" sz="2400" b="1" dirty="0" err="1">
                <a:solidFill>
                  <a:srgbClr val="0070C0"/>
                </a:solidFill>
              </a:rPr>
              <a:t>Yo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abrazaba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mucho</a:t>
            </a:r>
            <a:r>
              <a:rPr lang="en-US" sz="2400" b="1" dirty="0">
                <a:solidFill>
                  <a:srgbClr val="0070C0"/>
                </a:solidFill>
              </a:rPr>
              <a:t> a mis abuelos </a:t>
            </a:r>
            <a:r>
              <a:rPr lang="en-US" sz="2400" b="1" dirty="0" err="1">
                <a:solidFill>
                  <a:srgbClr val="0070C0"/>
                </a:solidFill>
              </a:rPr>
              <a:t>cuando</a:t>
            </a:r>
            <a:r>
              <a:rPr lang="en-US" sz="2400" b="1" dirty="0">
                <a:solidFill>
                  <a:srgbClr val="0070C0"/>
                </a:solidFill>
              </a:rPr>
              <a:t> era </a:t>
            </a:r>
            <a:r>
              <a:rPr lang="en-US" sz="2400" b="1" dirty="0" err="1">
                <a:solidFill>
                  <a:srgbClr val="0070C0"/>
                </a:solidFill>
              </a:rPr>
              <a:t>niño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How nice! I used to hug my grandparents a lot when I was a child.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Wellness and Mindfulness Hug Emoji Packs">
            <a:extLst>
              <a:ext uri="{FF2B5EF4-FFF2-40B4-BE49-F238E27FC236}">
                <a16:creationId xmlns:a16="http://schemas.microsoft.com/office/drawing/2014/main" id="{C66123B5-6426-630B-C262-A047042C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88" b="91992" l="5366" r="94634">
                        <a14:foregroundMark x1="11220" y1="29688" x2="5366" y2="25195"/>
                        <a14:foregroundMark x1="16829" y1="15820" x2="35854" y2="7617"/>
                        <a14:foregroundMark x1="35854" y1="7617" x2="41951" y2="7617"/>
                        <a14:foregroundMark x1="47317" y1="9180" x2="43415" y2="4688"/>
                        <a14:foregroundMark x1="90244" y1="23828" x2="94878" y2="29297"/>
                        <a14:foregroundMark x1="76829" y1="91797" x2="35610" y2="91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87" y="62753"/>
            <a:ext cx="1593687" cy="199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61C0-2949-0D2D-1810-20AA8B5F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Conjugation – “er” 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6B34-93A2-5DDA-F56C-FD93EC260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438F-0814-207C-0439-7E63B30C8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o</a:t>
            </a:r>
          </a:p>
          <a:p>
            <a:r>
              <a:rPr lang="en-US" sz="2400" b="1" dirty="0"/>
              <a:t>Tú – es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–e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dirty="0" err="1"/>
              <a:t>e</a:t>
            </a:r>
            <a:r>
              <a:rPr lang="en-US" sz="2400" b="1" dirty="0" err="1"/>
              <a:t>mos</a:t>
            </a:r>
            <a:endParaRPr lang="en-US" sz="2400" b="1" dirty="0"/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sz="2400" b="1" dirty="0" err="1"/>
              <a:t>éis</a:t>
            </a:r>
            <a:endParaRPr lang="en-US" sz="2400" b="1" dirty="0"/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- </a:t>
            </a:r>
            <a:r>
              <a:rPr lang="en-US" sz="2400" b="1" dirty="0" err="1"/>
              <a:t>en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2448A-6107-5A60-A66B-F6B9F8F0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Verbo: </a:t>
            </a:r>
            <a:r>
              <a:rPr lang="en-US" sz="3200" u="sng" dirty="0"/>
              <a:t>com</a:t>
            </a:r>
            <a:r>
              <a:rPr lang="en-US" sz="3200" dirty="0"/>
              <a:t>/er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05FF3-29D0-4126-5CE6-713DEF5E12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o</a:t>
            </a:r>
          </a:p>
          <a:p>
            <a:r>
              <a:rPr lang="en-US" sz="2400" b="1" dirty="0"/>
              <a:t>Tú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</a:t>
            </a:r>
            <a:r>
              <a:rPr lang="en-US" b="1" u="sng" dirty="0"/>
              <a:t>com</a:t>
            </a:r>
            <a:r>
              <a:rPr lang="en-US" sz="2400" b="1" u="sng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e</a:t>
            </a:r>
            <a:r>
              <a:rPr lang="en-US" sz="2400" b="1" dirty="0" err="1">
                <a:highlight>
                  <a:srgbClr val="000000"/>
                </a:highlight>
              </a:rPr>
              <a:t>mos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é</a:t>
            </a:r>
            <a:r>
              <a:rPr lang="en-US" sz="2400" b="1" dirty="0" err="1">
                <a:highlight>
                  <a:srgbClr val="000000"/>
                </a:highlight>
              </a:rPr>
              <a:t>is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–com/</a:t>
            </a:r>
            <a:r>
              <a:rPr lang="en-US" b="1" dirty="0" err="1">
                <a:highlight>
                  <a:srgbClr val="000000"/>
                </a:highlight>
              </a:rPr>
              <a:t>e</a:t>
            </a:r>
            <a:r>
              <a:rPr lang="en-US" sz="2400" b="1" dirty="0" err="1">
                <a:highlight>
                  <a:srgbClr val="000000"/>
                </a:highlight>
              </a:rPr>
              <a:t>n</a:t>
            </a:r>
            <a:endParaRPr lang="en-US" dirty="0">
              <a:highlight>
                <a:srgbClr val="000000"/>
              </a:highlight>
            </a:endParaRPr>
          </a:p>
          <a:p>
            <a:endParaRPr lang="en-US" dirty="0"/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5D1054C-641E-0AFF-9606-0A5F5E2F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24624" y="245211"/>
            <a:ext cx="1929663" cy="19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315A0-39C4-E17E-BDC7-49A4A8A76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ACFC9-DB43-2082-C5BE-3C9DA837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CONVERSATION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CA1FFCC3-F69B-9CAA-1EBA-B32F4ED6F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240349" y="139336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0386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7EB632-8CB5-C13A-190B-EC3193E71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309971-19AF-860D-B1F6-1C3F3F32A300}"/>
              </a:ext>
            </a:extLst>
          </p:cNvPr>
          <p:cNvSpPr txBox="1"/>
          <p:nvPr/>
        </p:nvSpPr>
        <p:spPr>
          <a:xfrm>
            <a:off x="3603019" y="207302"/>
            <a:ext cx="8443167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Conversación</a:t>
            </a:r>
            <a:r>
              <a:rPr lang="en-US" sz="2200" b="1" dirty="0">
                <a:solidFill>
                  <a:schemeClr val="bg1"/>
                </a:solidFill>
              </a:rPr>
              <a:t>: “Comer bien” </a:t>
            </a:r>
            <a:r>
              <a:rPr lang="en-US" sz="2200" dirty="0">
                <a:solidFill>
                  <a:schemeClr val="bg1"/>
                </a:solidFill>
              </a:rPr>
              <a:t>/ “Eating Well”</a:t>
            </a:r>
          </a:p>
          <a:p>
            <a:pPr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Estudiante</a:t>
            </a:r>
            <a:r>
              <a:rPr lang="en-US" sz="2200" b="1" dirty="0">
                <a:solidFill>
                  <a:schemeClr val="bg1"/>
                </a:solidFill>
              </a:rPr>
              <a:t> A: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b="1" dirty="0">
                <a:solidFill>
                  <a:srgbClr val="0070C0"/>
                </a:solidFill>
              </a:rPr>
              <a:t>¿Comes </a:t>
            </a:r>
            <a:r>
              <a:rPr lang="en-US" sz="2200" b="1" dirty="0" err="1">
                <a:solidFill>
                  <a:srgbClr val="0070C0"/>
                </a:solidFill>
              </a:rPr>
              <a:t>saludable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normalmente</a:t>
            </a:r>
            <a:r>
              <a:rPr lang="en-US" sz="2200" b="1" dirty="0">
                <a:solidFill>
                  <a:srgbClr val="0070C0"/>
                </a:solidFill>
              </a:rPr>
              <a:t>?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Do you usually eat healthy?</a:t>
            </a:r>
          </a:p>
          <a:p>
            <a:pPr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Estudiante</a:t>
            </a:r>
            <a:r>
              <a:rPr lang="en-US" sz="2200" b="1" dirty="0">
                <a:solidFill>
                  <a:schemeClr val="bg1"/>
                </a:solidFill>
              </a:rPr>
              <a:t> B: </a:t>
            </a:r>
            <a:r>
              <a:rPr lang="en-US" sz="2200" b="1" dirty="0" err="1">
                <a:solidFill>
                  <a:srgbClr val="0070C0"/>
                </a:solidFill>
              </a:rPr>
              <a:t>Sí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 err="1">
                <a:solidFill>
                  <a:srgbClr val="0070C0"/>
                </a:solidFill>
              </a:rPr>
              <a:t>como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muchas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frutas</a:t>
            </a:r>
            <a:r>
              <a:rPr lang="en-US" sz="2200" b="1" dirty="0">
                <a:solidFill>
                  <a:srgbClr val="0070C0"/>
                </a:solidFill>
              </a:rPr>
              <a:t> y </a:t>
            </a:r>
            <a:r>
              <a:rPr lang="en-US" sz="2200" b="1" dirty="0" err="1">
                <a:solidFill>
                  <a:srgbClr val="0070C0"/>
                </a:solidFill>
              </a:rPr>
              <a:t>verduras</a:t>
            </a:r>
            <a:r>
              <a:rPr lang="en-US" sz="2200" b="1" dirty="0">
                <a:solidFill>
                  <a:srgbClr val="0070C0"/>
                </a:solidFill>
              </a:rPr>
              <a:t>. ¿Y </a:t>
            </a:r>
            <a:r>
              <a:rPr lang="en-US" sz="2200" b="1" dirty="0" err="1">
                <a:solidFill>
                  <a:srgbClr val="0070C0"/>
                </a:solidFill>
              </a:rPr>
              <a:t>tú</a:t>
            </a:r>
            <a:r>
              <a:rPr lang="en-US" sz="2200" b="1" dirty="0">
                <a:solidFill>
                  <a:srgbClr val="0070C0"/>
                </a:solidFill>
              </a:rPr>
              <a:t>?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Yes, I eat a lot of fruits and vegetables. And you?</a:t>
            </a:r>
          </a:p>
          <a:p>
            <a:pPr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Estudiante</a:t>
            </a:r>
            <a:r>
              <a:rPr lang="en-US" sz="2200" b="1" dirty="0">
                <a:solidFill>
                  <a:schemeClr val="bg1"/>
                </a:solidFill>
              </a:rPr>
              <a:t> A: </a:t>
            </a:r>
            <a:r>
              <a:rPr lang="en-US" sz="2200" b="1" dirty="0" err="1">
                <a:solidFill>
                  <a:srgbClr val="0070C0"/>
                </a:solidFill>
              </a:rPr>
              <a:t>Trato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 err="1">
                <a:solidFill>
                  <a:srgbClr val="0070C0"/>
                </a:solidFill>
              </a:rPr>
              <a:t>pero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ayer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comí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demasiada</a:t>
            </a:r>
            <a:r>
              <a:rPr lang="en-US" sz="2200" b="1" dirty="0">
                <a:solidFill>
                  <a:srgbClr val="0070C0"/>
                </a:solidFill>
              </a:rPr>
              <a:t> pizza.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I try, but yesterday I ate too much pizza.</a:t>
            </a:r>
          </a:p>
          <a:p>
            <a:pPr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Estudiante</a:t>
            </a:r>
            <a:r>
              <a:rPr lang="en-US" sz="2200" b="1" dirty="0">
                <a:solidFill>
                  <a:schemeClr val="bg1"/>
                </a:solidFill>
              </a:rPr>
              <a:t> B: </a:t>
            </a:r>
            <a:r>
              <a:rPr lang="en-US" sz="2200" b="1" dirty="0" err="1">
                <a:solidFill>
                  <a:srgbClr val="0070C0"/>
                </a:solidFill>
              </a:rPr>
              <a:t>Ojalá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que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todos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comamos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más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sano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este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año</a:t>
            </a:r>
            <a:r>
              <a:rPr lang="en-US" sz="2200" b="1" dirty="0">
                <a:solidFill>
                  <a:srgbClr val="0070C0"/>
                </a:solidFill>
              </a:rPr>
              <a:t>.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I hope we all eat healthier this year.</a:t>
            </a:r>
          </a:p>
          <a:p>
            <a:pPr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Estudiante</a:t>
            </a:r>
            <a:r>
              <a:rPr lang="en-US" sz="2200" b="1" dirty="0">
                <a:solidFill>
                  <a:schemeClr val="bg1"/>
                </a:solidFill>
              </a:rPr>
              <a:t> A: </a:t>
            </a:r>
            <a:r>
              <a:rPr lang="en-US" sz="2200" b="1" dirty="0" err="1">
                <a:solidFill>
                  <a:srgbClr val="0070C0"/>
                </a:solidFill>
              </a:rPr>
              <a:t>Mañana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comeré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una</a:t>
            </a:r>
            <a:r>
              <a:rPr lang="en-US" sz="2200" b="1" dirty="0">
                <a:solidFill>
                  <a:srgbClr val="0070C0"/>
                </a:solidFill>
              </a:rPr>
              <a:t> ensalada </a:t>
            </a:r>
            <a:r>
              <a:rPr lang="en-US" sz="2200" b="1" dirty="0" err="1">
                <a:solidFill>
                  <a:srgbClr val="0070C0"/>
                </a:solidFill>
              </a:rPr>
              <a:t>grande</a:t>
            </a:r>
            <a:r>
              <a:rPr lang="en-US" sz="2200" b="1" dirty="0">
                <a:solidFill>
                  <a:srgbClr val="0070C0"/>
                </a:solidFill>
              </a:rPr>
              <a:t>.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Tomorrow I will eat a big salad.</a:t>
            </a:r>
          </a:p>
          <a:p>
            <a:pPr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200" b="1" dirty="0" err="1">
                <a:solidFill>
                  <a:schemeClr val="bg1"/>
                </a:solidFill>
              </a:rPr>
              <a:t>Estudiante</a:t>
            </a:r>
            <a:r>
              <a:rPr lang="en-US" sz="2200" b="1" dirty="0">
                <a:solidFill>
                  <a:schemeClr val="bg1"/>
                </a:solidFill>
              </a:rPr>
              <a:t> B: </a:t>
            </a:r>
            <a:r>
              <a:rPr lang="en-US" sz="2200" b="1" dirty="0">
                <a:solidFill>
                  <a:srgbClr val="0070C0"/>
                </a:solidFill>
              </a:rPr>
              <a:t>¡Perfecto! Come </a:t>
            </a:r>
            <a:r>
              <a:rPr lang="en-US" sz="2200" b="1" dirty="0" err="1">
                <a:solidFill>
                  <a:srgbClr val="0070C0"/>
                </a:solidFill>
              </a:rPr>
              <a:t>despacio</a:t>
            </a:r>
            <a:r>
              <a:rPr lang="en-US" sz="2200" b="1" dirty="0">
                <a:solidFill>
                  <a:srgbClr val="0070C0"/>
                </a:solidFill>
              </a:rPr>
              <a:t> y </a:t>
            </a:r>
            <a:r>
              <a:rPr lang="en-US" sz="2200" b="1" dirty="0" err="1">
                <a:solidFill>
                  <a:srgbClr val="0070C0"/>
                </a:solidFill>
              </a:rPr>
              <a:t>disfruta</a:t>
            </a:r>
            <a:r>
              <a:rPr lang="en-US" sz="2200" b="1" dirty="0">
                <a:solidFill>
                  <a:srgbClr val="0070C0"/>
                </a:solidFill>
              </a:rPr>
              <a:t> la comida.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Perfect! Eat slowly and enjoy your food.</a:t>
            </a:r>
          </a:p>
          <a:p>
            <a:pPr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ating well to save our planet - Healthy Food Guide">
            <a:extLst>
              <a:ext uri="{FF2B5EF4-FFF2-40B4-BE49-F238E27FC236}">
                <a16:creationId xmlns:a16="http://schemas.microsoft.com/office/drawing/2014/main" id="{B2A6F34D-B50C-8737-5E4C-D5AB7591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1111" l="7455" r="92727">
                        <a14:foregroundMark x1="7636" y1="53222" x2="9182" y2="72556"/>
                        <a14:foregroundMark x1="58636" y1="7222" x2="58909" y2="2778"/>
                        <a14:foregroundMark x1="91818" y1="76000" x2="91636" y2="71333"/>
                        <a14:foregroundMark x1="92364" y1="61556" x2="92818" y2="58000"/>
                        <a14:foregroundMark x1="55818" y1="90667" x2="67000" y2="91111"/>
                        <a14:foregroundMark x1="67000" y1="91111" x2="80727" y2="90556"/>
                        <a14:foregroundMark x1="56182" y1="58000" x2="55273" y2="52778"/>
                        <a14:foregroundMark x1="47545" y1="34222" x2="51455" y2="34333"/>
                        <a14:foregroundMark x1="48000" y1="76889" x2="45727" y2="7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6047"/>
            <a:ext cx="3249706" cy="26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61C0-2949-0D2D-1810-20AA8B5F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Conjugation – “</a:t>
            </a:r>
            <a:r>
              <a:rPr lang="en-US" sz="4000" b="1" dirty="0" err="1"/>
              <a:t>ir</a:t>
            </a:r>
            <a:r>
              <a:rPr lang="en-US" sz="4000" b="1" dirty="0"/>
              <a:t>” 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6B34-93A2-5DDA-F56C-FD93EC260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438F-0814-207C-0439-7E63B30C8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o</a:t>
            </a:r>
          </a:p>
          <a:p>
            <a:r>
              <a:rPr lang="en-US" sz="2400" b="1" dirty="0"/>
              <a:t>Tú – es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–e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dirty="0" err="1"/>
              <a:t>i</a:t>
            </a:r>
            <a:r>
              <a:rPr lang="en-US" sz="2400" b="1" dirty="0" err="1"/>
              <a:t>mos</a:t>
            </a:r>
            <a:endParaRPr lang="en-US" sz="2400" b="1" dirty="0"/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sz="2400" b="1" dirty="0" err="1"/>
              <a:t>ís</a:t>
            </a:r>
            <a:endParaRPr lang="en-US" sz="2400" b="1" dirty="0"/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- </a:t>
            </a:r>
            <a:r>
              <a:rPr lang="en-US" sz="2400" b="1" dirty="0" err="1"/>
              <a:t>en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2448A-6107-5A60-A66B-F6B9F8F0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Verbo: </a:t>
            </a:r>
            <a:r>
              <a:rPr lang="en-US" sz="3200" u="sng" dirty="0" err="1"/>
              <a:t>abr</a:t>
            </a:r>
            <a:r>
              <a:rPr lang="en-US" sz="3200" dirty="0"/>
              <a:t>/</a:t>
            </a:r>
            <a:r>
              <a:rPr lang="en-US" sz="3200" dirty="0" err="1"/>
              <a:t>ir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05FF3-29D0-4126-5CE6-713DEF5E12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</a:t>
            </a:r>
            <a:r>
              <a:rPr lang="en-US" b="1" u="sng" dirty="0" err="1"/>
              <a:t>abr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o</a:t>
            </a:r>
          </a:p>
          <a:p>
            <a:r>
              <a:rPr lang="en-US" sz="2400" b="1" dirty="0"/>
              <a:t>Tú – </a:t>
            </a:r>
            <a:r>
              <a:rPr lang="en-US" b="1" u="sng" dirty="0" err="1"/>
              <a:t>abr</a:t>
            </a:r>
            <a:r>
              <a:rPr lang="en-US" sz="2400" b="1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</a:t>
            </a:r>
            <a:r>
              <a:rPr lang="en-US" b="1" u="sng" dirty="0" err="1"/>
              <a:t>abr</a:t>
            </a:r>
            <a:r>
              <a:rPr lang="en-US" sz="2400" b="1" u="sng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u="sng" dirty="0" err="1"/>
              <a:t>abr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i</a:t>
            </a:r>
            <a:r>
              <a:rPr lang="en-US" sz="2400" b="1" dirty="0" err="1">
                <a:highlight>
                  <a:srgbClr val="000000"/>
                </a:highlight>
              </a:rPr>
              <a:t>mos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Vosotros</a:t>
            </a:r>
            <a:r>
              <a:rPr lang="en-US" sz="2400" b="1" dirty="0"/>
              <a:t> –</a:t>
            </a:r>
            <a:r>
              <a:rPr lang="en-US" sz="2400" b="1" dirty="0" err="1"/>
              <a:t>abr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í</a:t>
            </a:r>
            <a:r>
              <a:rPr lang="en-US" sz="2400" b="1" dirty="0" err="1">
                <a:highlight>
                  <a:srgbClr val="000000"/>
                </a:highlight>
              </a:rPr>
              <a:t>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–</a:t>
            </a:r>
            <a:r>
              <a:rPr lang="en-US" sz="2400" b="1" dirty="0" err="1"/>
              <a:t>abr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e</a:t>
            </a:r>
            <a:r>
              <a:rPr lang="en-US" sz="2400" b="1" dirty="0" err="1">
                <a:highlight>
                  <a:srgbClr val="000000"/>
                </a:highlight>
              </a:rPr>
              <a:t>n</a:t>
            </a:r>
            <a:endParaRPr lang="en-US" dirty="0">
              <a:highlight>
                <a:srgbClr val="000000"/>
              </a:highlight>
            </a:endParaRPr>
          </a:p>
          <a:p>
            <a:endParaRPr lang="en-US" dirty="0"/>
          </a:p>
        </p:txBody>
      </p:sp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4D89B14F-559B-978A-9B0D-A998F7003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18746" y="314794"/>
            <a:ext cx="2046082" cy="186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1FD1D-7F47-2B26-E61A-0DDA3BD9B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DD9D-FF53-54F8-1400-FEDFF180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CLASS CONVERSATION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whole-class discussion | MiddleWeb">
            <a:extLst>
              <a:ext uri="{FF2B5EF4-FFF2-40B4-BE49-F238E27FC236}">
                <a16:creationId xmlns:a16="http://schemas.microsoft.com/office/drawing/2014/main" id="{BAE4D684-A992-3E2F-CF33-9A3A6FD5A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22539"/>
          <a:stretch>
            <a:fillRect/>
          </a:stretch>
        </p:blipFill>
        <p:spPr bwMode="auto">
          <a:xfrm>
            <a:off x="6240349" y="1393368"/>
            <a:ext cx="4594561" cy="40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2978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0E75A-EAAD-84BB-EFBB-31A07EC1F12F}"/>
              </a:ext>
            </a:extLst>
          </p:cNvPr>
          <p:cNvSpPr txBox="1"/>
          <p:nvPr/>
        </p:nvSpPr>
        <p:spPr>
          <a:xfrm>
            <a:off x="270222" y="612844"/>
            <a:ext cx="1139371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Conversación</a:t>
            </a:r>
            <a:r>
              <a:rPr lang="en-US" sz="2400" b="1" dirty="0">
                <a:solidFill>
                  <a:schemeClr val="bg1"/>
                </a:solidFill>
              </a:rPr>
              <a:t>: “</a:t>
            </a:r>
            <a:r>
              <a:rPr lang="en-US" sz="2400" b="1" dirty="0" err="1">
                <a:solidFill>
                  <a:schemeClr val="bg1"/>
                </a:solidFill>
              </a:rPr>
              <a:t>Abrir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los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archivos</a:t>
            </a:r>
            <a:r>
              <a:rPr lang="en-US" sz="2400" b="1" dirty="0">
                <a:solidFill>
                  <a:schemeClr val="bg1"/>
                </a:solidFill>
              </a:rPr>
              <a:t>” / “Opening the Files”</a:t>
            </a:r>
          </a:p>
          <a:p>
            <a:pP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Estudiante</a:t>
            </a:r>
            <a:r>
              <a:rPr lang="en-US" sz="2400" b="1" dirty="0">
                <a:solidFill>
                  <a:schemeClr val="bg1"/>
                </a:solidFill>
              </a:rPr>
              <a:t> A: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¿</a:t>
            </a:r>
            <a:r>
              <a:rPr lang="en-US" sz="2400" b="1" dirty="0" err="1">
                <a:solidFill>
                  <a:srgbClr val="0070C0"/>
                </a:solidFill>
              </a:rPr>
              <a:t>Abres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archivos</a:t>
            </a:r>
            <a:r>
              <a:rPr lang="en-US" sz="2400" b="1" dirty="0">
                <a:solidFill>
                  <a:srgbClr val="0070C0"/>
                </a:solidFill>
              </a:rPr>
              <a:t> antes de la </a:t>
            </a:r>
            <a:r>
              <a:rPr lang="en-US" sz="2400" b="1" dirty="0" err="1">
                <a:solidFill>
                  <a:srgbClr val="0070C0"/>
                </a:solidFill>
              </a:rPr>
              <a:t>reunión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Do you open the files before the meeting?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Estudiante</a:t>
            </a:r>
            <a:r>
              <a:rPr lang="en-US" sz="2400" b="1" dirty="0">
                <a:solidFill>
                  <a:schemeClr val="bg1"/>
                </a:solidFill>
              </a:rPr>
              <a:t> B: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Sí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los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abro</a:t>
            </a:r>
            <a:r>
              <a:rPr lang="en-US" sz="2400" b="1" dirty="0">
                <a:solidFill>
                  <a:srgbClr val="0070C0"/>
                </a:solidFill>
              </a:rPr>
              <a:t> para </a:t>
            </a:r>
            <a:r>
              <a:rPr lang="en-US" sz="2400" b="1" dirty="0" err="1">
                <a:solidFill>
                  <a:srgbClr val="0070C0"/>
                </a:solidFill>
              </a:rPr>
              <a:t>revisar</a:t>
            </a:r>
            <a:r>
              <a:rPr lang="en-US" sz="2400" b="1" dirty="0">
                <a:solidFill>
                  <a:srgbClr val="0070C0"/>
                </a:solidFill>
              </a:rPr>
              <a:t> la </a:t>
            </a:r>
            <a:r>
              <a:rPr lang="en-US" sz="2400" b="1" dirty="0" err="1">
                <a:solidFill>
                  <a:srgbClr val="0070C0"/>
                </a:solidFill>
              </a:rPr>
              <a:t>información</a:t>
            </a:r>
            <a:r>
              <a:rPr lang="en-US" sz="2400" b="1" dirty="0">
                <a:solidFill>
                  <a:srgbClr val="0070C0"/>
                </a:solidFill>
              </a:rPr>
              <a:t>. ¿Tú también </a:t>
            </a:r>
            <a:r>
              <a:rPr lang="en-US" sz="2400" b="1" dirty="0" err="1">
                <a:solidFill>
                  <a:srgbClr val="0070C0"/>
                </a:solidFill>
              </a:rPr>
              <a:t>los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abres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Yes, I open them to review the information. Do you open them too?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Estudiante</a:t>
            </a:r>
            <a:r>
              <a:rPr lang="en-US" sz="2400" b="1" dirty="0">
                <a:solidFill>
                  <a:schemeClr val="bg1"/>
                </a:solidFill>
              </a:rPr>
              <a:t> A: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Ayer </a:t>
            </a:r>
            <a:r>
              <a:rPr lang="en-US" sz="2400" b="1" dirty="0" err="1">
                <a:solidFill>
                  <a:srgbClr val="0070C0"/>
                </a:solidFill>
              </a:rPr>
              <a:t>abrí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todos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archivos</a:t>
            </a:r>
            <a:r>
              <a:rPr lang="en-US" sz="2400" b="1" dirty="0">
                <a:solidFill>
                  <a:srgbClr val="0070C0"/>
                </a:solidFill>
              </a:rPr>
              <a:t> del </a:t>
            </a:r>
            <a:r>
              <a:rPr lang="en-US" sz="2400" b="1" dirty="0" err="1">
                <a:solidFill>
                  <a:srgbClr val="0070C0"/>
                </a:solidFill>
              </a:rPr>
              <a:t>proyecto</a:t>
            </a:r>
            <a:r>
              <a:rPr lang="en-US" sz="2400" b="1" dirty="0">
                <a:solidFill>
                  <a:srgbClr val="0070C0"/>
                </a:solidFill>
              </a:rPr>
              <a:t>. Mis amigos </a:t>
            </a:r>
            <a:r>
              <a:rPr lang="en-US" sz="2400" b="1" dirty="0" err="1">
                <a:solidFill>
                  <a:srgbClr val="0070C0"/>
                </a:solidFill>
              </a:rPr>
              <a:t>siempre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abren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archivos</a:t>
            </a:r>
            <a:r>
              <a:rPr lang="en-US" sz="2400" b="1" dirty="0">
                <a:solidFill>
                  <a:srgbClr val="0070C0"/>
                </a:solidFill>
              </a:rPr>
              <a:t> antes </a:t>
            </a:r>
            <a:r>
              <a:rPr lang="en-US" sz="2400" b="1" dirty="0" err="1">
                <a:solidFill>
                  <a:srgbClr val="0070C0"/>
                </a:solidFill>
              </a:rPr>
              <a:t>tambien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Yesterday I opened all the project files. My friends also open the files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Estudiante</a:t>
            </a:r>
            <a:r>
              <a:rPr lang="en-US" sz="2400" b="1" dirty="0">
                <a:solidFill>
                  <a:schemeClr val="bg1"/>
                </a:solidFill>
              </a:rPr>
              <a:t> B: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¡</a:t>
            </a:r>
            <a:r>
              <a:rPr lang="en-US" sz="2400" b="1" dirty="0" err="1">
                <a:solidFill>
                  <a:srgbClr val="0070C0"/>
                </a:solidFill>
              </a:rPr>
              <a:t>Excelente</a:t>
            </a:r>
            <a:r>
              <a:rPr lang="en-US" sz="2400" b="1" dirty="0">
                <a:solidFill>
                  <a:srgbClr val="0070C0"/>
                </a:solidFill>
              </a:rPr>
              <a:t>! Es bueno saber </a:t>
            </a:r>
            <a:r>
              <a:rPr lang="en-US" sz="2400" b="1" dirty="0" err="1">
                <a:solidFill>
                  <a:srgbClr val="0070C0"/>
                </a:solidFill>
              </a:rPr>
              <a:t>que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todos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nosotros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abrimos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los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archivos</a:t>
            </a:r>
            <a:r>
              <a:rPr lang="en-US" sz="2400" b="1" dirty="0">
                <a:solidFill>
                  <a:srgbClr val="0070C0"/>
                </a:solidFill>
              </a:rPr>
              <a:t> a </a:t>
            </a:r>
            <a:r>
              <a:rPr lang="en-US" sz="2400" b="1" dirty="0" err="1">
                <a:solidFill>
                  <a:srgbClr val="0070C0"/>
                </a:solidFill>
              </a:rPr>
              <a:t>tiempo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Excellent! I t is good to know that we all open the files on time. </a:t>
            </a:r>
          </a:p>
        </p:txBody>
      </p:sp>
      <p:pic>
        <p:nvPicPr>
          <p:cNvPr id="3074" name="Picture 2" descr="Folder, open, File icon">
            <a:extLst>
              <a:ext uri="{FF2B5EF4-FFF2-40B4-BE49-F238E27FC236}">
                <a16:creationId xmlns:a16="http://schemas.microsoft.com/office/drawing/2014/main" id="{7E765479-7A11-6C5C-86AA-FB10475A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79" b="89474" l="6335" r="93665">
                        <a14:foregroundMark x1="6335" y1="35088" x2="8145" y2="65351"/>
                        <a14:foregroundMark x1="60633" y1="6579" x2="66063" y2="7895"/>
                        <a14:foregroundMark x1="93665" y1="42105" x2="93665" y2="42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95" y="326090"/>
            <a:ext cx="1760705" cy="18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4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3215FA1B-2084-F8A5-CE31-277E5B0B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pic>
        <p:nvPicPr>
          <p:cNvPr id="7" name="Graphic 3" descr="Arrow Right with solid fill">
            <a:extLst>
              <a:ext uri="{FF2B5EF4-FFF2-40B4-BE49-F238E27FC236}">
                <a16:creationId xmlns:a16="http://schemas.microsoft.com/office/drawing/2014/main" id="{37A86333-AE8C-F28E-3B80-B5242F66B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3127" y="1169162"/>
            <a:ext cx="339725" cy="339725"/>
          </a:xfrm>
          <a:prstGeom prst="rect">
            <a:avLst/>
          </a:prstGeom>
        </p:spPr>
      </p:pic>
      <p:pic>
        <p:nvPicPr>
          <p:cNvPr id="8" name="Graphic 3" descr="Arrow Right with solid fill">
            <a:extLst>
              <a:ext uri="{FF2B5EF4-FFF2-40B4-BE49-F238E27FC236}">
                <a16:creationId xmlns:a16="http://schemas.microsoft.com/office/drawing/2014/main" id="{8F7D4FB2-2F83-5993-C86F-EEB08C627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2716" y="5584444"/>
            <a:ext cx="339725" cy="339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8570D4-0D13-FE92-921B-86F880C9FA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6386"/>
          <a:stretch>
            <a:fillRect/>
          </a:stretch>
        </p:blipFill>
        <p:spPr>
          <a:xfrm>
            <a:off x="5329203" y="713267"/>
            <a:ext cx="2339218" cy="52109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0FDAEA-DE7D-9D97-FF6F-82BCA3E282EF}"/>
              </a:ext>
            </a:extLst>
          </p:cNvPr>
          <p:cNvSpPr/>
          <p:nvPr/>
        </p:nvSpPr>
        <p:spPr>
          <a:xfrm>
            <a:off x="7663252" y="707604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Yo viajo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F14718-E83C-7E5A-761B-934E0083F7AE}"/>
              </a:ext>
            </a:extLst>
          </p:cNvPr>
          <p:cNvSpPr/>
          <p:nvPr/>
        </p:nvSpPr>
        <p:spPr>
          <a:xfrm>
            <a:off x="7663252" y="1146249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Usted canta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97FCA-4D90-9D04-E0B8-487EEB1F0C69}"/>
              </a:ext>
            </a:extLst>
          </p:cNvPr>
          <p:cNvSpPr/>
          <p:nvPr/>
        </p:nvSpPr>
        <p:spPr>
          <a:xfrm>
            <a:off x="7674361" y="1575269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Nosotros comemos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E7928C-6EA7-0C5A-2060-5C482F099D24}"/>
              </a:ext>
            </a:extLst>
          </p:cNvPr>
          <p:cNvSpPr/>
          <p:nvPr/>
        </p:nvSpPr>
        <p:spPr>
          <a:xfrm>
            <a:off x="7663252" y="2013056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Él trabaja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01FE5D-1A09-9F0D-AA6A-07FEE79B7B11}"/>
              </a:ext>
            </a:extLst>
          </p:cNvPr>
          <p:cNvSpPr/>
          <p:nvPr/>
        </p:nvSpPr>
        <p:spPr>
          <a:xfrm>
            <a:off x="7668423" y="2452928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Tú llegas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B41BD0-135D-2B28-904D-10C36660B480}"/>
              </a:ext>
            </a:extLst>
          </p:cNvPr>
          <p:cNvSpPr/>
          <p:nvPr/>
        </p:nvSpPr>
        <p:spPr>
          <a:xfrm>
            <a:off x="7668422" y="2884370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Ellos beben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C92F97-5958-46B0-0396-198C16F5B1FE}"/>
              </a:ext>
            </a:extLst>
          </p:cNvPr>
          <p:cNvSpPr/>
          <p:nvPr/>
        </p:nvSpPr>
        <p:spPr>
          <a:xfrm>
            <a:off x="7668422" y="3337167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Ella escribe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8450F8-E5BE-2F04-097C-5A465F8F7058}"/>
              </a:ext>
            </a:extLst>
          </p:cNvPr>
          <p:cNvSpPr/>
          <p:nvPr/>
        </p:nvSpPr>
        <p:spPr>
          <a:xfrm>
            <a:off x="7659793" y="3798590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Yo entiendo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18B459-8573-4025-8BAE-71ECEE472712}"/>
              </a:ext>
            </a:extLst>
          </p:cNvPr>
          <p:cNvSpPr/>
          <p:nvPr/>
        </p:nvSpPr>
        <p:spPr>
          <a:xfrm>
            <a:off x="7660654" y="4261039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Vosotros esperáis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076055-0D49-A215-00E3-6B3437EA8A33}"/>
              </a:ext>
            </a:extLst>
          </p:cNvPr>
          <p:cNvSpPr/>
          <p:nvPr/>
        </p:nvSpPr>
        <p:spPr>
          <a:xfrm>
            <a:off x="7648818" y="4713836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Ellas visitan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837F3A-3A42-BC0C-5E81-469A962B2399}"/>
              </a:ext>
            </a:extLst>
          </p:cNvPr>
          <p:cNvSpPr/>
          <p:nvPr/>
        </p:nvSpPr>
        <p:spPr>
          <a:xfrm>
            <a:off x="7694766" y="5154356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Ustedes regresan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11EC0A-704F-4599-557B-4E9E50D5AB29}"/>
              </a:ext>
            </a:extLst>
          </p:cNvPr>
          <p:cNvSpPr/>
          <p:nvPr/>
        </p:nvSpPr>
        <p:spPr>
          <a:xfrm>
            <a:off x="7650615" y="5590846"/>
            <a:ext cx="2562046" cy="3734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Nosotros trabajamos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86" y="72151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¿Cómo te llamas?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</a:t>
            </a:r>
            <a:r>
              <a:rPr lang="es-GT" sz="40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ómo</a:t>
            </a:r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estás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52FD35-9182-4DF3-1325-B1E04997CB18}"/>
              </a:ext>
            </a:extLst>
          </p:cNvPr>
          <p:cNvSpPr/>
          <p:nvPr/>
        </p:nvSpPr>
        <p:spPr>
          <a:xfrm>
            <a:off x="514349" y="371475"/>
            <a:ext cx="11277600" cy="611505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2ED7D-15BB-736D-7583-EABF22BB2339}"/>
              </a:ext>
            </a:extLst>
          </p:cNvPr>
          <p:cNvSpPr txBox="1"/>
          <p:nvPr/>
        </p:nvSpPr>
        <p:spPr>
          <a:xfrm>
            <a:off x="2777164" y="5863471"/>
            <a:ext cx="6828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E</a:t>
            </a:r>
            <a:r>
              <a:rPr lang="en-US" sz="3200" b="1" dirty="0">
                <a:solidFill>
                  <a:schemeClr val="bg1"/>
                </a:solidFill>
              </a:rPr>
              <a:t>STUDIAR UN IDIOMA NUEVO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Tools to Learn Spanish for Your Next Trip Abroad">
            <a:extLst>
              <a:ext uri="{FF2B5EF4-FFF2-40B4-BE49-F238E27FC236}">
                <a16:creationId xmlns:a16="http://schemas.microsoft.com/office/drawing/2014/main" id="{7699C281-B73A-B639-A780-2D3BA579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63" y="994913"/>
            <a:ext cx="9550674" cy="44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55A1F-F77E-1AF8-7870-BB874F99F4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20" r="557" b="3721"/>
          <a:stretch>
            <a:fillRect/>
          </a:stretch>
        </p:blipFill>
        <p:spPr>
          <a:xfrm>
            <a:off x="217048" y="957531"/>
            <a:ext cx="11757903" cy="4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64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3F69-8C09-6779-6364-0C63A618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Regular -</a:t>
            </a:r>
            <a:r>
              <a:rPr lang="en-US" sz="4000" b="1" dirty="0" err="1"/>
              <a:t>ar</a:t>
            </a:r>
            <a:r>
              <a:rPr lang="en-US" sz="4000" b="1" dirty="0"/>
              <a:t> verbs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6BF334-9B43-C9C4-29EE-2FBA25087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602519"/>
              </p:ext>
            </p:extLst>
          </p:nvPr>
        </p:nvGraphicFramePr>
        <p:xfrm>
          <a:off x="819150" y="2222500"/>
          <a:ext cx="10553700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900">
                  <a:extLst>
                    <a:ext uri="{9D8B030D-6E8A-4147-A177-3AD203B41FA5}">
                      <a16:colId xmlns:a16="http://schemas.microsoft.com/office/drawing/2014/main" val="3725157410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4133267167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2003220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Ar</a:t>
                      </a:r>
                      <a:r>
                        <a:rPr lang="en-US" sz="2000" b="1" dirty="0"/>
                        <a:t> -Verbs</a:t>
                      </a:r>
                    </a:p>
                  </a:txBody>
                  <a:tcPr marL="100379" marR="100379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Er - Verbs</a:t>
                      </a:r>
                    </a:p>
                  </a:txBody>
                  <a:tcPr marL="100379" marR="100379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Ir</a:t>
                      </a:r>
                      <a:r>
                        <a:rPr lang="en-US" sz="2000" b="1" dirty="0"/>
                        <a:t> - Verbs</a:t>
                      </a:r>
                    </a:p>
                  </a:txBody>
                  <a:tcPr marL="100379" marR="100379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8134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Amar – to love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Comer – to eat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Vivir</a:t>
                      </a:r>
                      <a:r>
                        <a:rPr lang="en-US" dirty="0"/>
                        <a:t> – to live</a:t>
                      </a:r>
                    </a:p>
                  </a:txBody>
                  <a:tcPr marL="100379" marR="100379"/>
                </a:tc>
                <a:extLst>
                  <a:ext uri="{0D108BD9-81ED-4DB2-BD59-A6C34878D82A}">
                    <a16:rowId xmlns:a16="http://schemas.microsoft.com/office/drawing/2014/main" val="5250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Compar</a:t>
                      </a:r>
                      <a:r>
                        <a:rPr lang="en-US" dirty="0"/>
                        <a:t> – to buy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Crecer</a:t>
                      </a:r>
                      <a:r>
                        <a:rPr lang="en-US" dirty="0"/>
                        <a:t> – to grow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Escribir</a:t>
                      </a:r>
                      <a:r>
                        <a:rPr lang="en-US" dirty="0"/>
                        <a:t> – to write</a:t>
                      </a:r>
                    </a:p>
                  </a:txBody>
                  <a:tcPr marL="100379" marR="100379"/>
                </a:tc>
                <a:extLst>
                  <a:ext uri="{0D108BD9-81ED-4DB2-BD59-A6C34878D82A}">
                    <a16:rowId xmlns:a16="http://schemas.microsoft.com/office/drawing/2014/main" val="113222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Estudiar</a:t>
                      </a:r>
                      <a:r>
                        <a:rPr lang="en-US" dirty="0"/>
                        <a:t> – to study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Aprender</a:t>
                      </a:r>
                      <a:r>
                        <a:rPr lang="en-US" dirty="0"/>
                        <a:t> – to learn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Subir</a:t>
                      </a:r>
                      <a:r>
                        <a:rPr lang="en-US" dirty="0"/>
                        <a:t> – to go up/ to climb</a:t>
                      </a:r>
                    </a:p>
                  </a:txBody>
                  <a:tcPr marL="100379" marR="100379"/>
                </a:tc>
                <a:extLst>
                  <a:ext uri="{0D108BD9-81ED-4DB2-BD59-A6C34878D82A}">
                    <a16:rowId xmlns:a16="http://schemas.microsoft.com/office/drawing/2014/main" val="408150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Caminar</a:t>
                      </a:r>
                      <a:r>
                        <a:rPr lang="en-US" dirty="0"/>
                        <a:t> – to walk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Cojer</a:t>
                      </a:r>
                      <a:r>
                        <a:rPr lang="en-US" dirty="0"/>
                        <a:t> – to grab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Abrir</a:t>
                      </a:r>
                      <a:r>
                        <a:rPr lang="en-US" dirty="0"/>
                        <a:t> – to open</a:t>
                      </a:r>
                    </a:p>
                  </a:txBody>
                  <a:tcPr marL="100379" marR="100379"/>
                </a:tc>
                <a:extLst>
                  <a:ext uri="{0D108BD9-81ED-4DB2-BD59-A6C34878D82A}">
                    <a16:rowId xmlns:a16="http://schemas.microsoft.com/office/drawing/2014/main" val="174664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Necesitar</a:t>
                      </a:r>
                      <a:r>
                        <a:rPr lang="en-US" dirty="0"/>
                        <a:t> – to need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Correr</a:t>
                      </a:r>
                      <a:r>
                        <a:rPr lang="en-US" dirty="0"/>
                        <a:t> – to run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Asistir</a:t>
                      </a:r>
                      <a:r>
                        <a:rPr lang="en-US" dirty="0"/>
                        <a:t> – to attend</a:t>
                      </a:r>
                    </a:p>
                  </a:txBody>
                  <a:tcPr marL="100379" marR="100379"/>
                </a:tc>
                <a:extLst>
                  <a:ext uri="{0D108BD9-81ED-4DB2-BD59-A6C34878D82A}">
                    <a16:rowId xmlns:a16="http://schemas.microsoft.com/office/drawing/2014/main" val="343068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Viajar</a:t>
                      </a:r>
                      <a:r>
                        <a:rPr lang="en-US" dirty="0"/>
                        <a:t> – to travel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Deber</a:t>
                      </a:r>
                      <a:r>
                        <a:rPr lang="en-US" dirty="0"/>
                        <a:t> – to owe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Exigir</a:t>
                      </a:r>
                      <a:r>
                        <a:rPr lang="en-US" dirty="0"/>
                        <a:t> – to demand</a:t>
                      </a:r>
                    </a:p>
                  </a:txBody>
                  <a:tcPr marL="100379" marR="100379"/>
                </a:tc>
                <a:extLst>
                  <a:ext uri="{0D108BD9-81ED-4DB2-BD59-A6C34878D82A}">
                    <a16:rowId xmlns:a16="http://schemas.microsoft.com/office/drawing/2014/main" val="279761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Buscar</a:t>
                      </a:r>
                      <a:r>
                        <a:rPr lang="en-US" dirty="0"/>
                        <a:t> – to look for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Temer – to fear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Existir</a:t>
                      </a:r>
                      <a:r>
                        <a:rPr lang="en-US" dirty="0"/>
                        <a:t> – to exist</a:t>
                      </a:r>
                    </a:p>
                  </a:txBody>
                  <a:tcPr marL="100379" marR="100379"/>
                </a:tc>
                <a:extLst>
                  <a:ext uri="{0D108BD9-81ED-4DB2-BD59-A6C34878D82A}">
                    <a16:rowId xmlns:a16="http://schemas.microsoft.com/office/drawing/2014/main" val="21078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Pensar</a:t>
                      </a:r>
                      <a:r>
                        <a:rPr lang="en-US" dirty="0"/>
                        <a:t> – to think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Escoger</a:t>
                      </a:r>
                      <a:r>
                        <a:rPr lang="en-US" dirty="0"/>
                        <a:t> – to choose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Aplaudir</a:t>
                      </a:r>
                      <a:r>
                        <a:rPr lang="en-US" dirty="0"/>
                        <a:t> – to clap</a:t>
                      </a:r>
                    </a:p>
                  </a:txBody>
                  <a:tcPr marL="100379" marR="100379"/>
                </a:tc>
                <a:extLst>
                  <a:ext uri="{0D108BD9-81ED-4DB2-BD59-A6C34878D82A}">
                    <a16:rowId xmlns:a16="http://schemas.microsoft.com/office/drawing/2014/main" val="134673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Llevar</a:t>
                      </a:r>
                      <a:r>
                        <a:rPr lang="en-US" dirty="0"/>
                        <a:t> – to carry/to take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Aprender</a:t>
                      </a:r>
                      <a:r>
                        <a:rPr lang="en-US" dirty="0"/>
                        <a:t> – to learn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Asistir</a:t>
                      </a:r>
                      <a:r>
                        <a:rPr lang="en-US" dirty="0"/>
                        <a:t> – to attend</a:t>
                      </a:r>
                    </a:p>
                  </a:txBody>
                  <a:tcPr marL="100379" marR="100379"/>
                </a:tc>
                <a:extLst>
                  <a:ext uri="{0D108BD9-81ED-4DB2-BD59-A6C34878D82A}">
                    <a16:rowId xmlns:a16="http://schemas.microsoft.com/office/drawing/2014/main" val="192001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Abrazar</a:t>
                      </a:r>
                      <a:r>
                        <a:rPr lang="en-US" dirty="0"/>
                        <a:t> – to hug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Vender – to sale</a:t>
                      </a:r>
                    </a:p>
                  </a:txBody>
                  <a:tcPr marL="100379" marR="100379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Pemitir</a:t>
                      </a:r>
                      <a:r>
                        <a:rPr lang="en-US" dirty="0"/>
                        <a:t> – to allow</a:t>
                      </a:r>
                    </a:p>
                  </a:txBody>
                  <a:tcPr marL="100379" marR="100379"/>
                </a:tc>
                <a:extLst>
                  <a:ext uri="{0D108BD9-81ED-4DB2-BD59-A6C34878D82A}">
                    <a16:rowId xmlns:a16="http://schemas.microsoft.com/office/drawing/2014/main" val="3108839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3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3215FA1B-2084-F8A5-CE31-277E5B0B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pic>
        <p:nvPicPr>
          <p:cNvPr id="7" name="Graphic 3" descr="Arrow Right with solid fill">
            <a:extLst>
              <a:ext uri="{FF2B5EF4-FFF2-40B4-BE49-F238E27FC236}">
                <a16:creationId xmlns:a16="http://schemas.microsoft.com/office/drawing/2014/main" id="{37A86333-AE8C-F28E-3B80-B5242F66B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3127" y="1169162"/>
            <a:ext cx="339725" cy="339725"/>
          </a:xfrm>
          <a:prstGeom prst="rect">
            <a:avLst/>
          </a:prstGeom>
        </p:spPr>
      </p:pic>
      <p:pic>
        <p:nvPicPr>
          <p:cNvPr id="8" name="Graphic 3" descr="Arrow Right with solid fill">
            <a:extLst>
              <a:ext uri="{FF2B5EF4-FFF2-40B4-BE49-F238E27FC236}">
                <a16:creationId xmlns:a16="http://schemas.microsoft.com/office/drawing/2014/main" id="{8F7D4FB2-2F83-5993-C86F-EEB08C627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2716" y="5584444"/>
            <a:ext cx="339725" cy="33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D0C02-3B46-3940-A676-9408D49946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90" b="1"/>
          <a:stretch>
            <a:fillRect/>
          </a:stretch>
        </p:blipFill>
        <p:spPr>
          <a:xfrm>
            <a:off x="5486400" y="685800"/>
            <a:ext cx="5876241" cy="51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6E88-085B-7C6D-96B8-E695CE98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Answers /</a:t>
            </a:r>
            <a:r>
              <a:rPr lang="en-US" sz="4000" b="1" dirty="0" err="1"/>
              <a:t>Respuestas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0856-4015-72D1-7E72-B3A6CB5E9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321210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1. What do you (formal) cook (</a:t>
            </a:r>
            <a:r>
              <a:rPr lang="en-US" sz="2000" dirty="0" err="1"/>
              <a:t>cocinas</a:t>
            </a:r>
            <a:r>
              <a:rPr lang="en-US" sz="2000" dirty="0"/>
              <a:t>)?</a:t>
            </a:r>
          </a:p>
          <a:p>
            <a:pPr marL="0" indent="0">
              <a:buNone/>
            </a:pPr>
            <a:r>
              <a:rPr lang="en-US" sz="2000" dirty="0"/>
              <a:t>2. What do they eat (comer)?</a:t>
            </a:r>
          </a:p>
          <a:p>
            <a:pPr marL="0" indent="0">
              <a:buNone/>
            </a:pPr>
            <a:r>
              <a:rPr lang="en-US" sz="2000" dirty="0"/>
              <a:t>3. How do you learn (</a:t>
            </a:r>
            <a:r>
              <a:rPr lang="en-US" sz="2000" dirty="0" err="1"/>
              <a:t>aprender</a:t>
            </a:r>
            <a:r>
              <a:rPr lang="en-US" sz="2000" dirty="0"/>
              <a:t>) Spanish?</a:t>
            </a:r>
          </a:p>
          <a:p>
            <a:pPr marL="0" indent="0">
              <a:buNone/>
            </a:pPr>
            <a:r>
              <a:rPr lang="en-US" sz="2000" dirty="0"/>
              <a:t>4. At what time does she leave (</a:t>
            </a:r>
            <a:r>
              <a:rPr lang="en-US" sz="2000" dirty="0" err="1"/>
              <a:t>salir</a:t>
            </a:r>
            <a:r>
              <a:rPr lang="en-US" sz="2000" dirty="0"/>
              <a:t>)?</a:t>
            </a:r>
          </a:p>
          <a:p>
            <a:pPr marL="0" indent="0">
              <a:buNone/>
            </a:pPr>
            <a:r>
              <a:rPr lang="en-US" sz="2000" dirty="0"/>
              <a:t>5. What do they need (</a:t>
            </a:r>
            <a:r>
              <a:rPr lang="en-US" sz="2000" dirty="0" err="1"/>
              <a:t>necesitar</a:t>
            </a:r>
            <a:r>
              <a:rPr lang="en-US" sz="2000" dirty="0"/>
              <a:t>)?</a:t>
            </a:r>
          </a:p>
          <a:p>
            <a:pPr marL="0" indent="0">
              <a:buNone/>
            </a:pPr>
            <a:r>
              <a:rPr lang="en-US" sz="2000" dirty="0"/>
              <a:t>6. Where do they study (</a:t>
            </a:r>
            <a:r>
              <a:rPr lang="en-US" sz="2000" dirty="0" err="1"/>
              <a:t>estudiar</a:t>
            </a:r>
            <a:r>
              <a:rPr lang="en-US" sz="2000" dirty="0"/>
              <a:t>)?</a:t>
            </a:r>
          </a:p>
          <a:p>
            <a:pPr marL="0" indent="0">
              <a:buNone/>
            </a:pPr>
            <a:r>
              <a:rPr lang="en-US" sz="2000" dirty="0"/>
              <a:t>7. We dance (</a:t>
            </a:r>
            <a:r>
              <a:rPr lang="en-US" sz="2000" dirty="0" err="1"/>
              <a:t>bailar</a:t>
            </a:r>
            <a:r>
              <a:rPr lang="en-US" sz="2000" dirty="0"/>
              <a:t>) every weekend.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5827B-8720-3A04-23B7-DFE723ADE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471" y="2336873"/>
            <a:ext cx="5179894" cy="3599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cocin</a:t>
            </a:r>
            <a:r>
              <a:rPr lang="en-US" sz="2000" u="sng" dirty="0" err="1">
                <a:highlight>
                  <a:srgbClr val="000000"/>
                </a:highlight>
              </a:rPr>
              <a:t>a</a:t>
            </a:r>
            <a:r>
              <a:rPr lang="en-US" sz="2000" u="sng" dirty="0"/>
              <a:t> </a:t>
            </a:r>
            <a:r>
              <a:rPr lang="en-US" sz="2000" dirty="0" err="1"/>
              <a:t>usted</a:t>
            </a:r>
            <a:r>
              <a:rPr lang="en-US" sz="20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com</a:t>
            </a:r>
            <a:r>
              <a:rPr lang="en-US" sz="2000" u="sng" dirty="0" err="1">
                <a:highlight>
                  <a:srgbClr val="000000"/>
                </a:highlight>
              </a:rPr>
              <a:t>en</a:t>
            </a:r>
            <a:r>
              <a:rPr lang="en-US" sz="2000" dirty="0"/>
              <a:t> </a:t>
            </a:r>
            <a:r>
              <a:rPr lang="en-US" sz="2000" dirty="0" err="1"/>
              <a:t>ellos</a:t>
            </a:r>
            <a:r>
              <a:rPr lang="en-US" sz="20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¿</a:t>
            </a:r>
            <a:r>
              <a:rPr lang="en-US" sz="2000" dirty="0" err="1"/>
              <a:t>Cómo</a:t>
            </a:r>
            <a:r>
              <a:rPr lang="en-US" sz="2000" dirty="0"/>
              <a:t> </a:t>
            </a:r>
            <a:r>
              <a:rPr lang="en-US" sz="2000" dirty="0" err="1"/>
              <a:t>aprend</a:t>
            </a:r>
            <a:r>
              <a:rPr lang="en-US" sz="2000" dirty="0" err="1">
                <a:highlight>
                  <a:srgbClr val="000000"/>
                </a:highlight>
              </a:rPr>
              <a:t>es</a:t>
            </a:r>
            <a:r>
              <a:rPr lang="en-US" sz="2000" dirty="0"/>
              <a:t> </a:t>
            </a:r>
            <a:r>
              <a:rPr lang="en-US" sz="2000" dirty="0" err="1"/>
              <a:t>español</a:t>
            </a:r>
            <a:r>
              <a:rPr lang="en-US" sz="20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¿A </a:t>
            </a:r>
            <a:r>
              <a:rPr lang="en-US" sz="2000" dirty="0" err="1"/>
              <a:t>qué</a:t>
            </a:r>
            <a:r>
              <a:rPr lang="en-US" sz="2000" dirty="0"/>
              <a:t> hora sal</a:t>
            </a:r>
            <a:r>
              <a:rPr lang="en-US" sz="2000" dirty="0">
                <a:highlight>
                  <a:srgbClr val="000000"/>
                </a:highlight>
              </a:rPr>
              <a:t>e </a:t>
            </a:r>
            <a:r>
              <a:rPr lang="en-US" sz="2000" dirty="0" err="1"/>
              <a:t>ella</a:t>
            </a:r>
            <a:r>
              <a:rPr lang="en-US" sz="20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¿</a:t>
            </a:r>
            <a:r>
              <a:rPr lang="en-US" sz="2000" dirty="0" err="1"/>
              <a:t>Qué</a:t>
            </a:r>
            <a:r>
              <a:rPr lang="en-US" sz="2000" dirty="0"/>
              <a:t> </a:t>
            </a:r>
            <a:r>
              <a:rPr lang="en-US" sz="2000" dirty="0" err="1"/>
              <a:t>necesit</a:t>
            </a:r>
            <a:r>
              <a:rPr lang="en-US" sz="2000" u="sng" dirty="0" err="1">
                <a:highlight>
                  <a:srgbClr val="000000"/>
                </a:highlight>
              </a:rPr>
              <a:t>an</a:t>
            </a:r>
            <a:r>
              <a:rPr lang="en-US" sz="2000" dirty="0"/>
              <a:t> </a:t>
            </a:r>
            <a:r>
              <a:rPr lang="en-US" sz="2000" dirty="0" err="1"/>
              <a:t>ellos</a:t>
            </a:r>
            <a:r>
              <a:rPr lang="en-US" sz="20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¿</a:t>
            </a:r>
            <a:r>
              <a:rPr lang="en-US" sz="2000" dirty="0" err="1"/>
              <a:t>Dónde</a:t>
            </a:r>
            <a:r>
              <a:rPr lang="en-US" sz="2000" dirty="0"/>
              <a:t> </a:t>
            </a:r>
            <a:r>
              <a:rPr lang="en-US" sz="2000" dirty="0" err="1"/>
              <a:t>estudi</a:t>
            </a:r>
            <a:r>
              <a:rPr lang="en-US" sz="2000" dirty="0" err="1">
                <a:highlight>
                  <a:srgbClr val="000000"/>
                </a:highlight>
              </a:rPr>
              <a:t>an</a:t>
            </a:r>
            <a:r>
              <a:rPr lang="en-US" sz="2000" dirty="0"/>
              <a:t> </a:t>
            </a:r>
            <a:r>
              <a:rPr lang="en-US" sz="2000" dirty="0" err="1"/>
              <a:t>ellos</a:t>
            </a:r>
            <a:r>
              <a:rPr lang="en-US" sz="20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Nosotros</a:t>
            </a:r>
            <a:r>
              <a:rPr lang="en-US" sz="2000" dirty="0"/>
              <a:t> </a:t>
            </a:r>
            <a:r>
              <a:rPr lang="en-US" sz="2000" dirty="0" err="1"/>
              <a:t>bail</a:t>
            </a:r>
            <a:r>
              <a:rPr lang="en-US" sz="2000" dirty="0" err="1">
                <a:highlight>
                  <a:srgbClr val="000000"/>
                </a:highlight>
              </a:rPr>
              <a:t>amos</a:t>
            </a:r>
            <a:r>
              <a:rPr lang="en-US" sz="2000" dirty="0"/>
              <a:t> </a:t>
            </a:r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fines de </a:t>
            </a:r>
            <a:r>
              <a:rPr lang="en-US" sz="2000" dirty="0" err="1"/>
              <a:t>semana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0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BAE0A-57B9-CBC8-DAD5-775EC932E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8F1C-26D1-CCEF-1DE8-78AB1271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B957F-0C85-B70C-0DBE-D58B1F10C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85A217B-A14E-62A9-B021-9EADC61B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01205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B661E-B7DF-4220-574C-C48E3816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893C64-3EDA-711B-DE7D-6BC3B06CF693}"/>
              </a:ext>
            </a:extLst>
          </p:cNvPr>
          <p:cNvSpPr/>
          <p:nvPr/>
        </p:nvSpPr>
        <p:spPr>
          <a:xfrm>
            <a:off x="514349" y="371475"/>
            <a:ext cx="11277600" cy="611505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443F2-83F8-2201-D931-B4C2F1FBC205}"/>
              </a:ext>
            </a:extLst>
          </p:cNvPr>
          <p:cNvSpPr txBox="1"/>
          <p:nvPr/>
        </p:nvSpPr>
        <p:spPr>
          <a:xfrm>
            <a:off x="2739065" y="5789671"/>
            <a:ext cx="6828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PLANES PARA EL FIN DE SEMANA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Weekend Plans Pictures, Photos, and Images for Facebook, Tumblr, Pinterest,  and Twitter">
            <a:extLst>
              <a:ext uri="{FF2B5EF4-FFF2-40B4-BE49-F238E27FC236}">
                <a16:creationId xmlns:a16="http://schemas.microsoft.com/office/drawing/2014/main" id="{24081816-3140-D797-A0F5-7D1ADF3F8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0"/>
          <a:stretch>
            <a:fillRect/>
          </a:stretch>
        </p:blipFill>
        <p:spPr bwMode="auto">
          <a:xfrm>
            <a:off x="2963353" y="902335"/>
            <a:ext cx="6265293" cy="428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436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C61A6-1B8E-C531-46ED-E7C523A7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7" y="47616"/>
            <a:ext cx="9499950" cy="67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2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1321B-40D1-B614-BB0B-1DF8478BE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24" y="957527"/>
            <a:ext cx="10764752" cy="48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35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Adiós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llamo_____.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_________.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Estoy_____. </a:t>
            </a:r>
            <a:r>
              <a:rPr lang="es-GT" sz="1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 am___________.</a:t>
            </a:r>
            <a:endParaRPr lang="es-GT" sz="1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PRONOMBRES PERSONALES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9153"/>
          <a:ext cx="5024436" cy="374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140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3011296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7751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SINGULAR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(informal)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181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él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ella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he</a:t>
                      </a:r>
                    </a:p>
                    <a:p>
                      <a:pPr algn="ctr"/>
                      <a:r>
                        <a:rPr lang="en-US" sz="2800" b="1" dirty="0"/>
                        <a:t>she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(formal)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27778" y="2491961"/>
          <a:ext cx="5035550" cy="376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49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3205301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8498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PLURAL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we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(informal)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1671059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they </a:t>
                      </a:r>
                      <a:r>
                        <a:rPr lang="en-US" sz="1800" b="1" dirty="0"/>
                        <a:t>(masculine OR mix)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they (feminine)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all (formal)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0AD7-38AA-7E4F-8B93-F2F84E3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Verbs endings IN SPANISH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1592C-95A3-1CA8-A160-7F0142473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v</a:t>
            </a:r>
            <a:r>
              <a:rPr lang="en-US" sz="3200" b="1" dirty="0"/>
              <a:t>erbs 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B0EB0-6D58-E5F8-6141-29FA38AD49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ar</a:t>
            </a:r>
            <a:endParaRPr lang="en-US" dirty="0"/>
          </a:p>
          <a:p>
            <a:r>
              <a:rPr lang="en-US" dirty="0"/>
              <a:t>-er</a:t>
            </a:r>
          </a:p>
          <a:p>
            <a:r>
              <a:rPr lang="en-US" dirty="0"/>
              <a:t>-</a:t>
            </a:r>
            <a:r>
              <a:rPr lang="en-US" dirty="0" err="1"/>
              <a:t>ir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0C289-A8C7-4462-8AEB-33E9F656E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b="1" dirty="0"/>
              <a:t>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0ED96-68E4-3E5F-BF9C-AC32EFBE0B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Abrazar</a:t>
            </a:r>
            <a:r>
              <a:rPr lang="en-US" dirty="0"/>
              <a:t> (to hug)</a:t>
            </a:r>
          </a:p>
          <a:p>
            <a:r>
              <a:rPr lang="en-US" dirty="0"/>
              <a:t>Comer (to eat)</a:t>
            </a:r>
          </a:p>
          <a:p>
            <a:r>
              <a:rPr lang="en-US" dirty="0" err="1"/>
              <a:t>Abrir</a:t>
            </a:r>
            <a:r>
              <a:rPr lang="en-US" dirty="0"/>
              <a:t> (to open)</a:t>
            </a:r>
          </a:p>
          <a:p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99D955E-84D1-6BF2-3EAE-12FF45BCA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90919" y="4441701"/>
            <a:ext cx="3474720" cy="16830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09BDBB-EEA5-D232-1EFD-309E96FD0337}"/>
              </a:ext>
            </a:extLst>
          </p:cNvPr>
          <p:cNvSpPr txBox="1"/>
          <p:nvPr/>
        </p:nvSpPr>
        <p:spPr>
          <a:xfrm>
            <a:off x="6626087" y="8949164"/>
            <a:ext cx="475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rammar.spanishintexas.org/verbs/ir-verb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6BC9750-AC12-2210-724D-134D63C3E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191" y="4503488"/>
            <a:ext cx="3474720" cy="163895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EDA52D7C-7907-EC74-2695-8EFC3C594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50055" y="4727202"/>
            <a:ext cx="3474720" cy="16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DCF3-89AF-6F63-60A0-4767796E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709919"/>
            <a:ext cx="9613861" cy="1080938"/>
          </a:xfrm>
        </p:spPr>
        <p:txBody>
          <a:bodyPr>
            <a:normAutofit/>
          </a:bodyPr>
          <a:lstStyle/>
          <a:p>
            <a:r>
              <a:rPr lang="en-US" sz="4000" b="1" dirty="0"/>
              <a:t>Conjugation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BB6D-2EF9-D374-9162-8C59C815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3" y="2731243"/>
            <a:ext cx="11731925" cy="3636511"/>
          </a:xfrm>
        </p:spPr>
        <p:txBody>
          <a:bodyPr/>
          <a:lstStyle/>
          <a:p>
            <a:r>
              <a:rPr lang="en-US" sz="2800" b="1" dirty="0"/>
              <a:t>Step 1: Find the infinitive                           </a:t>
            </a:r>
            <a:r>
              <a:rPr lang="en-US" sz="2800" b="1" dirty="0" err="1"/>
              <a:t>Comprar</a:t>
            </a:r>
            <a:endParaRPr lang="en-US" sz="2800" b="1" dirty="0"/>
          </a:p>
          <a:p>
            <a:r>
              <a:rPr lang="en-US" sz="2800" b="1" dirty="0"/>
              <a:t>Step 2: Drop the ‘AR’ to leave the STEM        </a:t>
            </a:r>
            <a:r>
              <a:rPr lang="en-US" sz="2800" b="1" dirty="0" err="1"/>
              <a:t>comprar</a:t>
            </a:r>
            <a:r>
              <a:rPr lang="en-US" sz="2800" b="1" dirty="0"/>
              <a:t>       </a:t>
            </a:r>
            <a:r>
              <a:rPr lang="en-US" sz="2800" b="1" dirty="0" err="1"/>
              <a:t>compr</a:t>
            </a:r>
            <a:endParaRPr lang="en-US" sz="2800" b="1" dirty="0"/>
          </a:p>
          <a:p>
            <a:r>
              <a:rPr lang="en-US" sz="2800" b="1" dirty="0"/>
              <a:t>Step 3: Add the new ending                  </a:t>
            </a:r>
            <a:r>
              <a:rPr lang="en-US" sz="2800" b="1" dirty="0" err="1"/>
              <a:t>Yo</a:t>
            </a:r>
            <a:r>
              <a:rPr lang="en-US" sz="2800" b="1" dirty="0"/>
              <a:t> </a:t>
            </a:r>
            <a:r>
              <a:rPr lang="en-US" sz="2800" b="1" dirty="0" err="1"/>
              <a:t>compro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15323E3-06A8-36F7-2579-FFB46D549A21}"/>
              </a:ext>
            </a:extLst>
          </p:cNvPr>
          <p:cNvSpPr/>
          <p:nvPr/>
        </p:nvSpPr>
        <p:spPr>
          <a:xfrm>
            <a:off x="6630394" y="3480756"/>
            <a:ext cx="64008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60BD154-B9F6-6A4A-776F-BA25F96327FC}"/>
              </a:ext>
            </a:extLst>
          </p:cNvPr>
          <p:cNvSpPr/>
          <p:nvPr/>
        </p:nvSpPr>
        <p:spPr>
          <a:xfrm>
            <a:off x="6406970" y="4695655"/>
            <a:ext cx="64008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5A4C8D41-2F7A-84D5-DFD8-E79683DFC513}"/>
              </a:ext>
            </a:extLst>
          </p:cNvPr>
          <p:cNvSpPr/>
          <p:nvPr/>
        </p:nvSpPr>
        <p:spPr>
          <a:xfrm flipV="1">
            <a:off x="9167968" y="4018800"/>
            <a:ext cx="365760" cy="64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0EAC8E3-FA66-798E-8D25-EDD49D1C9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42339" y="183260"/>
            <a:ext cx="3713915" cy="26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7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52C1-81B5-A6B9-FB86-546B30EC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Regular verbs – present tense endings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AF879-C1BC-D3CE-2FF1-89BFE523E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/>
              <a:t>-</a:t>
            </a:r>
            <a:r>
              <a:rPr lang="en-US" sz="4000" b="1" dirty="0" err="1"/>
              <a:t>ar</a:t>
            </a:r>
            <a:endParaRPr lang="en-US" sz="4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E82A4-FC30-BA6E-5532-FF633FF5EC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r>
              <a:rPr lang="en-US" sz="2000" b="1" dirty="0" err="1"/>
              <a:t>Yo</a:t>
            </a:r>
            <a:r>
              <a:rPr lang="en-US" sz="2000" b="1" dirty="0"/>
              <a:t> – o</a:t>
            </a:r>
          </a:p>
          <a:p>
            <a:r>
              <a:rPr lang="en-US" sz="2000" b="1" dirty="0"/>
              <a:t>Tú – as</a:t>
            </a:r>
          </a:p>
          <a:p>
            <a:r>
              <a:rPr lang="en-US" sz="2000" b="1" dirty="0"/>
              <a:t>El/Ella/</a:t>
            </a:r>
            <a:r>
              <a:rPr lang="en-US" sz="2000" b="1" dirty="0" err="1"/>
              <a:t>Usted</a:t>
            </a:r>
            <a:r>
              <a:rPr lang="en-US" sz="2000" b="1" dirty="0"/>
              <a:t> –a </a:t>
            </a:r>
          </a:p>
          <a:p>
            <a:r>
              <a:rPr lang="en-US" sz="2000" b="1" dirty="0" err="1"/>
              <a:t>Nosotros</a:t>
            </a:r>
            <a:r>
              <a:rPr lang="en-US" sz="2000" b="1" dirty="0"/>
              <a:t> – </a:t>
            </a:r>
            <a:r>
              <a:rPr lang="en-US" sz="2000" b="1" dirty="0" err="1"/>
              <a:t>amos</a:t>
            </a:r>
            <a:endParaRPr lang="en-US" sz="2000" b="1" dirty="0"/>
          </a:p>
          <a:p>
            <a:r>
              <a:rPr lang="en-US" sz="2000" b="1" dirty="0" err="1"/>
              <a:t>Vosotros</a:t>
            </a:r>
            <a:r>
              <a:rPr lang="en-US" sz="2000" b="1" dirty="0"/>
              <a:t> – ais</a:t>
            </a:r>
          </a:p>
          <a:p>
            <a:r>
              <a:rPr lang="en-US" sz="2000" b="1" dirty="0" err="1"/>
              <a:t>Ellos</a:t>
            </a:r>
            <a:r>
              <a:rPr lang="en-US" sz="2000" b="1" dirty="0"/>
              <a:t>/</a:t>
            </a:r>
            <a:r>
              <a:rPr lang="en-US" sz="2000" b="1" dirty="0" err="1"/>
              <a:t>Ellas</a:t>
            </a:r>
            <a:r>
              <a:rPr lang="en-US" sz="2000" b="1" dirty="0"/>
              <a:t>/</a:t>
            </a:r>
            <a:r>
              <a:rPr lang="en-US" sz="2000" b="1" dirty="0" err="1"/>
              <a:t>Ustedes</a:t>
            </a:r>
            <a:r>
              <a:rPr lang="en-US" sz="2000" b="1" dirty="0"/>
              <a:t> - 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538FA-8DEE-1994-09C3-1759EA0D2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b="1" dirty="0"/>
              <a:t>-er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0B91FE-055E-8222-7AC9-CFFBED629DF7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sz="2000" b="1" dirty="0" err="1"/>
              <a:t>Yo</a:t>
            </a:r>
            <a:r>
              <a:rPr lang="en-US" sz="2000" b="1" dirty="0"/>
              <a:t> – o</a:t>
            </a:r>
          </a:p>
          <a:p>
            <a:r>
              <a:rPr lang="en-US" sz="2000" b="1" dirty="0"/>
              <a:t>Tú – es</a:t>
            </a:r>
          </a:p>
          <a:p>
            <a:r>
              <a:rPr lang="en-US" sz="2000" b="1" dirty="0"/>
              <a:t>El/Ella/</a:t>
            </a:r>
            <a:r>
              <a:rPr lang="en-US" sz="2000" b="1" dirty="0" err="1"/>
              <a:t>Usted</a:t>
            </a:r>
            <a:r>
              <a:rPr lang="en-US" sz="2000" b="1" dirty="0"/>
              <a:t> –e </a:t>
            </a:r>
          </a:p>
          <a:p>
            <a:r>
              <a:rPr lang="en-US" sz="2000" b="1" dirty="0" err="1"/>
              <a:t>Nosotros</a:t>
            </a:r>
            <a:r>
              <a:rPr lang="en-US" sz="2000" b="1" dirty="0"/>
              <a:t> – </a:t>
            </a:r>
            <a:r>
              <a:rPr lang="en-US" sz="2000" b="1" dirty="0" err="1"/>
              <a:t>emos</a:t>
            </a:r>
            <a:endParaRPr lang="en-US" sz="2000" b="1" dirty="0"/>
          </a:p>
          <a:p>
            <a:r>
              <a:rPr lang="en-US" sz="2000" b="1" dirty="0" err="1"/>
              <a:t>Vosotros</a:t>
            </a:r>
            <a:r>
              <a:rPr lang="en-US" sz="2000" b="1" dirty="0"/>
              <a:t> – </a:t>
            </a:r>
            <a:r>
              <a:rPr lang="en-US" sz="2000" b="1" dirty="0" err="1"/>
              <a:t>éis</a:t>
            </a:r>
            <a:endParaRPr lang="en-US" sz="2000" b="1" dirty="0"/>
          </a:p>
          <a:p>
            <a:r>
              <a:rPr lang="en-US" sz="2000" b="1" dirty="0" err="1"/>
              <a:t>Ellos</a:t>
            </a:r>
            <a:r>
              <a:rPr lang="en-US" sz="2000" b="1" dirty="0"/>
              <a:t>/</a:t>
            </a:r>
            <a:r>
              <a:rPr lang="en-US" sz="2000" b="1" dirty="0" err="1"/>
              <a:t>Ellas</a:t>
            </a:r>
            <a:r>
              <a:rPr lang="en-US" sz="2000" b="1" dirty="0"/>
              <a:t>/</a:t>
            </a:r>
            <a:r>
              <a:rPr lang="en-US" sz="2000" b="1" dirty="0" err="1"/>
              <a:t>Ustedes</a:t>
            </a:r>
            <a:r>
              <a:rPr lang="en-US" sz="2000" b="1" dirty="0"/>
              <a:t> - </a:t>
            </a:r>
            <a:r>
              <a:rPr lang="en-US" sz="2000" b="1" dirty="0" err="1"/>
              <a:t>en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828396-1B22-C889-3E00-8B611B668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b="1" dirty="0"/>
              <a:t>-</a:t>
            </a:r>
            <a:r>
              <a:rPr lang="en-US" sz="4000" b="1" dirty="0" err="1"/>
              <a:t>ir</a:t>
            </a:r>
            <a:endParaRPr lang="en-US" sz="40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0436D3-E43C-FCC8-5E9F-EA12785F5D5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2000" b="1" dirty="0" err="1"/>
              <a:t>Yo</a:t>
            </a:r>
            <a:r>
              <a:rPr lang="en-US" sz="2000" b="1" dirty="0"/>
              <a:t> – o</a:t>
            </a:r>
          </a:p>
          <a:p>
            <a:r>
              <a:rPr lang="en-US" sz="2000" b="1" dirty="0"/>
              <a:t>Tú – es</a:t>
            </a:r>
          </a:p>
          <a:p>
            <a:r>
              <a:rPr lang="en-US" sz="2000" b="1" dirty="0"/>
              <a:t>El/Ella/</a:t>
            </a:r>
            <a:r>
              <a:rPr lang="en-US" sz="2000" b="1" dirty="0" err="1"/>
              <a:t>Usted</a:t>
            </a:r>
            <a:r>
              <a:rPr lang="en-US" sz="2000" b="1" dirty="0"/>
              <a:t> –e </a:t>
            </a:r>
          </a:p>
          <a:p>
            <a:r>
              <a:rPr lang="en-US" sz="2000" b="1" dirty="0" err="1"/>
              <a:t>Nosotros</a:t>
            </a:r>
            <a:r>
              <a:rPr lang="en-US" sz="2000" b="1" dirty="0"/>
              <a:t> – </a:t>
            </a:r>
            <a:r>
              <a:rPr lang="en-US" sz="2000" b="1" dirty="0" err="1"/>
              <a:t>imos</a:t>
            </a:r>
            <a:endParaRPr lang="en-US" sz="2000" b="1" dirty="0"/>
          </a:p>
          <a:p>
            <a:r>
              <a:rPr lang="en-US" sz="2000" b="1" dirty="0" err="1"/>
              <a:t>Vosotros</a:t>
            </a:r>
            <a:r>
              <a:rPr lang="en-US" sz="2000" b="1" dirty="0"/>
              <a:t> – </a:t>
            </a:r>
            <a:r>
              <a:rPr lang="en-US" sz="2000" b="1" dirty="0" err="1"/>
              <a:t>ís</a:t>
            </a:r>
            <a:endParaRPr lang="en-US" sz="2000" b="1" dirty="0"/>
          </a:p>
          <a:p>
            <a:r>
              <a:rPr lang="en-US" sz="2000" b="1" dirty="0" err="1"/>
              <a:t>Ellos</a:t>
            </a:r>
            <a:r>
              <a:rPr lang="en-US" sz="2000" b="1" dirty="0"/>
              <a:t>/</a:t>
            </a:r>
            <a:r>
              <a:rPr lang="en-US" sz="2000" b="1" dirty="0" err="1"/>
              <a:t>Ellas</a:t>
            </a:r>
            <a:r>
              <a:rPr lang="en-US" sz="2000" b="1" dirty="0"/>
              <a:t>/</a:t>
            </a:r>
            <a:r>
              <a:rPr lang="en-US" sz="2000" b="1" dirty="0" err="1"/>
              <a:t>Ustedes</a:t>
            </a:r>
            <a:r>
              <a:rPr lang="en-US" sz="2000" b="1" dirty="0"/>
              <a:t> - </a:t>
            </a:r>
            <a:r>
              <a:rPr lang="en-US" sz="2000" b="1" dirty="0" err="1"/>
              <a:t>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3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946F17-BB3F-4D2D-BD23-BE1FD75738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3" b="1172"/>
          <a:stretch>
            <a:fillRect/>
          </a:stretch>
        </p:blipFill>
        <p:spPr>
          <a:xfrm>
            <a:off x="905775" y="1026542"/>
            <a:ext cx="10584611" cy="551228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8E4806-F4EF-1DB2-CBD7-CE3F3E9CE7D2}"/>
              </a:ext>
            </a:extLst>
          </p:cNvPr>
          <p:cNvSpPr txBox="1">
            <a:spLocks/>
          </p:cNvSpPr>
          <p:nvPr/>
        </p:nvSpPr>
        <p:spPr>
          <a:xfrm>
            <a:off x="1135048" y="252896"/>
            <a:ext cx="9624960" cy="1080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accent4"/>
                </a:solidFill>
              </a:rPr>
              <a:t>Los Verbos </a:t>
            </a:r>
            <a:r>
              <a:rPr lang="en-US" dirty="0" err="1">
                <a:solidFill>
                  <a:schemeClr val="accent4"/>
                </a:solidFill>
              </a:rPr>
              <a:t>Infinitivos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2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61C0-2949-0D2D-1810-20AA8B5F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Conjugation – “</a:t>
            </a:r>
            <a:r>
              <a:rPr lang="en-US" sz="4000" b="1" dirty="0" err="1"/>
              <a:t>ar</a:t>
            </a:r>
            <a:r>
              <a:rPr lang="en-US" sz="4000" b="1" dirty="0"/>
              <a:t>” 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6B34-93A2-5DDA-F56C-FD93EC260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438F-0814-207C-0439-7E63B30C8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o</a:t>
            </a:r>
          </a:p>
          <a:p>
            <a:r>
              <a:rPr lang="en-US" sz="2400" b="1" dirty="0"/>
              <a:t>Tú – as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–a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sz="2400" b="1" dirty="0" err="1"/>
              <a:t>amos</a:t>
            </a:r>
            <a:endParaRPr lang="en-US" sz="2400" b="1" dirty="0"/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b="1" dirty="0" err="1"/>
              <a:t>á</a:t>
            </a:r>
            <a:r>
              <a:rPr lang="en-US" sz="2400" b="1" dirty="0" err="1"/>
              <a:t>is</a:t>
            </a:r>
            <a:endParaRPr lang="en-US" sz="2400" b="1" dirty="0"/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- an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2448A-6107-5A60-A66B-F6B9F8F0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Verbo: </a:t>
            </a:r>
            <a:r>
              <a:rPr lang="en-US" sz="3200" u="sng" dirty="0" err="1"/>
              <a:t>abraz</a:t>
            </a:r>
            <a:r>
              <a:rPr lang="en-US" sz="3200" dirty="0"/>
              <a:t>/</a:t>
            </a:r>
            <a:r>
              <a:rPr lang="en-US" sz="3200" dirty="0" err="1"/>
              <a:t>ar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05FF3-29D0-4126-5CE6-713DEF5E12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o</a:t>
            </a:r>
          </a:p>
          <a:p>
            <a:r>
              <a:rPr lang="en-US" sz="2400" b="1" dirty="0"/>
              <a:t>Tú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as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</a:t>
            </a:r>
            <a:r>
              <a:rPr lang="en-US" sz="2400" b="1" u="sng" dirty="0" err="1"/>
              <a:t>abraz</a:t>
            </a:r>
            <a:r>
              <a:rPr lang="en-US" sz="2400" b="1" u="sng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a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 err="1">
                <a:highlight>
                  <a:srgbClr val="000000"/>
                </a:highlight>
              </a:rPr>
              <a:t>amos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á</a:t>
            </a:r>
            <a:r>
              <a:rPr lang="en-US" sz="2400" b="1" dirty="0" err="1">
                <a:highlight>
                  <a:srgbClr val="000000"/>
                </a:highlight>
              </a:rPr>
              <a:t>is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an</a:t>
            </a:r>
            <a:endParaRPr lang="en-US" dirty="0">
              <a:highlight>
                <a:srgbClr val="000000"/>
              </a:highlight>
            </a:endParaRPr>
          </a:p>
          <a:p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AF8C4-43F8-F476-D1F4-ECAE89E2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42622" y="214775"/>
            <a:ext cx="2022402" cy="176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1636</TotalTime>
  <Words>1300</Words>
  <Application>Microsoft Office PowerPoint</Application>
  <PresentationFormat>Widescreen</PresentationFormat>
  <Paragraphs>223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Arial</vt:lpstr>
      <vt:lpstr>Century Gothic</vt:lpstr>
      <vt:lpstr>Wingdings 2</vt:lpstr>
      <vt:lpstr>Quotable</vt:lpstr>
      <vt:lpstr>Adult Conversational  Spanish: Intermediate Part 1</vt:lpstr>
      <vt:lpstr>¡A romper el hielo! Icebreaker</vt:lpstr>
      <vt:lpstr>¡A romper el hielo! Icebreaker</vt:lpstr>
      <vt:lpstr>PRONOMBRES PERSONALES</vt:lpstr>
      <vt:lpstr>Verbs endings IN SPANISH</vt:lpstr>
      <vt:lpstr>Conjugation</vt:lpstr>
      <vt:lpstr>Regular verbs – present tense endings</vt:lpstr>
      <vt:lpstr>PowerPoint Presentation</vt:lpstr>
      <vt:lpstr>Conjugation – “ar” ending</vt:lpstr>
      <vt:lpstr>WHOLE CLASS CONVERSATION </vt:lpstr>
      <vt:lpstr>PowerPoint Presentation</vt:lpstr>
      <vt:lpstr>Conjugation – “er” ending</vt:lpstr>
      <vt:lpstr>WHOLE CLASS CONVERSATION </vt:lpstr>
      <vt:lpstr>PowerPoint Presentation</vt:lpstr>
      <vt:lpstr>Conjugation – “ir” ending</vt:lpstr>
      <vt:lpstr>WHOLE CLASS CONVERSATION </vt:lpstr>
      <vt:lpstr>PowerPoint Presentation</vt:lpstr>
      <vt:lpstr>¡PRACTIQUEMOS! Written practice. </vt:lpstr>
      <vt:lpstr>¡Vamos a Conversar!  </vt:lpstr>
      <vt:lpstr>PowerPoint Presentation</vt:lpstr>
      <vt:lpstr>PowerPoint Presentation</vt:lpstr>
      <vt:lpstr>Regular -ar verbs </vt:lpstr>
      <vt:lpstr>¡PRACTIQUEMOS! Written practice. </vt:lpstr>
      <vt:lpstr>Answers /Respuestas</vt:lpstr>
      <vt:lpstr>¡Vamos a Conversar!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Part 1</dc:title>
  <dc:creator>Valeska Anderson</dc:creator>
  <cp:lastModifiedBy>Valeska Anderson</cp:lastModifiedBy>
  <cp:revision>41</cp:revision>
  <dcterms:created xsi:type="dcterms:W3CDTF">2022-10-19T20:25:11Z</dcterms:created>
  <dcterms:modified xsi:type="dcterms:W3CDTF">2025-11-22T23:10:21Z</dcterms:modified>
</cp:coreProperties>
</file>