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335" r:id="rId2"/>
    <p:sldId id="275" r:id="rId3"/>
    <p:sldId id="336" r:id="rId4"/>
    <p:sldId id="294" r:id="rId5"/>
    <p:sldId id="292" r:id="rId6"/>
    <p:sldId id="293" r:id="rId7"/>
    <p:sldId id="321" r:id="rId8"/>
    <p:sldId id="349" r:id="rId9"/>
    <p:sldId id="295" r:id="rId10"/>
    <p:sldId id="296" r:id="rId11"/>
    <p:sldId id="350" r:id="rId12"/>
    <p:sldId id="297" r:id="rId13"/>
    <p:sldId id="298" r:id="rId14"/>
    <p:sldId id="351" r:id="rId15"/>
    <p:sldId id="299" r:id="rId16"/>
    <p:sldId id="300" r:id="rId17"/>
    <p:sldId id="352" r:id="rId18"/>
    <p:sldId id="301" r:id="rId19"/>
    <p:sldId id="302" r:id="rId20"/>
    <p:sldId id="353" r:id="rId21"/>
    <p:sldId id="345" r:id="rId22"/>
    <p:sldId id="348" r:id="rId23"/>
    <p:sldId id="368" r:id="rId24"/>
    <p:sldId id="340" r:id="rId25"/>
    <p:sldId id="303" r:id="rId26"/>
    <p:sldId id="304" r:id="rId27"/>
    <p:sldId id="354" r:id="rId28"/>
    <p:sldId id="305" r:id="rId29"/>
    <p:sldId id="306" r:id="rId30"/>
    <p:sldId id="355" r:id="rId31"/>
    <p:sldId id="307" r:id="rId32"/>
    <p:sldId id="308" r:id="rId33"/>
    <p:sldId id="356" r:id="rId34"/>
    <p:sldId id="309" r:id="rId35"/>
    <p:sldId id="310" r:id="rId36"/>
    <p:sldId id="357" r:id="rId37"/>
    <p:sldId id="346" r:id="rId38"/>
    <p:sldId id="347" r:id="rId39"/>
    <p:sldId id="369" r:id="rId40"/>
    <p:sldId id="344" r:id="rId41"/>
    <p:sldId id="358" r:id="rId42"/>
    <p:sldId id="27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snapToGrid="0">
      <p:cViewPr varScale="1">
        <p:scale>
          <a:sx n="85" d="100"/>
          <a:sy n="85" d="100"/>
        </p:scale>
        <p:origin x="595"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3692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48463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80211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076DB60-5CDC-4AB2-9985-3C02D3AD1038}"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19591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15202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5735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06815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19327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6803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6DB60-5CDC-4AB2-9985-3C02D3AD1038}" type="datetimeFigureOut">
              <a:rPr lang="en-US" smtClean="0"/>
              <a:t>11/22/2025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84798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6DB60-5CDC-4AB2-9985-3C02D3AD1038}" type="datetimeFigureOut">
              <a:rPr lang="en-US" smtClean="0"/>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29832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6DB60-5CDC-4AB2-9985-3C02D3AD1038}"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35017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76446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14102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076DB60-5CDC-4AB2-9985-3C02D3AD1038}" type="datetimeFigureOut">
              <a:rPr lang="en-US" smtClean="0"/>
              <a:t>11/22/2025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251FB7A-1524-4168-84A5-8764E23E4530}" type="slidenum">
              <a:rPr lang="en-US" smtClean="0"/>
              <a:t>‹#›</a:t>
            </a:fld>
            <a:endParaRPr lang="en-US"/>
          </a:p>
        </p:txBody>
      </p:sp>
    </p:spTree>
    <p:extLst>
      <p:ext uri="{BB962C8B-B14F-4D97-AF65-F5344CB8AC3E}">
        <p14:creationId xmlns:p14="http://schemas.microsoft.com/office/powerpoint/2010/main" val="3876535059"/>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855AEC-B5D7-1E95-EA7A-BA6AC2AB336B}"/>
              </a:ext>
            </a:extLst>
          </p:cNvPr>
          <p:cNvSpPr>
            <a:spLocks noGrp="1"/>
          </p:cNvSpPr>
          <p:nvPr>
            <p:ph type="ctrTitle"/>
          </p:nvPr>
        </p:nvSpPr>
        <p:spPr>
          <a:xfrm>
            <a:off x="-172532" y="1282152"/>
            <a:ext cx="12542807" cy="2971051"/>
          </a:xfrm>
        </p:spPr>
        <p:txBody>
          <a:bodyPr>
            <a:noAutofit/>
          </a:bodyPr>
          <a:lstStyle/>
          <a:p>
            <a:pPr algn="ctr"/>
            <a:r>
              <a:rPr lang="en-US" sz="6600" dirty="0"/>
              <a:t>Adult Conversational </a:t>
            </a:r>
            <a:br>
              <a:rPr lang="en-US" sz="6600" dirty="0"/>
            </a:br>
            <a:r>
              <a:rPr lang="en-US" sz="6600" dirty="0"/>
              <a:t>Spanish: Intermediate Part 1</a:t>
            </a:r>
          </a:p>
        </p:txBody>
      </p:sp>
      <p:sp>
        <p:nvSpPr>
          <p:cNvPr id="10" name="Subtitle 2">
            <a:extLst>
              <a:ext uri="{FF2B5EF4-FFF2-40B4-BE49-F238E27FC236}">
                <a16:creationId xmlns:a16="http://schemas.microsoft.com/office/drawing/2014/main" id="{BC0BA004-DBAE-543D-BD79-0362C0F2FF3E}"/>
              </a:ext>
            </a:extLst>
          </p:cNvPr>
          <p:cNvSpPr>
            <a:spLocks noGrp="1"/>
          </p:cNvSpPr>
          <p:nvPr>
            <p:ph type="subTitle" idx="1"/>
          </p:nvPr>
        </p:nvSpPr>
        <p:spPr>
          <a:xfrm>
            <a:off x="810001" y="5280847"/>
            <a:ext cx="10572000" cy="748892"/>
          </a:xfrm>
        </p:spPr>
        <p:txBody>
          <a:bodyPr>
            <a:noAutofit/>
          </a:bodyPr>
          <a:lstStyle/>
          <a:p>
            <a:pPr algn="r"/>
            <a:r>
              <a:rPr lang="en-US" sz="4400" b="1" dirty="0"/>
              <a:t>Day 3</a:t>
            </a:r>
          </a:p>
        </p:txBody>
      </p:sp>
      <p:pic>
        <p:nvPicPr>
          <p:cNvPr id="11" name="Picture 2" descr="Mount Horeb Area School District - Futura Spanish Adventures">
            <a:extLst>
              <a:ext uri="{FF2B5EF4-FFF2-40B4-BE49-F238E27FC236}">
                <a16:creationId xmlns:a16="http://schemas.microsoft.com/office/drawing/2014/main" id="{9B72B092-F337-F157-767C-CDB9E73FB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7" y="321014"/>
            <a:ext cx="2910655" cy="11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4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a:t>
            </a:r>
            <a:r>
              <a:rPr lang="en-US" sz="4000" b="1" dirty="0" err="1"/>
              <a:t>Preposición</a:t>
            </a:r>
            <a:r>
              <a:rPr lang="en-US" sz="4000" b="1" dirty="0"/>
              <a:t> “a”</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p:txBody>
          <a:bodyPr>
            <a:normAutofit/>
          </a:bodyPr>
          <a:lstStyle/>
          <a:p>
            <a:pPr lvl="0" fontAlgn="base"/>
            <a:r>
              <a:rPr lang="en-US" i="1" dirty="0" err="1"/>
              <a:t>Busco</a:t>
            </a:r>
            <a:r>
              <a:rPr lang="en-US" i="1" dirty="0"/>
              <a:t> </a:t>
            </a:r>
            <a:r>
              <a:rPr lang="en-US" b="1" i="1" dirty="0">
                <a:solidFill>
                  <a:schemeClr val="accent5">
                    <a:lumMod val="60000"/>
                    <a:lumOff val="40000"/>
                  </a:schemeClr>
                </a:solidFill>
              </a:rPr>
              <a:t>a </a:t>
            </a:r>
            <a:r>
              <a:rPr lang="en-US" i="1" dirty="0"/>
              <a:t>mi padre.</a:t>
            </a:r>
            <a:endParaRPr lang="en-US" dirty="0"/>
          </a:p>
          <a:p>
            <a:pPr lvl="0" fontAlgn="base"/>
            <a:r>
              <a:rPr lang="es-MX" i="1" dirty="0"/>
              <a:t>Escribe una carta </a:t>
            </a:r>
            <a:r>
              <a:rPr lang="en-US" b="1" i="1" dirty="0">
                <a:solidFill>
                  <a:schemeClr val="accent5">
                    <a:lumMod val="60000"/>
                    <a:lumOff val="40000"/>
                  </a:schemeClr>
                </a:solidFill>
              </a:rPr>
              <a:t>a </a:t>
            </a:r>
            <a:r>
              <a:rPr lang="es-MX" i="1" dirty="0"/>
              <a:t>tu madre</a:t>
            </a:r>
            <a:r>
              <a:rPr lang="es-MX" dirty="0"/>
              <a:t>.</a:t>
            </a:r>
            <a:endParaRPr lang="en-US" dirty="0"/>
          </a:p>
          <a:p>
            <a:pPr lvl="0" fontAlgn="base"/>
            <a:r>
              <a:rPr lang="es-MX" i="1" dirty="0"/>
              <a:t>Nos vemos a</a:t>
            </a:r>
            <a:r>
              <a:rPr lang="en-US" b="1" i="1" dirty="0">
                <a:solidFill>
                  <a:schemeClr val="accent5">
                    <a:lumMod val="60000"/>
                    <a:lumOff val="40000"/>
                  </a:schemeClr>
                </a:solidFill>
              </a:rPr>
              <a:t> a</a:t>
            </a:r>
            <a:r>
              <a:rPr lang="es-MX" i="1" dirty="0"/>
              <a:t> las 6:00 pm.</a:t>
            </a:r>
            <a:endParaRPr lang="en-US" dirty="0"/>
          </a:p>
          <a:p>
            <a:pPr lvl="0" fontAlgn="base"/>
            <a:r>
              <a:rPr lang="en-US" i="1" dirty="0"/>
              <a:t>¡</a:t>
            </a:r>
            <a:r>
              <a:rPr lang="en-US" b="1" i="1" dirty="0">
                <a:solidFill>
                  <a:schemeClr val="accent5">
                    <a:lumMod val="60000"/>
                    <a:lumOff val="40000"/>
                  </a:schemeClr>
                </a:solidFill>
              </a:rPr>
              <a:t>A</a:t>
            </a:r>
            <a:r>
              <a:rPr lang="en-US" i="1" dirty="0"/>
              <a:t> comer!</a:t>
            </a:r>
            <a:endParaRPr lang="en-US" dirty="0"/>
          </a:p>
          <a:p>
            <a:pPr lvl="0" fontAlgn="base"/>
            <a:r>
              <a:rPr lang="en-US" i="1" dirty="0" err="1"/>
              <a:t>Llegué</a:t>
            </a:r>
            <a:r>
              <a:rPr lang="en-US" i="1" dirty="0"/>
              <a:t> </a:t>
            </a:r>
            <a:r>
              <a:rPr lang="en-US" i="1" dirty="0" err="1"/>
              <a:t>allí</a:t>
            </a:r>
            <a:r>
              <a:rPr lang="en-US" i="1" dirty="0"/>
              <a:t> </a:t>
            </a:r>
            <a:r>
              <a:rPr lang="en-US" b="1" i="1" dirty="0">
                <a:solidFill>
                  <a:schemeClr val="accent5">
                    <a:lumMod val="60000"/>
                    <a:lumOff val="40000"/>
                  </a:schemeClr>
                </a:solidFill>
              </a:rPr>
              <a:t>a</a:t>
            </a:r>
            <a:r>
              <a:rPr lang="en-US" i="1" dirty="0"/>
              <a:t> pie.</a:t>
            </a:r>
            <a:endParaRPr lang="en-US" dirty="0"/>
          </a:p>
          <a:p>
            <a:pPr lvl="0" fontAlgn="base"/>
            <a:r>
              <a:rPr lang="en-US" i="1" dirty="0"/>
              <a:t>Voy </a:t>
            </a:r>
            <a:r>
              <a:rPr lang="en-US" b="1" i="1" dirty="0">
                <a:solidFill>
                  <a:schemeClr val="accent5">
                    <a:lumMod val="60000"/>
                    <a:lumOff val="40000"/>
                  </a:schemeClr>
                </a:solidFill>
              </a:rPr>
              <a:t>a</a:t>
            </a:r>
            <a:r>
              <a:rPr lang="en-US" i="1" dirty="0"/>
              <a:t> Par</a:t>
            </a:r>
            <a:r>
              <a:rPr lang="es-GT" i="1" dirty="0"/>
              <a:t>í</a:t>
            </a:r>
            <a:r>
              <a:rPr lang="en-US" i="1" dirty="0"/>
              <a:t>s.</a:t>
            </a:r>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p:txBody>
          <a:bodyPr>
            <a:normAutofit/>
          </a:bodyPr>
          <a:lstStyle/>
          <a:p>
            <a:pPr lvl="0" fontAlgn="base"/>
            <a:r>
              <a:rPr lang="en-US" dirty="0"/>
              <a:t>I am looking for my father.</a:t>
            </a:r>
          </a:p>
          <a:p>
            <a:pPr lvl="0" fontAlgn="base"/>
            <a:r>
              <a:rPr lang="en-US" dirty="0"/>
              <a:t>Write a letter to your mother.</a:t>
            </a:r>
          </a:p>
          <a:p>
            <a:pPr lvl="0" fontAlgn="base"/>
            <a:r>
              <a:rPr lang="en-US" dirty="0"/>
              <a:t>See you at 6:00 pm.</a:t>
            </a:r>
          </a:p>
          <a:p>
            <a:pPr lvl="0" fontAlgn="base"/>
            <a:r>
              <a:rPr lang="en-US" dirty="0"/>
              <a:t>Go eat!</a:t>
            </a:r>
          </a:p>
          <a:p>
            <a:pPr lvl="0" fontAlgn="base"/>
            <a:r>
              <a:rPr lang="en-US" dirty="0"/>
              <a:t>I got there on foot.</a:t>
            </a:r>
          </a:p>
          <a:p>
            <a:pPr lvl="0" fontAlgn="base"/>
            <a:r>
              <a:rPr lang="en-US" dirty="0"/>
              <a:t>I am going to Paris.</a:t>
            </a:r>
          </a:p>
          <a:p>
            <a:endParaRPr lang="en-US" b="1" dirty="0"/>
          </a:p>
        </p:txBody>
      </p:sp>
    </p:spTree>
    <p:extLst>
      <p:ext uri="{BB962C8B-B14F-4D97-AF65-F5344CB8AC3E}">
        <p14:creationId xmlns:p14="http://schemas.microsoft.com/office/powerpoint/2010/main" val="157865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1382042-E6C5-780A-B6A3-D89AF5187E3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0793A9D-647B-E755-46D7-2B078E5D1DCF}"/>
              </a:ext>
            </a:extLst>
          </p:cNvPr>
          <p:cNvSpPr txBox="1"/>
          <p:nvPr/>
        </p:nvSpPr>
        <p:spPr>
          <a:xfrm>
            <a:off x="248982" y="443145"/>
            <a:ext cx="11455880" cy="6186309"/>
          </a:xfrm>
          <a:prstGeom prst="rect">
            <a:avLst/>
          </a:prstGeom>
          <a:noFill/>
        </p:spPr>
        <p:txBody>
          <a:bodyPr wrap="square" rtlCol="0">
            <a:spAutoFit/>
          </a:bodyPr>
          <a:lstStyle/>
          <a:p>
            <a:endParaRPr lang="en-US" sz="3600" b="1" dirty="0">
              <a:solidFill>
                <a:schemeClr val="bg1"/>
              </a:solidFill>
            </a:endParaRPr>
          </a:p>
          <a:p>
            <a:r>
              <a:rPr lang="en-US" sz="3600" b="1" dirty="0">
                <a:solidFill>
                  <a:schemeClr val="bg1"/>
                </a:solidFill>
              </a:rPr>
              <a:t>¿A </a:t>
            </a:r>
            <a:r>
              <a:rPr lang="en-US" sz="3600" b="1" dirty="0" err="1">
                <a:solidFill>
                  <a:schemeClr val="bg1"/>
                </a:solidFill>
              </a:rPr>
              <a:t>dónde</a:t>
            </a:r>
            <a:r>
              <a:rPr lang="en-US" sz="3600" b="1" dirty="0">
                <a:solidFill>
                  <a:schemeClr val="bg1"/>
                </a:solidFill>
              </a:rPr>
              <a:t> vas? </a:t>
            </a:r>
            <a:r>
              <a:rPr lang="en-US" sz="2000" b="1" dirty="0">
                <a:solidFill>
                  <a:srgbClr val="0070C0"/>
                </a:solidFill>
              </a:rPr>
              <a:t>Where are you going?</a:t>
            </a:r>
          </a:p>
          <a:p>
            <a:r>
              <a:rPr lang="en-US" sz="3600" b="1" dirty="0">
                <a:solidFill>
                  <a:schemeClr val="bg1"/>
                </a:solidFill>
              </a:rPr>
              <a:t>Voy </a:t>
            </a:r>
            <a:r>
              <a:rPr lang="en-US" sz="3600" b="1" dirty="0">
                <a:solidFill>
                  <a:schemeClr val="accent6"/>
                </a:solidFill>
              </a:rPr>
              <a:t>a </a:t>
            </a:r>
            <a:r>
              <a:rPr lang="en-US" sz="3600" b="1" dirty="0">
                <a:solidFill>
                  <a:schemeClr val="bg1"/>
                </a:solidFill>
              </a:rPr>
              <a:t>la casa de mi amigo. </a:t>
            </a:r>
            <a:r>
              <a:rPr lang="en-US" sz="2000" b="1" dirty="0">
                <a:solidFill>
                  <a:srgbClr val="0070C0"/>
                </a:solidFill>
              </a:rPr>
              <a:t>I am going to my friend’s house. </a:t>
            </a:r>
          </a:p>
          <a:p>
            <a:pPr marL="914400" indent="-914400">
              <a:buAutoNum type="alphaLcPeriod"/>
            </a:pPr>
            <a:endParaRPr lang="en-US" sz="3600" b="1" dirty="0">
              <a:solidFill>
                <a:schemeClr val="bg1"/>
              </a:solidFill>
            </a:endParaRPr>
          </a:p>
          <a:p>
            <a:r>
              <a:rPr lang="en-US" sz="3600" b="1" dirty="0">
                <a:solidFill>
                  <a:schemeClr val="bg1"/>
                </a:solidFill>
              </a:rPr>
              <a:t>¿A </a:t>
            </a:r>
            <a:r>
              <a:rPr lang="en-US" sz="3600" b="1" dirty="0" err="1">
                <a:solidFill>
                  <a:schemeClr val="bg1"/>
                </a:solidFill>
              </a:rPr>
              <a:t>quién</a:t>
            </a:r>
            <a:r>
              <a:rPr lang="en-US" sz="3600" b="1" dirty="0">
                <a:solidFill>
                  <a:schemeClr val="bg1"/>
                </a:solidFill>
              </a:rPr>
              <a:t> </a:t>
            </a:r>
            <a:r>
              <a:rPr lang="en-US" sz="3600" b="1" dirty="0" err="1">
                <a:solidFill>
                  <a:schemeClr val="bg1"/>
                </a:solidFill>
              </a:rPr>
              <a:t>buscas</a:t>
            </a:r>
            <a:r>
              <a:rPr lang="en-US" sz="3600" b="1" dirty="0">
                <a:solidFill>
                  <a:schemeClr val="bg1"/>
                </a:solidFill>
              </a:rPr>
              <a:t>? </a:t>
            </a:r>
            <a:r>
              <a:rPr lang="en-US" sz="2000" b="1" dirty="0">
                <a:solidFill>
                  <a:srgbClr val="0070C0"/>
                </a:solidFill>
              </a:rPr>
              <a:t>Who are you looking for?</a:t>
            </a:r>
          </a:p>
          <a:p>
            <a:r>
              <a:rPr lang="en-US" sz="3600" b="1" dirty="0">
                <a:solidFill>
                  <a:schemeClr val="bg1"/>
                </a:solidFill>
              </a:rPr>
              <a:t>Busco </a:t>
            </a:r>
            <a:r>
              <a:rPr lang="en-US" sz="3600" b="1" dirty="0">
                <a:solidFill>
                  <a:schemeClr val="accent6"/>
                </a:solidFill>
              </a:rPr>
              <a:t>a </a:t>
            </a:r>
            <a:r>
              <a:rPr lang="en-US" sz="3600" b="1" dirty="0">
                <a:solidFill>
                  <a:schemeClr val="bg1"/>
                </a:solidFill>
              </a:rPr>
              <a:t>mi </a:t>
            </a:r>
            <a:r>
              <a:rPr lang="en-US" sz="3600" b="1" dirty="0" err="1">
                <a:solidFill>
                  <a:schemeClr val="bg1"/>
                </a:solidFill>
              </a:rPr>
              <a:t>hermano</a:t>
            </a:r>
            <a:r>
              <a:rPr lang="en-US" sz="3600" b="1" dirty="0">
                <a:solidFill>
                  <a:schemeClr val="bg1"/>
                </a:solidFill>
              </a:rPr>
              <a:t>. </a:t>
            </a:r>
            <a:r>
              <a:rPr lang="en-US" sz="2000" b="1" dirty="0">
                <a:solidFill>
                  <a:srgbClr val="0070C0"/>
                </a:solidFill>
              </a:rPr>
              <a:t>I’m looking for my brother. </a:t>
            </a:r>
          </a:p>
          <a:p>
            <a:endParaRPr lang="en-US" sz="3600" b="1" dirty="0">
              <a:solidFill>
                <a:schemeClr val="bg1"/>
              </a:solidFill>
            </a:endParaRPr>
          </a:p>
          <a:p>
            <a:r>
              <a:rPr lang="en-US" sz="3600" b="1" dirty="0">
                <a:solidFill>
                  <a:schemeClr val="bg1"/>
                </a:solidFill>
              </a:rPr>
              <a:t>¿</a:t>
            </a:r>
            <a:r>
              <a:rPr lang="en-US" sz="3600" b="1" dirty="0" err="1">
                <a:solidFill>
                  <a:schemeClr val="bg1"/>
                </a:solidFill>
              </a:rPr>
              <a:t>Irás</a:t>
            </a:r>
            <a:r>
              <a:rPr lang="en-US" sz="3600" b="1" dirty="0">
                <a:solidFill>
                  <a:schemeClr val="bg1"/>
                </a:solidFill>
              </a:rPr>
              <a:t> a la fiesta </a:t>
            </a:r>
            <a:r>
              <a:rPr lang="en-US" sz="3600" b="1" dirty="0" err="1">
                <a:solidFill>
                  <a:schemeClr val="bg1"/>
                </a:solidFill>
              </a:rPr>
              <a:t>mañana</a:t>
            </a:r>
            <a:r>
              <a:rPr lang="en-US" sz="3600" b="1" dirty="0">
                <a:solidFill>
                  <a:schemeClr val="bg1"/>
                </a:solidFill>
              </a:rPr>
              <a:t>? </a:t>
            </a:r>
            <a:r>
              <a:rPr lang="en-US" sz="2000" b="1" dirty="0">
                <a:solidFill>
                  <a:srgbClr val="0070C0"/>
                </a:solidFill>
              </a:rPr>
              <a:t>Are you going to the party tomorrow?</a:t>
            </a:r>
            <a:endParaRPr lang="en-US" sz="3600" b="1" dirty="0">
              <a:solidFill>
                <a:srgbClr val="0070C0"/>
              </a:solidFill>
            </a:endParaRPr>
          </a:p>
          <a:p>
            <a:r>
              <a:rPr lang="en-US" sz="3600" b="1" dirty="0" err="1">
                <a:solidFill>
                  <a:schemeClr val="bg1"/>
                </a:solidFill>
              </a:rPr>
              <a:t>Sí</a:t>
            </a:r>
            <a:r>
              <a:rPr lang="en-US" sz="3600" b="1" dirty="0">
                <a:solidFill>
                  <a:schemeClr val="bg1"/>
                </a:solidFill>
              </a:rPr>
              <a:t>, </a:t>
            </a:r>
            <a:r>
              <a:rPr lang="en-US" sz="3600" b="1" dirty="0" err="1">
                <a:solidFill>
                  <a:schemeClr val="bg1"/>
                </a:solidFill>
              </a:rPr>
              <a:t>nos</a:t>
            </a:r>
            <a:r>
              <a:rPr lang="en-US" sz="3600" b="1" dirty="0">
                <a:solidFill>
                  <a:schemeClr val="bg1"/>
                </a:solidFill>
              </a:rPr>
              <a:t> </a:t>
            </a:r>
            <a:r>
              <a:rPr lang="en-US" sz="3600" b="1" dirty="0" err="1">
                <a:solidFill>
                  <a:schemeClr val="bg1"/>
                </a:solidFill>
              </a:rPr>
              <a:t>vemos</a:t>
            </a:r>
            <a:r>
              <a:rPr lang="en-US" sz="3600" b="1" dirty="0">
                <a:solidFill>
                  <a:schemeClr val="bg1"/>
                </a:solidFill>
              </a:rPr>
              <a:t> </a:t>
            </a:r>
            <a:r>
              <a:rPr lang="en-US" sz="3600" b="1" dirty="0">
                <a:solidFill>
                  <a:schemeClr val="accent6"/>
                </a:solidFill>
              </a:rPr>
              <a:t>a </a:t>
            </a:r>
            <a:r>
              <a:rPr lang="en-US" sz="3600" b="1" dirty="0">
                <a:solidFill>
                  <a:schemeClr val="bg1"/>
                </a:solidFill>
              </a:rPr>
              <a:t>las 5:00 de la </a:t>
            </a:r>
            <a:r>
              <a:rPr lang="en-US" sz="3600" b="1" dirty="0" err="1">
                <a:solidFill>
                  <a:schemeClr val="bg1"/>
                </a:solidFill>
              </a:rPr>
              <a:t>tarde</a:t>
            </a:r>
            <a:r>
              <a:rPr lang="en-US" sz="3600" b="1" dirty="0">
                <a:solidFill>
                  <a:schemeClr val="bg1"/>
                </a:solidFill>
              </a:rPr>
              <a:t>. </a:t>
            </a:r>
            <a:r>
              <a:rPr lang="en-US" sz="2000" b="1" dirty="0">
                <a:solidFill>
                  <a:srgbClr val="0070C0"/>
                </a:solidFill>
              </a:rPr>
              <a:t>Yes, see you at 5:00PM.</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AB20F7ED-BEF5-25B4-7641-E2EA329F957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9692539" y="2245237"/>
            <a:ext cx="1911537" cy="20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90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down)">
                                      <p:cBhvr>
                                        <p:cTn id="15" dur="500"/>
                                        <p:tgtEl>
                                          <p:spTgt spid="8">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wipe(down)">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wipe(down)">
                                      <p:cBhvr>
                                        <p:cTn id="23" dur="500"/>
                                        <p:tgtEl>
                                          <p:spTgt spid="8">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animEffect transition="in" filter="wipe(down)">
                                      <p:cBhvr>
                                        <p:cTn id="2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err="1"/>
              <a:t>Preposición</a:t>
            </a:r>
            <a:r>
              <a:rPr lang="en-US" sz="4400" b="1" dirty="0"/>
              <a:t> – “</a:t>
            </a:r>
            <a:r>
              <a:rPr lang="en-US" sz="4400" b="1" dirty="0" err="1"/>
              <a:t>en</a:t>
            </a:r>
            <a:r>
              <a:rPr lang="en-US" sz="4400" b="1" dirty="0"/>
              <a:t>”</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720330" y="2929211"/>
            <a:ext cx="10554574" cy="3636511"/>
          </a:xfrm>
        </p:spPr>
        <p:txBody>
          <a:bodyPr>
            <a:normAutofit/>
          </a:bodyPr>
          <a:lstStyle/>
          <a:p>
            <a:pPr fontAlgn="base"/>
            <a:r>
              <a:rPr lang="en-US" sz="3600" b="1" i="1" u="sng" dirty="0" err="1"/>
              <a:t>en</a:t>
            </a:r>
            <a:r>
              <a:rPr lang="en-US" sz="3600" b="1" dirty="0"/>
              <a:t> – </a:t>
            </a:r>
            <a:r>
              <a:rPr lang="en-US" sz="3600" dirty="0"/>
              <a:t>in, on, at, by</a:t>
            </a:r>
            <a:endParaRPr lang="en-US" sz="3600" b="1" dirty="0"/>
          </a:p>
          <a:p>
            <a:pPr algn="just" fontAlgn="base">
              <a:buFont typeface="Wingdings" panose="05000000000000000000" pitchFamily="2" charset="2"/>
              <a:buChar char="Ø"/>
            </a:pPr>
            <a:r>
              <a:rPr lang="en-US" sz="2400" b="1" i="1" dirty="0"/>
              <a:t>Usage: “</a:t>
            </a:r>
            <a:r>
              <a:rPr lang="en-US" sz="2400" b="1" i="1" dirty="0" err="1"/>
              <a:t>en</a:t>
            </a:r>
            <a:r>
              <a:rPr lang="en-US" sz="2400" b="1" i="1" dirty="0"/>
              <a:t>”</a:t>
            </a:r>
            <a:r>
              <a:rPr lang="en-US" sz="2400" dirty="0"/>
              <a:t> can be used to mean “in”, “on”, “at” or “by” in Spanish, and it is used to indicate location and time. It is also used to indicate how people get to other places.</a:t>
            </a:r>
            <a:endParaRPr lang="en-US" sz="2400" b="1" dirty="0"/>
          </a:p>
          <a:p>
            <a:pPr algn="just" fontAlgn="base">
              <a:buFont typeface="Wingdings" panose="05000000000000000000" pitchFamily="2" charset="2"/>
              <a:buChar char="Ø"/>
            </a:pPr>
            <a:r>
              <a:rPr lang="en-US" sz="2400" b="1" dirty="0"/>
              <a:t>Important:</a:t>
            </a:r>
            <a:r>
              <a:rPr lang="en-US" sz="2400" dirty="0"/>
              <a:t> </a:t>
            </a:r>
            <a:r>
              <a:rPr lang="en-US" sz="2400" i="1" dirty="0"/>
              <a:t>“</a:t>
            </a:r>
            <a:r>
              <a:rPr lang="en-US" sz="2400" i="1" dirty="0" err="1"/>
              <a:t>En</a:t>
            </a:r>
            <a:r>
              <a:rPr lang="en-US" sz="2400" dirty="0"/>
              <a:t>” is not used with specific hours or days of the week.</a:t>
            </a:r>
          </a:p>
          <a:p>
            <a:pPr lvl="1" algn="just" fontAlgn="base">
              <a:buFont typeface="Courier New" panose="02070309020205020404" pitchFamily="49" charset="0"/>
              <a:buChar char="o"/>
            </a:pPr>
            <a:r>
              <a:rPr lang="en-US" sz="2000" i="1" dirty="0"/>
              <a:t>a las 3:00 pm </a:t>
            </a:r>
            <a:r>
              <a:rPr lang="en-US" sz="2000" dirty="0"/>
              <a:t>(at 3:00pm)</a:t>
            </a:r>
          </a:p>
          <a:p>
            <a:pPr lvl="1" algn="just" fontAlgn="base">
              <a:buFont typeface="Courier New" panose="02070309020205020404" pitchFamily="49" charset="0"/>
              <a:buChar char="o"/>
            </a:pPr>
            <a:r>
              <a:rPr lang="en-US" sz="2000" i="1" dirty="0" err="1"/>
              <a:t>el</a:t>
            </a:r>
            <a:r>
              <a:rPr lang="en-US" sz="2000" i="1" dirty="0"/>
              <a:t> lunes </a:t>
            </a:r>
            <a:r>
              <a:rPr lang="en-US" sz="2000" dirty="0"/>
              <a:t>(on Monday)</a:t>
            </a:r>
          </a:p>
          <a:p>
            <a:pPr lvl="1"/>
            <a:endParaRPr lang="en-US" sz="2400" b="1" dirty="0"/>
          </a:p>
          <a:p>
            <a:pPr lvl="1"/>
            <a:endParaRPr lang="en-US" sz="2400" b="1" dirty="0"/>
          </a:p>
          <a:p>
            <a:pPr marL="457200" lvl="1" indent="0">
              <a:buNone/>
            </a:pPr>
            <a:endParaRPr lang="en-US" dirty="0"/>
          </a:p>
          <a:p>
            <a:pPr marL="0" indent="0">
              <a:buNone/>
            </a:pPr>
            <a:endParaRPr lang="en-US" dirty="0"/>
          </a:p>
        </p:txBody>
      </p:sp>
      <p:sp>
        <p:nvSpPr>
          <p:cNvPr id="4" name="Star: 8 Points 3">
            <a:extLst>
              <a:ext uri="{FF2B5EF4-FFF2-40B4-BE49-F238E27FC236}">
                <a16:creationId xmlns:a16="http://schemas.microsoft.com/office/drawing/2014/main" id="{52164EB8-1D2C-3A06-46CD-F0245476EE22}"/>
              </a:ext>
            </a:extLst>
          </p:cNvPr>
          <p:cNvSpPr/>
          <p:nvPr/>
        </p:nvSpPr>
        <p:spPr>
          <a:xfrm>
            <a:off x="9756655" y="292278"/>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4000" b="1" dirty="0">
                <a:solidFill>
                  <a:schemeClr val="bg1"/>
                </a:solidFill>
              </a:rPr>
              <a:t>3</a:t>
            </a:r>
            <a:endParaRPr lang="en-US" sz="4000" b="1" dirty="0">
              <a:solidFill>
                <a:schemeClr val="bg1"/>
              </a:solidFill>
            </a:endParaRPr>
          </a:p>
        </p:txBody>
      </p:sp>
    </p:spTree>
    <p:extLst>
      <p:ext uri="{BB962C8B-B14F-4D97-AF65-F5344CB8AC3E}">
        <p14:creationId xmlns:p14="http://schemas.microsoft.com/office/powerpoint/2010/main" val="22921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a:t>
            </a:r>
            <a:r>
              <a:rPr lang="en-US" sz="4000" b="1" dirty="0" err="1"/>
              <a:t>Preposici</a:t>
            </a:r>
            <a:r>
              <a:rPr lang="en-US" dirty="0" err="1"/>
              <a:t>ón</a:t>
            </a:r>
            <a:r>
              <a:rPr lang="en-US" sz="4000" b="1" dirty="0"/>
              <a:t> “</a:t>
            </a:r>
            <a:r>
              <a:rPr lang="en-US" sz="4000" b="1" dirty="0" err="1"/>
              <a:t>en</a:t>
            </a:r>
            <a:r>
              <a:rPr lang="en-US" sz="4000" b="1" dirty="0"/>
              <a:t>”</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2281579" y="2846388"/>
            <a:ext cx="5189856" cy="3109913"/>
          </a:xfrm>
        </p:spPr>
        <p:txBody>
          <a:bodyPr>
            <a:normAutofit lnSpcReduction="10000"/>
          </a:bodyPr>
          <a:lstStyle/>
          <a:p>
            <a:pPr lvl="0" fontAlgn="base"/>
            <a:r>
              <a:rPr lang="en-US" sz="2000" b="1" i="1" dirty="0" err="1">
                <a:solidFill>
                  <a:schemeClr val="accent5">
                    <a:lumMod val="60000"/>
                    <a:lumOff val="40000"/>
                  </a:schemeClr>
                </a:solidFill>
              </a:rPr>
              <a:t>en</a:t>
            </a:r>
            <a:r>
              <a:rPr lang="en-US" sz="2000" i="1" dirty="0"/>
              <a:t> </a:t>
            </a:r>
            <a:r>
              <a:rPr lang="en-US" sz="2000" i="1" dirty="0" err="1"/>
              <a:t>navidad</a:t>
            </a:r>
            <a:endParaRPr lang="en-US" sz="2000" dirty="0"/>
          </a:p>
          <a:p>
            <a:pPr lvl="0" fontAlgn="base"/>
            <a:r>
              <a:rPr lang="en-US" sz="2000" b="1" i="1" dirty="0" err="1">
                <a:solidFill>
                  <a:schemeClr val="accent5">
                    <a:lumMod val="60000"/>
                    <a:lumOff val="40000"/>
                  </a:schemeClr>
                </a:solidFill>
              </a:rPr>
              <a:t>en</a:t>
            </a:r>
            <a:r>
              <a:rPr lang="en-US" sz="2000" i="1" dirty="0"/>
              <a:t> </a:t>
            </a:r>
            <a:r>
              <a:rPr lang="en-US" sz="2000" i="1" dirty="0" err="1"/>
              <a:t>octubre</a:t>
            </a:r>
            <a:endParaRPr lang="en-US" sz="2000" dirty="0"/>
          </a:p>
          <a:p>
            <a:pPr lvl="0" fontAlgn="base"/>
            <a:r>
              <a:rPr lang="en-US" sz="2000" b="1" i="1" dirty="0" err="1">
                <a:solidFill>
                  <a:schemeClr val="accent5">
                    <a:lumMod val="60000"/>
                    <a:lumOff val="40000"/>
                  </a:schemeClr>
                </a:solidFill>
              </a:rPr>
              <a:t>en</a:t>
            </a:r>
            <a:r>
              <a:rPr lang="en-US" sz="2000" i="1" dirty="0"/>
              <a:t> la </a:t>
            </a:r>
            <a:r>
              <a:rPr lang="en-US" sz="2000" i="1" dirty="0" err="1"/>
              <a:t>cocina</a:t>
            </a:r>
            <a:endParaRPr lang="en-US" sz="2000" dirty="0"/>
          </a:p>
          <a:p>
            <a:pPr lvl="0" fontAlgn="base"/>
            <a:r>
              <a:rPr lang="en-US" sz="2000" b="1" i="1" dirty="0" err="1">
                <a:solidFill>
                  <a:schemeClr val="accent5">
                    <a:lumMod val="60000"/>
                    <a:lumOff val="40000"/>
                  </a:schemeClr>
                </a:solidFill>
              </a:rPr>
              <a:t>en</a:t>
            </a:r>
            <a:r>
              <a:rPr lang="en-US" sz="2000" i="1" dirty="0"/>
              <a:t> </a:t>
            </a:r>
            <a:r>
              <a:rPr lang="en-US" sz="2000" i="1" dirty="0" err="1"/>
              <a:t>el</a:t>
            </a:r>
            <a:r>
              <a:rPr lang="en-US" sz="2000" i="1" dirty="0"/>
              <a:t> </a:t>
            </a:r>
            <a:r>
              <a:rPr lang="en-US" sz="2000" i="1" dirty="0" err="1"/>
              <a:t>piso</a:t>
            </a:r>
            <a:endParaRPr lang="en-US" sz="2000" dirty="0"/>
          </a:p>
          <a:p>
            <a:pPr lvl="0" fontAlgn="base"/>
            <a:r>
              <a:rPr lang="en-US" sz="2000" b="1" i="1" dirty="0" err="1">
                <a:solidFill>
                  <a:schemeClr val="accent5">
                    <a:lumMod val="60000"/>
                    <a:lumOff val="40000"/>
                  </a:schemeClr>
                </a:solidFill>
              </a:rPr>
              <a:t>en</a:t>
            </a:r>
            <a:r>
              <a:rPr lang="en-US" sz="2000" b="1" i="1" dirty="0">
                <a:solidFill>
                  <a:schemeClr val="accent5">
                    <a:lumMod val="60000"/>
                    <a:lumOff val="40000"/>
                  </a:schemeClr>
                </a:solidFill>
              </a:rPr>
              <a:t> </a:t>
            </a:r>
            <a:r>
              <a:rPr lang="es-MX" sz="2000" i="1" dirty="0"/>
              <a:t>un coche</a:t>
            </a:r>
            <a:endParaRPr lang="en-US" sz="2000" dirty="0"/>
          </a:p>
          <a:p>
            <a:pPr lvl="0" fontAlgn="base"/>
            <a:r>
              <a:rPr lang="en-US" sz="2000" b="1" i="1" dirty="0" err="1">
                <a:solidFill>
                  <a:schemeClr val="accent5">
                    <a:lumMod val="60000"/>
                    <a:lumOff val="40000"/>
                  </a:schemeClr>
                </a:solidFill>
              </a:rPr>
              <a:t>en</a:t>
            </a:r>
            <a:r>
              <a:rPr lang="es-MX" sz="2000" i="1" dirty="0"/>
              <a:t> la puerta</a:t>
            </a:r>
            <a:endParaRPr lang="en-US" sz="2000" dirty="0"/>
          </a:p>
          <a:p>
            <a:pPr lvl="0" fontAlgn="base"/>
            <a:r>
              <a:rPr lang="en-US" sz="2000" b="1" i="1" dirty="0" err="1">
                <a:solidFill>
                  <a:schemeClr val="accent5">
                    <a:lumMod val="60000"/>
                    <a:lumOff val="40000"/>
                  </a:schemeClr>
                </a:solidFill>
              </a:rPr>
              <a:t>en</a:t>
            </a:r>
            <a:r>
              <a:rPr lang="en-US" sz="2000" i="1" dirty="0"/>
              <a:t> </a:t>
            </a:r>
            <a:r>
              <a:rPr lang="en-US" sz="2000" i="1" dirty="0" err="1"/>
              <a:t>carro</a:t>
            </a:r>
            <a:endParaRPr lang="en-US" sz="2000" dirty="0"/>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a:xfrm>
            <a:off x="5625440" y="2197100"/>
            <a:ext cx="5194583" cy="576262"/>
          </a:xfrm>
        </p:spPr>
        <p:txBody>
          <a:bodyPr>
            <a:normAutofit lnSpcReduction="10000"/>
          </a:bodyPr>
          <a:lstStyle/>
          <a:p>
            <a:pPr algn="ctr"/>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7313129" y="2844801"/>
            <a:ext cx="5194583" cy="3109913"/>
          </a:xfrm>
        </p:spPr>
        <p:txBody>
          <a:bodyPr>
            <a:normAutofit lnSpcReduction="10000"/>
          </a:bodyPr>
          <a:lstStyle/>
          <a:p>
            <a:pPr lvl="0" fontAlgn="base"/>
            <a:r>
              <a:rPr lang="en-US" sz="2000" dirty="0"/>
              <a:t>at Christmas</a:t>
            </a:r>
          </a:p>
          <a:p>
            <a:pPr lvl="0" fontAlgn="base"/>
            <a:r>
              <a:rPr lang="en-US" sz="2000" dirty="0"/>
              <a:t>in October</a:t>
            </a:r>
          </a:p>
          <a:p>
            <a:pPr lvl="0" fontAlgn="base"/>
            <a:r>
              <a:rPr lang="en-US" sz="2000" dirty="0"/>
              <a:t>in the kitchen</a:t>
            </a:r>
          </a:p>
          <a:p>
            <a:pPr lvl="0" fontAlgn="base"/>
            <a:r>
              <a:rPr lang="en-US" sz="2000" dirty="0"/>
              <a:t>on the floor</a:t>
            </a:r>
          </a:p>
          <a:p>
            <a:pPr lvl="0" fontAlgn="base"/>
            <a:r>
              <a:rPr lang="es-MX" sz="2000" dirty="0"/>
              <a:t>in a car</a:t>
            </a:r>
            <a:endParaRPr lang="en-US" sz="2000" dirty="0"/>
          </a:p>
          <a:p>
            <a:pPr lvl="0" fontAlgn="base"/>
            <a:r>
              <a:rPr lang="es-MX" sz="2000" dirty="0"/>
              <a:t>at the door</a:t>
            </a:r>
            <a:endParaRPr lang="en-US" sz="2000" dirty="0"/>
          </a:p>
          <a:p>
            <a:pPr lvl="0" fontAlgn="base"/>
            <a:r>
              <a:rPr lang="en-US" sz="2000" dirty="0"/>
              <a:t>by car</a:t>
            </a:r>
          </a:p>
          <a:p>
            <a:endParaRPr lang="en-US" b="1" dirty="0"/>
          </a:p>
        </p:txBody>
      </p:sp>
    </p:spTree>
    <p:extLst>
      <p:ext uri="{BB962C8B-B14F-4D97-AF65-F5344CB8AC3E}">
        <p14:creationId xmlns:p14="http://schemas.microsoft.com/office/powerpoint/2010/main" val="29317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CDF966E5-7DAC-5323-4971-8391E8661D5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73ACB13-7E3D-D1E2-1CA0-D86C9FB72EEB}"/>
              </a:ext>
            </a:extLst>
          </p:cNvPr>
          <p:cNvSpPr txBox="1"/>
          <p:nvPr/>
        </p:nvSpPr>
        <p:spPr>
          <a:xfrm>
            <a:off x="372437" y="197225"/>
            <a:ext cx="11683042" cy="7386638"/>
          </a:xfrm>
          <a:prstGeom prst="rect">
            <a:avLst/>
          </a:prstGeom>
          <a:noFill/>
        </p:spPr>
        <p:txBody>
          <a:bodyPr wrap="square" rtlCol="0">
            <a:spAutoFit/>
          </a:bodyPr>
          <a:lstStyle/>
          <a:p>
            <a:endParaRPr lang="en-US" sz="3600" b="1" dirty="0">
              <a:solidFill>
                <a:schemeClr val="bg1"/>
              </a:solidFill>
            </a:endParaRPr>
          </a:p>
          <a:p>
            <a:r>
              <a:rPr lang="en-US" sz="3000" b="1" dirty="0">
                <a:solidFill>
                  <a:schemeClr val="bg1"/>
                </a:solidFill>
              </a:rPr>
              <a:t>¿En </a:t>
            </a:r>
            <a:r>
              <a:rPr lang="en-US" sz="3000" b="1" dirty="0" err="1">
                <a:solidFill>
                  <a:schemeClr val="bg1"/>
                </a:solidFill>
              </a:rPr>
              <a:t>dónde</a:t>
            </a:r>
            <a:r>
              <a:rPr lang="en-US" sz="3000" b="1" dirty="0">
                <a:solidFill>
                  <a:schemeClr val="bg1"/>
                </a:solidFill>
              </a:rPr>
              <a:t> se </a:t>
            </a:r>
            <a:r>
              <a:rPr lang="en-US" sz="3000" b="1" dirty="0" err="1">
                <a:solidFill>
                  <a:schemeClr val="bg1"/>
                </a:solidFill>
              </a:rPr>
              <a:t>derramó</a:t>
            </a:r>
            <a:r>
              <a:rPr lang="en-US" sz="3000" b="1" dirty="0">
                <a:solidFill>
                  <a:schemeClr val="bg1"/>
                </a:solidFill>
              </a:rPr>
              <a:t> </a:t>
            </a:r>
            <a:r>
              <a:rPr lang="en-US" sz="3000" b="1" dirty="0" err="1">
                <a:solidFill>
                  <a:schemeClr val="bg1"/>
                </a:solidFill>
              </a:rPr>
              <a:t>el</a:t>
            </a:r>
            <a:r>
              <a:rPr lang="en-US" sz="3000" b="1" dirty="0">
                <a:solidFill>
                  <a:schemeClr val="bg1"/>
                </a:solidFill>
              </a:rPr>
              <a:t> jugo? </a:t>
            </a:r>
            <a:r>
              <a:rPr lang="en-US" sz="3000" b="1" dirty="0">
                <a:solidFill>
                  <a:srgbClr val="0070C0"/>
                </a:solidFill>
              </a:rPr>
              <a:t>Where did the juice spill? </a:t>
            </a:r>
          </a:p>
          <a:p>
            <a:r>
              <a:rPr lang="en-US" sz="3000" b="1" dirty="0">
                <a:solidFill>
                  <a:schemeClr val="bg1"/>
                </a:solidFill>
              </a:rPr>
              <a:t>Se </a:t>
            </a:r>
            <a:r>
              <a:rPr lang="en-US" sz="3000" b="1" dirty="0" err="1">
                <a:solidFill>
                  <a:schemeClr val="bg1"/>
                </a:solidFill>
              </a:rPr>
              <a:t>derramó</a:t>
            </a:r>
            <a:r>
              <a:rPr lang="en-US" sz="3000" b="1" dirty="0">
                <a:solidFill>
                  <a:schemeClr val="bg1"/>
                </a:solidFill>
              </a:rPr>
              <a:t> </a:t>
            </a:r>
            <a:r>
              <a:rPr lang="en-US" sz="3000" b="1" dirty="0" err="1">
                <a:solidFill>
                  <a:schemeClr val="accent6"/>
                </a:solidFill>
              </a:rPr>
              <a:t>en</a:t>
            </a:r>
            <a:r>
              <a:rPr lang="en-US" sz="3000" b="1" dirty="0">
                <a:solidFill>
                  <a:schemeClr val="accent6"/>
                </a:solidFill>
              </a:rPr>
              <a:t> </a:t>
            </a:r>
            <a:r>
              <a:rPr lang="en-US" sz="3000" b="1" dirty="0" err="1">
                <a:solidFill>
                  <a:schemeClr val="bg1"/>
                </a:solidFill>
              </a:rPr>
              <a:t>el</a:t>
            </a:r>
            <a:r>
              <a:rPr lang="en-US" sz="3000" b="1" dirty="0">
                <a:solidFill>
                  <a:schemeClr val="bg1"/>
                </a:solidFill>
              </a:rPr>
              <a:t> </a:t>
            </a:r>
            <a:r>
              <a:rPr lang="en-US" sz="3000" b="1" dirty="0" err="1">
                <a:solidFill>
                  <a:schemeClr val="bg1"/>
                </a:solidFill>
              </a:rPr>
              <a:t>piso</a:t>
            </a:r>
            <a:r>
              <a:rPr lang="en-US" sz="3000" b="1" dirty="0">
                <a:solidFill>
                  <a:schemeClr val="bg1"/>
                </a:solidFill>
              </a:rPr>
              <a:t>. </a:t>
            </a:r>
            <a:r>
              <a:rPr lang="en-US" sz="3000" b="1" dirty="0">
                <a:solidFill>
                  <a:srgbClr val="0070C0"/>
                </a:solidFill>
              </a:rPr>
              <a:t>It spilled on the floor.</a:t>
            </a:r>
          </a:p>
          <a:p>
            <a:pPr marL="914400" indent="-914400">
              <a:buAutoNum type="alphaLcPeriod"/>
            </a:pPr>
            <a:endParaRPr lang="en-US" sz="3000" b="1" dirty="0">
              <a:solidFill>
                <a:schemeClr val="bg1"/>
              </a:solidFill>
            </a:endParaRPr>
          </a:p>
          <a:p>
            <a:pPr marL="914400" indent="-914400">
              <a:buAutoNum type="alphaLcPeriod"/>
            </a:pPr>
            <a:endParaRPr lang="en-US" sz="3000" b="1" dirty="0">
              <a:solidFill>
                <a:schemeClr val="bg1"/>
              </a:solidFill>
            </a:endParaRPr>
          </a:p>
          <a:p>
            <a:r>
              <a:rPr lang="en-US" sz="3000" b="1" dirty="0">
                <a:solidFill>
                  <a:schemeClr val="bg1"/>
                </a:solidFill>
              </a:rPr>
              <a:t>¿</a:t>
            </a:r>
            <a:r>
              <a:rPr lang="en-US" sz="3000" b="1" dirty="0" err="1">
                <a:solidFill>
                  <a:schemeClr val="bg1"/>
                </a:solidFill>
              </a:rPr>
              <a:t>Cuándo</a:t>
            </a:r>
            <a:r>
              <a:rPr lang="en-US" sz="3000" b="1" dirty="0">
                <a:solidFill>
                  <a:schemeClr val="bg1"/>
                </a:solidFill>
              </a:rPr>
              <a:t> </a:t>
            </a:r>
            <a:r>
              <a:rPr lang="en-US" sz="3000" b="1" dirty="0" err="1">
                <a:solidFill>
                  <a:schemeClr val="bg1"/>
                </a:solidFill>
              </a:rPr>
              <a:t>nos</a:t>
            </a:r>
            <a:r>
              <a:rPr lang="en-US" sz="3000" b="1" dirty="0">
                <a:solidFill>
                  <a:schemeClr val="bg1"/>
                </a:solidFill>
              </a:rPr>
              <a:t> </a:t>
            </a:r>
            <a:r>
              <a:rPr lang="en-US" sz="3000" b="1" dirty="0" err="1">
                <a:solidFill>
                  <a:schemeClr val="bg1"/>
                </a:solidFill>
              </a:rPr>
              <a:t>vemos</a:t>
            </a:r>
            <a:r>
              <a:rPr lang="en-US" sz="3000" b="1" dirty="0">
                <a:solidFill>
                  <a:schemeClr val="bg1"/>
                </a:solidFill>
              </a:rPr>
              <a:t> de nuevo? </a:t>
            </a:r>
            <a:r>
              <a:rPr lang="en-US" sz="3000" b="1" dirty="0">
                <a:solidFill>
                  <a:srgbClr val="0070C0"/>
                </a:solidFill>
              </a:rPr>
              <a:t>When will we see each other again? </a:t>
            </a:r>
          </a:p>
          <a:p>
            <a:r>
              <a:rPr lang="en-US" sz="3000" b="1" dirty="0">
                <a:solidFill>
                  <a:schemeClr val="bg1"/>
                </a:solidFill>
              </a:rPr>
              <a:t>Nos </a:t>
            </a:r>
            <a:r>
              <a:rPr lang="en-US" sz="3000" b="1" dirty="0" err="1">
                <a:solidFill>
                  <a:schemeClr val="bg1"/>
                </a:solidFill>
              </a:rPr>
              <a:t>vemos</a:t>
            </a:r>
            <a:r>
              <a:rPr lang="en-US" sz="3000" b="1" dirty="0">
                <a:solidFill>
                  <a:schemeClr val="bg1"/>
                </a:solidFill>
              </a:rPr>
              <a:t> </a:t>
            </a:r>
            <a:r>
              <a:rPr lang="en-US" sz="3000" b="1" dirty="0" err="1">
                <a:solidFill>
                  <a:schemeClr val="accent6"/>
                </a:solidFill>
              </a:rPr>
              <a:t>en</a:t>
            </a:r>
            <a:r>
              <a:rPr lang="en-US" sz="3000" b="1" dirty="0">
                <a:solidFill>
                  <a:schemeClr val="accent6"/>
                </a:solidFill>
              </a:rPr>
              <a:t> </a:t>
            </a:r>
            <a:r>
              <a:rPr lang="en-US" sz="3000" b="1" dirty="0">
                <a:solidFill>
                  <a:schemeClr val="bg1"/>
                </a:solidFill>
              </a:rPr>
              <a:t>Navidad. </a:t>
            </a:r>
            <a:r>
              <a:rPr lang="en-US" sz="3000" b="1" dirty="0">
                <a:solidFill>
                  <a:srgbClr val="0070C0"/>
                </a:solidFill>
              </a:rPr>
              <a:t>See you at Christmas.</a:t>
            </a:r>
          </a:p>
          <a:p>
            <a:endParaRPr lang="en-US" sz="3000" b="1" dirty="0">
              <a:solidFill>
                <a:schemeClr val="bg1"/>
              </a:solidFill>
            </a:endParaRPr>
          </a:p>
          <a:p>
            <a:endParaRPr lang="en-US" sz="3000" b="1" dirty="0">
              <a:solidFill>
                <a:schemeClr val="bg1"/>
              </a:solidFill>
            </a:endParaRPr>
          </a:p>
          <a:p>
            <a:r>
              <a:rPr lang="en-US" sz="3000" b="1" dirty="0">
                <a:solidFill>
                  <a:schemeClr val="bg1"/>
                </a:solidFill>
              </a:rPr>
              <a:t>¿</a:t>
            </a:r>
            <a:r>
              <a:rPr lang="en-US" sz="3000" b="1" dirty="0" err="1">
                <a:solidFill>
                  <a:schemeClr val="bg1"/>
                </a:solidFill>
              </a:rPr>
              <a:t>Dónde</a:t>
            </a:r>
            <a:r>
              <a:rPr lang="en-US" sz="3000" b="1" dirty="0">
                <a:solidFill>
                  <a:schemeClr val="bg1"/>
                </a:solidFill>
              </a:rPr>
              <a:t> </a:t>
            </a:r>
            <a:r>
              <a:rPr lang="en-US" sz="3000" b="1" dirty="0" err="1">
                <a:solidFill>
                  <a:schemeClr val="bg1"/>
                </a:solidFill>
              </a:rPr>
              <a:t>están</a:t>
            </a:r>
            <a:r>
              <a:rPr lang="en-US" sz="3000" b="1" dirty="0">
                <a:solidFill>
                  <a:schemeClr val="bg1"/>
                </a:solidFill>
              </a:rPr>
              <a:t> las </a:t>
            </a:r>
            <a:r>
              <a:rPr lang="en-US" sz="3000" b="1" dirty="0" err="1">
                <a:solidFill>
                  <a:schemeClr val="bg1"/>
                </a:solidFill>
              </a:rPr>
              <a:t>llaves</a:t>
            </a:r>
            <a:r>
              <a:rPr lang="en-US" sz="3000" b="1" dirty="0">
                <a:solidFill>
                  <a:schemeClr val="bg1"/>
                </a:solidFill>
              </a:rPr>
              <a:t>? </a:t>
            </a:r>
            <a:r>
              <a:rPr lang="en-US" sz="3000" b="1" dirty="0">
                <a:solidFill>
                  <a:srgbClr val="0070C0"/>
                </a:solidFill>
              </a:rPr>
              <a:t>Where are the keys? </a:t>
            </a:r>
          </a:p>
          <a:p>
            <a:r>
              <a:rPr lang="en-US" sz="3000" b="1" dirty="0" err="1">
                <a:solidFill>
                  <a:schemeClr val="bg1"/>
                </a:solidFill>
              </a:rPr>
              <a:t>Están</a:t>
            </a:r>
            <a:r>
              <a:rPr lang="en-US" sz="3000" b="1" dirty="0">
                <a:solidFill>
                  <a:schemeClr val="bg1"/>
                </a:solidFill>
              </a:rPr>
              <a:t> </a:t>
            </a:r>
            <a:r>
              <a:rPr lang="en-US" sz="3000" b="1" dirty="0" err="1">
                <a:solidFill>
                  <a:schemeClr val="accent6"/>
                </a:solidFill>
              </a:rPr>
              <a:t>en</a:t>
            </a:r>
            <a:r>
              <a:rPr lang="en-US" sz="3000" b="1" dirty="0">
                <a:solidFill>
                  <a:schemeClr val="accent6"/>
                </a:solidFill>
              </a:rPr>
              <a:t> </a:t>
            </a:r>
            <a:r>
              <a:rPr lang="en-US" sz="3000" b="1" dirty="0">
                <a:solidFill>
                  <a:schemeClr val="bg1"/>
                </a:solidFill>
              </a:rPr>
              <a:t>la </a:t>
            </a:r>
            <a:r>
              <a:rPr lang="en-US" sz="3000" b="1" dirty="0" err="1">
                <a:solidFill>
                  <a:schemeClr val="bg1"/>
                </a:solidFill>
              </a:rPr>
              <a:t>puerta</a:t>
            </a:r>
            <a:r>
              <a:rPr lang="en-US" sz="3000" b="1" dirty="0">
                <a:solidFill>
                  <a:schemeClr val="bg1"/>
                </a:solidFill>
              </a:rPr>
              <a:t>. </a:t>
            </a:r>
            <a:r>
              <a:rPr lang="en-US" sz="3000" b="1" dirty="0">
                <a:solidFill>
                  <a:srgbClr val="0070C0"/>
                </a:solidFill>
              </a:rPr>
              <a:t>They're in the door.</a:t>
            </a:r>
          </a:p>
          <a:p>
            <a:pPr marL="742950" indent="-742950">
              <a:buAutoNum type="arabicPeriod"/>
            </a:pPr>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587568F2-3A69-665E-80E7-B922098444A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9231037" y="3777742"/>
            <a:ext cx="2433608" cy="241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8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wipe(down)">
                                      <p:cBhvr>
                                        <p:cTn id="15" dur="500"/>
                                        <p:tgtEl>
                                          <p:spTgt spid="8">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wipe(down)">
                                      <p:cBhvr>
                                        <p:cTn id="18" dur="500"/>
                                        <p:tgtEl>
                                          <p:spTgt spid="8">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animEffect transition="in" filter="wipe(down)">
                                      <p:cBhvr>
                                        <p:cTn id="23" dur="500"/>
                                        <p:tgtEl>
                                          <p:spTgt spid="8">
                                            <p:txEl>
                                              <p:pRg st="9" end="9"/>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
                                            <p:txEl>
                                              <p:pRg st="10" end="10"/>
                                            </p:txEl>
                                          </p:spTgt>
                                        </p:tgtEl>
                                        <p:attrNameLst>
                                          <p:attrName>style.visibility</p:attrName>
                                        </p:attrNameLst>
                                      </p:cBhvr>
                                      <p:to>
                                        <p:strVal val="visible"/>
                                      </p:to>
                                    </p:set>
                                    <p:animEffect transition="in" filter="wipe(down)">
                                      <p:cBhvr>
                                        <p:cTn id="2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dirty="0" err="1"/>
              <a:t>Preposición</a:t>
            </a:r>
            <a:r>
              <a:rPr lang="en-US" sz="4400" b="1" dirty="0"/>
              <a:t> – “</a:t>
            </a:r>
            <a:r>
              <a:rPr lang="en-US" sz="4400" b="1" dirty="0" err="1"/>
              <a:t>por</a:t>
            </a:r>
            <a:r>
              <a:rPr lang="en-US" sz="4400" b="1" dirty="0"/>
              <a:t>”</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818712" y="2565187"/>
            <a:ext cx="10554574" cy="3636511"/>
          </a:xfrm>
        </p:spPr>
        <p:txBody>
          <a:bodyPr>
            <a:normAutofit/>
          </a:bodyPr>
          <a:lstStyle/>
          <a:p>
            <a:pPr fontAlgn="base">
              <a:lnSpc>
                <a:spcPct val="107000"/>
              </a:lnSpc>
              <a:spcBef>
                <a:spcPts val="0"/>
              </a:spcBef>
            </a:pPr>
            <a:r>
              <a:rPr lang="en-US" sz="2600" b="1" i="1" u="sng" dirty="0" err="1">
                <a:effectLst/>
                <a:ea typeface="Times New Roman" panose="02020603050405020304" pitchFamily="18" charset="0"/>
              </a:rPr>
              <a:t>por</a:t>
            </a:r>
            <a:r>
              <a:rPr lang="en-US" sz="2600" dirty="0">
                <a:effectLst/>
                <a:ea typeface="Times New Roman" panose="02020603050405020304" pitchFamily="18" charset="0"/>
              </a:rPr>
              <a:t>  – for (only when it appears before a period of time), because of, by.</a:t>
            </a:r>
          </a:p>
          <a:p>
            <a:pPr fontAlgn="base">
              <a:lnSpc>
                <a:spcPct val="107000"/>
              </a:lnSpc>
              <a:spcBef>
                <a:spcPts val="0"/>
              </a:spcBef>
              <a:buFont typeface="Wingdings" panose="05000000000000000000" pitchFamily="2" charset="2"/>
              <a:buChar char="Ø"/>
            </a:pPr>
            <a:r>
              <a:rPr lang="en-US" sz="2600" b="1" i="1" dirty="0">
                <a:ea typeface="Times New Roman" panose="02020603050405020304" pitchFamily="18" charset="0"/>
              </a:rPr>
              <a:t>Usage:</a:t>
            </a:r>
            <a:r>
              <a:rPr lang="en-US" sz="2600" i="1" dirty="0">
                <a:ea typeface="Times New Roman" panose="02020603050405020304" pitchFamily="18" charset="0"/>
              </a:rPr>
              <a:t> “Por”</a:t>
            </a:r>
            <a:r>
              <a:rPr lang="en-US" sz="2600" dirty="0">
                <a:ea typeface="Times New Roman" panose="02020603050405020304" pitchFamily="18" charset="0"/>
              </a:rPr>
              <a:t> is used to express time, cause, and gratitude.</a:t>
            </a:r>
          </a:p>
          <a:p>
            <a:pPr fontAlgn="base">
              <a:lnSpc>
                <a:spcPct val="107000"/>
              </a:lnSpc>
              <a:spcBef>
                <a:spcPts val="0"/>
              </a:spcBef>
              <a:buFont typeface="Wingdings" panose="05000000000000000000" pitchFamily="2" charset="2"/>
              <a:buChar char="Ø"/>
            </a:pPr>
            <a:r>
              <a:rPr lang="en-US" sz="2600" dirty="0">
                <a:ea typeface="Times New Roman" panose="02020603050405020304" pitchFamily="18" charset="0"/>
              </a:rPr>
              <a:t>It can mean “for”, “because of”, or “by” in Spanish, and it is also used in multiplications.</a:t>
            </a:r>
            <a:br>
              <a:rPr lang="en-US" sz="2600" dirty="0">
                <a:effectLst/>
                <a:ea typeface="Times New Roman" panose="02020603050405020304" pitchFamily="18" charset="0"/>
              </a:rPr>
            </a:br>
            <a:endParaRPr lang="en-US" sz="2400" b="1" dirty="0"/>
          </a:p>
          <a:p>
            <a:pPr marL="457200" lvl="1" indent="0">
              <a:buNone/>
            </a:pPr>
            <a:endParaRPr lang="en-US" dirty="0"/>
          </a:p>
          <a:p>
            <a:pPr marL="0" indent="0">
              <a:buNone/>
            </a:pPr>
            <a:endParaRPr lang="en-US" dirty="0"/>
          </a:p>
        </p:txBody>
      </p:sp>
      <p:sp>
        <p:nvSpPr>
          <p:cNvPr id="4" name="Star: 8 Points 3">
            <a:extLst>
              <a:ext uri="{FF2B5EF4-FFF2-40B4-BE49-F238E27FC236}">
                <a16:creationId xmlns:a16="http://schemas.microsoft.com/office/drawing/2014/main" id="{C8900DF4-5311-E3E7-205D-3D00EB5D8244}"/>
              </a:ext>
            </a:extLst>
          </p:cNvPr>
          <p:cNvSpPr/>
          <p:nvPr/>
        </p:nvSpPr>
        <p:spPr>
          <a:xfrm>
            <a:off x="9956680" y="304313"/>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4000" b="1" dirty="0">
                <a:solidFill>
                  <a:schemeClr val="bg1"/>
                </a:solidFill>
              </a:rPr>
              <a:t>4</a:t>
            </a:r>
            <a:endParaRPr lang="en-US" sz="4000" b="1" dirty="0">
              <a:solidFill>
                <a:schemeClr val="bg1"/>
              </a:solidFill>
            </a:endParaRPr>
          </a:p>
        </p:txBody>
      </p:sp>
    </p:spTree>
    <p:extLst>
      <p:ext uri="{BB962C8B-B14F-4D97-AF65-F5344CB8AC3E}">
        <p14:creationId xmlns:p14="http://schemas.microsoft.com/office/powerpoint/2010/main" val="244750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a:t>
            </a:r>
            <a:r>
              <a:rPr lang="en-US" dirty="0" err="1"/>
              <a:t>Preposición</a:t>
            </a:r>
            <a:r>
              <a:rPr lang="en-US" sz="4000" b="1" dirty="0"/>
              <a:t> “</a:t>
            </a:r>
            <a:r>
              <a:rPr lang="en-US" sz="4000" b="1" dirty="0" err="1"/>
              <a:t>por</a:t>
            </a:r>
            <a:r>
              <a:rPr lang="en-US" sz="4000" b="1" dirty="0"/>
              <a:t>”</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906144" y="3017838"/>
            <a:ext cx="5189856" cy="3109913"/>
          </a:xfrm>
        </p:spPr>
        <p:txBody>
          <a:bodyPr>
            <a:normAutofit/>
          </a:bodyPr>
          <a:lstStyle/>
          <a:p>
            <a:pPr lvl="0" fontAlgn="base"/>
            <a:r>
              <a:rPr lang="en-US" sz="2400" i="1" dirty="0" err="1"/>
              <a:t>Viajaré</a:t>
            </a:r>
            <a:r>
              <a:rPr lang="en-US" sz="2400" i="1" dirty="0"/>
              <a:t> </a:t>
            </a:r>
            <a:r>
              <a:rPr lang="en-US" sz="2400" b="1" i="1" dirty="0" err="1">
                <a:solidFill>
                  <a:schemeClr val="accent5">
                    <a:lumMod val="60000"/>
                    <a:lumOff val="40000"/>
                  </a:schemeClr>
                </a:solidFill>
              </a:rPr>
              <a:t>por</a:t>
            </a:r>
            <a:r>
              <a:rPr lang="en-US" sz="2400" i="1" dirty="0"/>
              <a:t> </a:t>
            </a:r>
            <a:r>
              <a:rPr lang="en-US" sz="2400" i="1" dirty="0" err="1"/>
              <a:t>varias</a:t>
            </a:r>
            <a:r>
              <a:rPr lang="en-US" sz="2400" i="1" dirty="0"/>
              <a:t> </a:t>
            </a:r>
            <a:r>
              <a:rPr lang="en-US" sz="2400" i="1" dirty="0" err="1"/>
              <a:t>semanas</a:t>
            </a:r>
            <a:r>
              <a:rPr lang="en-US" sz="2400" dirty="0"/>
              <a:t>.</a:t>
            </a:r>
          </a:p>
          <a:p>
            <a:pPr lvl="0" fontAlgn="base"/>
            <a:r>
              <a:rPr lang="en-US" sz="2400" i="1" dirty="0" err="1"/>
              <a:t>Está</a:t>
            </a:r>
            <a:r>
              <a:rPr lang="en-US" sz="2400" i="1" dirty="0"/>
              <a:t> triste </a:t>
            </a:r>
            <a:r>
              <a:rPr lang="en-US" sz="2400" b="1" i="1" dirty="0" err="1">
                <a:solidFill>
                  <a:schemeClr val="accent5">
                    <a:lumMod val="60000"/>
                    <a:lumOff val="40000"/>
                  </a:schemeClr>
                </a:solidFill>
              </a:rPr>
              <a:t>por</a:t>
            </a:r>
            <a:r>
              <a:rPr lang="en-US" sz="2400" i="1" dirty="0"/>
              <a:t> </a:t>
            </a:r>
            <a:r>
              <a:rPr lang="en-US" sz="2400" i="1" dirty="0" err="1"/>
              <a:t>ti</a:t>
            </a:r>
            <a:r>
              <a:rPr lang="en-US" sz="2400" i="1" dirty="0"/>
              <a:t>.</a:t>
            </a:r>
            <a:endParaRPr lang="en-US" sz="2400" dirty="0"/>
          </a:p>
          <a:p>
            <a:pPr lvl="0" fontAlgn="base"/>
            <a:r>
              <a:rPr lang="en-US" sz="2400" i="1" dirty="0"/>
              <a:t>¡Gracias </a:t>
            </a:r>
            <a:r>
              <a:rPr lang="en-US" sz="2400" b="1" i="1" dirty="0" err="1">
                <a:solidFill>
                  <a:schemeClr val="accent5">
                    <a:lumMod val="60000"/>
                    <a:lumOff val="40000"/>
                  </a:schemeClr>
                </a:solidFill>
              </a:rPr>
              <a:t>por</a:t>
            </a:r>
            <a:r>
              <a:rPr lang="en-US" sz="2400" i="1" dirty="0"/>
              <a:t> </a:t>
            </a:r>
            <a:r>
              <a:rPr lang="en-US" sz="2400" i="1" dirty="0" err="1"/>
              <a:t>tu</a:t>
            </a:r>
            <a:r>
              <a:rPr lang="en-US" sz="2400" i="1" dirty="0"/>
              <a:t> </a:t>
            </a:r>
            <a:r>
              <a:rPr lang="en-US" sz="2400" i="1" dirty="0" err="1"/>
              <a:t>tiempo</a:t>
            </a:r>
            <a:r>
              <a:rPr lang="en-US" sz="2400" i="1" dirty="0"/>
              <a:t>!</a:t>
            </a:r>
            <a:r>
              <a:rPr lang="en-US" sz="2400" dirty="0"/>
              <a:t> </a:t>
            </a:r>
          </a:p>
          <a:p>
            <a:pPr lvl="0" fontAlgn="base"/>
            <a:r>
              <a:rPr lang="en-US" sz="2400" i="1" dirty="0"/>
              <a:t>dos </a:t>
            </a:r>
            <a:r>
              <a:rPr lang="en-US" sz="2400" b="1" i="1" dirty="0" err="1">
                <a:solidFill>
                  <a:schemeClr val="accent5">
                    <a:lumMod val="60000"/>
                    <a:lumOff val="40000"/>
                  </a:schemeClr>
                </a:solidFill>
              </a:rPr>
              <a:t>por</a:t>
            </a:r>
            <a:r>
              <a:rPr lang="en-US" sz="2400" i="1" dirty="0"/>
              <a:t> dos.</a:t>
            </a:r>
            <a:endParaRPr lang="es-ES" sz="2400"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187415" y="3017838"/>
            <a:ext cx="5194583" cy="3109913"/>
          </a:xfrm>
        </p:spPr>
        <p:txBody>
          <a:bodyPr>
            <a:normAutofit/>
          </a:bodyPr>
          <a:lstStyle/>
          <a:p>
            <a:pPr lvl="0" fontAlgn="base"/>
            <a:r>
              <a:rPr lang="en-US" sz="2400" dirty="0"/>
              <a:t>I will travel for several weeks.</a:t>
            </a:r>
          </a:p>
          <a:p>
            <a:pPr lvl="0" fontAlgn="base"/>
            <a:r>
              <a:rPr lang="en-US" sz="2400" dirty="0"/>
              <a:t>He is sad because of you.</a:t>
            </a:r>
          </a:p>
          <a:p>
            <a:pPr lvl="0" fontAlgn="base"/>
            <a:r>
              <a:rPr lang="en-US" sz="2400" dirty="0"/>
              <a:t>Thanks for your time!</a:t>
            </a:r>
          </a:p>
          <a:p>
            <a:pPr lvl="0" fontAlgn="base"/>
            <a:r>
              <a:rPr lang="en-US" sz="2400" dirty="0"/>
              <a:t>two by two, two times two</a:t>
            </a:r>
          </a:p>
          <a:p>
            <a:endParaRPr lang="en-US" b="1" dirty="0"/>
          </a:p>
        </p:txBody>
      </p:sp>
    </p:spTree>
    <p:extLst>
      <p:ext uri="{BB962C8B-B14F-4D97-AF65-F5344CB8AC3E}">
        <p14:creationId xmlns:p14="http://schemas.microsoft.com/office/powerpoint/2010/main" val="27340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BCD944D-0399-9EFB-822E-7DB92865CEE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2CD03E0-89EE-1769-CBD2-D53F5F7216F4}"/>
              </a:ext>
            </a:extLst>
          </p:cNvPr>
          <p:cNvSpPr txBox="1"/>
          <p:nvPr/>
        </p:nvSpPr>
        <p:spPr>
          <a:xfrm>
            <a:off x="207838" y="239099"/>
            <a:ext cx="11984162" cy="7355860"/>
          </a:xfrm>
          <a:prstGeom prst="rect">
            <a:avLst/>
          </a:prstGeom>
          <a:noFill/>
        </p:spPr>
        <p:txBody>
          <a:bodyPr wrap="square" rtlCol="0">
            <a:spAutoFit/>
          </a:bodyPr>
          <a:lstStyle/>
          <a:p>
            <a:endParaRPr lang="en-US" sz="3600" b="1" dirty="0">
              <a:solidFill>
                <a:schemeClr val="bg1"/>
              </a:solidFill>
            </a:endParaRPr>
          </a:p>
          <a:p>
            <a:r>
              <a:rPr lang="en-US" sz="3600" b="1" dirty="0">
                <a:solidFill>
                  <a:schemeClr val="bg1"/>
                </a:solidFill>
              </a:rPr>
              <a:t>¿</a:t>
            </a:r>
            <a:r>
              <a:rPr lang="en-US" sz="3600" b="1" dirty="0" err="1">
                <a:solidFill>
                  <a:schemeClr val="bg1"/>
                </a:solidFill>
              </a:rPr>
              <a:t>Te</a:t>
            </a:r>
            <a:r>
              <a:rPr lang="en-US" sz="3600" b="1" dirty="0">
                <a:solidFill>
                  <a:schemeClr val="bg1"/>
                </a:solidFill>
              </a:rPr>
              <a:t> </a:t>
            </a:r>
            <a:r>
              <a:rPr lang="en-US" sz="3600" b="1" dirty="0" err="1">
                <a:solidFill>
                  <a:schemeClr val="bg1"/>
                </a:solidFill>
              </a:rPr>
              <a:t>sientes</a:t>
            </a:r>
            <a:r>
              <a:rPr lang="en-US" sz="3600" b="1" dirty="0">
                <a:solidFill>
                  <a:schemeClr val="bg1"/>
                </a:solidFill>
              </a:rPr>
              <a:t> </a:t>
            </a:r>
            <a:r>
              <a:rPr lang="en-US" sz="3600" b="1" dirty="0" err="1">
                <a:solidFill>
                  <a:schemeClr val="bg1"/>
                </a:solidFill>
              </a:rPr>
              <a:t>mejor</a:t>
            </a:r>
            <a:r>
              <a:rPr lang="en-US" sz="3600" b="1" dirty="0">
                <a:solidFill>
                  <a:schemeClr val="bg1"/>
                </a:solidFill>
              </a:rPr>
              <a:t> </a:t>
            </a:r>
            <a:r>
              <a:rPr lang="en-US" sz="3600" b="1" dirty="0" err="1">
                <a:solidFill>
                  <a:schemeClr val="bg1"/>
                </a:solidFill>
              </a:rPr>
              <a:t>después</a:t>
            </a:r>
            <a:r>
              <a:rPr lang="en-US" sz="3600" b="1" dirty="0">
                <a:solidFill>
                  <a:schemeClr val="bg1"/>
                </a:solidFill>
              </a:rPr>
              <a:t> de mi </a:t>
            </a:r>
            <a:r>
              <a:rPr lang="en-US" sz="3600" b="1" dirty="0" err="1">
                <a:solidFill>
                  <a:schemeClr val="bg1"/>
                </a:solidFill>
              </a:rPr>
              <a:t>visita</a:t>
            </a:r>
            <a:r>
              <a:rPr lang="en-US" sz="3600" b="1" dirty="0">
                <a:solidFill>
                  <a:schemeClr val="bg1"/>
                </a:solidFill>
              </a:rPr>
              <a:t>? </a:t>
            </a:r>
            <a:r>
              <a:rPr lang="en-US" sz="2000" b="1" dirty="0">
                <a:solidFill>
                  <a:srgbClr val="0070C0"/>
                </a:solidFill>
              </a:rPr>
              <a:t>Are you feeling better after my visit?</a:t>
            </a:r>
          </a:p>
          <a:p>
            <a:r>
              <a:rPr lang="en-US" sz="3600" b="1" dirty="0" err="1">
                <a:solidFill>
                  <a:schemeClr val="bg1"/>
                </a:solidFill>
              </a:rPr>
              <a:t>Sí</a:t>
            </a:r>
            <a:r>
              <a:rPr lang="en-US" sz="3600" b="1" dirty="0">
                <a:solidFill>
                  <a:schemeClr val="bg1"/>
                </a:solidFill>
              </a:rPr>
              <a:t>, </a:t>
            </a:r>
            <a:r>
              <a:rPr lang="en-US" sz="3600" b="1" dirty="0" err="1">
                <a:solidFill>
                  <a:schemeClr val="bg1"/>
                </a:solidFill>
              </a:rPr>
              <a:t>muchas</a:t>
            </a:r>
            <a:r>
              <a:rPr lang="en-US" sz="3600" b="1" dirty="0">
                <a:solidFill>
                  <a:schemeClr val="bg1"/>
                </a:solidFill>
              </a:rPr>
              <a:t> gracias </a:t>
            </a:r>
            <a:r>
              <a:rPr lang="en-US" sz="3600" b="1" dirty="0" err="1">
                <a:solidFill>
                  <a:schemeClr val="accent6"/>
                </a:solidFill>
              </a:rPr>
              <a:t>por</a:t>
            </a:r>
            <a:r>
              <a:rPr lang="en-US" sz="3600" b="1" dirty="0">
                <a:solidFill>
                  <a:schemeClr val="accent6"/>
                </a:solidFill>
              </a:rPr>
              <a:t> </a:t>
            </a:r>
            <a:r>
              <a:rPr lang="en-US" sz="3600" b="1" dirty="0" err="1">
                <a:solidFill>
                  <a:schemeClr val="bg1"/>
                </a:solidFill>
              </a:rPr>
              <a:t>tu</a:t>
            </a:r>
            <a:r>
              <a:rPr lang="en-US" sz="3600" b="1" dirty="0">
                <a:solidFill>
                  <a:schemeClr val="bg1"/>
                </a:solidFill>
              </a:rPr>
              <a:t> </a:t>
            </a:r>
            <a:r>
              <a:rPr lang="en-US" sz="3600" b="1" dirty="0" err="1">
                <a:solidFill>
                  <a:schemeClr val="bg1"/>
                </a:solidFill>
              </a:rPr>
              <a:t>tiempo</a:t>
            </a:r>
            <a:r>
              <a:rPr lang="en-US" sz="3600" b="1" dirty="0">
                <a:solidFill>
                  <a:schemeClr val="bg1"/>
                </a:solidFill>
              </a:rPr>
              <a:t>. </a:t>
            </a:r>
            <a:r>
              <a:rPr lang="en-US" sz="2000" b="1" dirty="0">
                <a:solidFill>
                  <a:srgbClr val="0070C0"/>
                </a:solidFill>
              </a:rPr>
              <a:t>Yes, thank you so much for your time.</a:t>
            </a:r>
          </a:p>
          <a:p>
            <a:pPr marL="914400" indent="-914400">
              <a:buAutoNum type="alphaLcPeriod"/>
            </a:pPr>
            <a:endParaRPr lang="en-US" sz="3600" b="1" dirty="0">
              <a:solidFill>
                <a:schemeClr val="bg1"/>
              </a:solidFill>
            </a:endParaRPr>
          </a:p>
          <a:p>
            <a:r>
              <a:rPr lang="en-US" sz="3600" b="1" dirty="0">
                <a:solidFill>
                  <a:schemeClr val="bg1"/>
                </a:solidFill>
              </a:rPr>
              <a:t>¿</a:t>
            </a:r>
            <a:r>
              <a:rPr lang="en-US" sz="3600" b="1" dirty="0" err="1">
                <a:solidFill>
                  <a:schemeClr val="bg1"/>
                </a:solidFill>
              </a:rPr>
              <a:t>Qué</a:t>
            </a:r>
            <a:r>
              <a:rPr lang="en-US" sz="3600" b="1" dirty="0">
                <a:solidFill>
                  <a:schemeClr val="bg1"/>
                </a:solidFill>
              </a:rPr>
              <a:t> le </a:t>
            </a:r>
            <a:r>
              <a:rPr lang="en-US" sz="3600" b="1" dirty="0" err="1">
                <a:solidFill>
                  <a:schemeClr val="bg1"/>
                </a:solidFill>
              </a:rPr>
              <a:t>pasó</a:t>
            </a:r>
            <a:r>
              <a:rPr lang="en-US" sz="3600" b="1" dirty="0">
                <a:solidFill>
                  <a:schemeClr val="bg1"/>
                </a:solidFill>
              </a:rPr>
              <a:t> a </a:t>
            </a:r>
            <a:r>
              <a:rPr lang="en-US" sz="3600" b="1" dirty="0" err="1">
                <a:solidFill>
                  <a:schemeClr val="bg1"/>
                </a:solidFill>
              </a:rPr>
              <a:t>tu</a:t>
            </a:r>
            <a:r>
              <a:rPr lang="en-US" sz="3600" b="1" dirty="0">
                <a:solidFill>
                  <a:schemeClr val="bg1"/>
                </a:solidFill>
              </a:rPr>
              <a:t> primo? </a:t>
            </a:r>
            <a:r>
              <a:rPr lang="en-US" sz="2000" b="1" dirty="0">
                <a:solidFill>
                  <a:srgbClr val="0070C0"/>
                </a:solidFill>
              </a:rPr>
              <a:t>What happened to your cousin?</a:t>
            </a:r>
          </a:p>
          <a:p>
            <a:r>
              <a:rPr lang="en-US" sz="3600" b="1" dirty="0" err="1">
                <a:solidFill>
                  <a:schemeClr val="bg1"/>
                </a:solidFill>
              </a:rPr>
              <a:t>Está</a:t>
            </a:r>
            <a:r>
              <a:rPr lang="en-US" sz="3600" b="1" dirty="0">
                <a:solidFill>
                  <a:schemeClr val="bg1"/>
                </a:solidFill>
              </a:rPr>
              <a:t> triste </a:t>
            </a:r>
            <a:r>
              <a:rPr lang="en-US" sz="3600" b="1" dirty="0" err="1">
                <a:solidFill>
                  <a:schemeClr val="accent6"/>
                </a:solidFill>
              </a:rPr>
              <a:t>por</a:t>
            </a:r>
            <a:r>
              <a:rPr lang="en-US" sz="3600" b="1" dirty="0">
                <a:solidFill>
                  <a:schemeClr val="accent6"/>
                </a:solidFill>
              </a:rPr>
              <a:t> </a:t>
            </a:r>
            <a:r>
              <a:rPr lang="en-US" sz="3600" b="1" dirty="0" err="1">
                <a:solidFill>
                  <a:schemeClr val="bg1"/>
                </a:solidFill>
              </a:rPr>
              <a:t>su</a:t>
            </a:r>
            <a:r>
              <a:rPr lang="en-US" sz="3600" b="1" dirty="0">
                <a:solidFill>
                  <a:schemeClr val="bg1"/>
                </a:solidFill>
              </a:rPr>
              <a:t> </a:t>
            </a:r>
            <a:r>
              <a:rPr lang="en-US" sz="3600" b="1" dirty="0" err="1">
                <a:solidFill>
                  <a:schemeClr val="bg1"/>
                </a:solidFill>
              </a:rPr>
              <a:t>mascota</a:t>
            </a:r>
            <a:r>
              <a:rPr lang="en-US" sz="3600" b="1" dirty="0">
                <a:solidFill>
                  <a:schemeClr val="bg1"/>
                </a:solidFill>
              </a:rPr>
              <a:t>. </a:t>
            </a:r>
            <a:r>
              <a:rPr lang="en-US" sz="2000" b="1" dirty="0">
                <a:solidFill>
                  <a:srgbClr val="0070C0"/>
                </a:solidFill>
              </a:rPr>
              <a:t>He's sad about his pet. </a:t>
            </a:r>
          </a:p>
          <a:p>
            <a:pPr marL="857250" indent="-857250">
              <a:buAutoNum type="romanUcPeriod"/>
            </a:pPr>
            <a:endParaRPr lang="en-US" sz="3600" b="1" dirty="0">
              <a:solidFill>
                <a:schemeClr val="bg1"/>
              </a:solidFill>
            </a:endParaRPr>
          </a:p>
          <a:p>
            <a:r>
              <a:rPr lang="en-US" sz="3600" b="1" dirty="0">
                <a:solidFill>
                  <a:schemeClr val="bg1"/>
                </a:solidFill>
              </a:rPr>
              <a:t>¿</a:t>
            </a:r>
            <a:r>
              <a:rPr lang="en-US" sz="3600" b="1" dirty="0" err="1">
                <a:solidFill>
                  <a:schemeClr val="bg1"/>
                </a:solidFill>
              </a:rPr>
              <a:t>Qué</a:t>
            </a:r>
            <a:r>
              <a:rPr lang="en-US" sz="3600" b="1" dirty="0">
                <a:solidFill>
                  <a:schemeClr val="bg1"/>
                </a:solidFill>
              </a:rPr>
              <a:t> </a:t>
            </a:r>
            <a:r>
              <a:rPr lang="en-US" sz="3600" b="1" dirty="0" err="1">
                <a:solidFill>
                  <a:schemeClr val="bg1"/>
                </a:solidFill>
              </a:rPr>
              <a:t>harás</a:t>
            </a:r>
            <a:r>
              <a:rPr lang="en-US" sz="3600" b="1" dirty="0">
                <a:solidFill>
                  <a:schemeClr val="bg1"/>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próximo</a:t>
            </a:r>
            <a:r>
              <a:rPr lang="en-US" sz="3600" b="1" dirty="0">
                <a:solidFill>
                  <a:schemeClr val="bg1"/>
                </a:solidFill>
              </a:rPr>
              <a:t> </a:t>
            </a:r>
            <a:r>
              <a:rPr lang="en-US" sz="3600" b="1" dirty="0" err="1">
                <a:solidFill>
                  <a:schemeClr val="bg1"/>
                </a:solidFill>
              </a:rPr>
              <a:t>mes</a:t>
            </a:r>
            <a:r>
              <a:rPr lang="en-US" sz="3600" b="1" dirty="0">
                <a:solidFill>
                  <a:schemeClr val="bg1"/>
                </a:solidFill>
              </a:rPr>
              <a:t>? </a:t>
            </a:r>
            <a:r>
              <a:rPr lang="en-US" sz="2000" b="1" dirty="0">
                <a:solidFill>
                  <a:srgbClr val="0070C0"/>
                </a:solidFill>
              </a:rPr>
              <a:t>What are you doing next month? </a:t>
            </a:r>
          </a:p>
          <a:p>
            <a:r>
              <a:rPr lang="en-US" sz="3600" b="1" dirty="0" err="1">
                <a:solidFill>
                  <a:schemeClr val="bg1"/>
                </a:solidFill>
              </a:rPr>
              <a:t>Viajaré</a:t>
            </a:r>
            <a:r>
              <a:rPr lang="en-US" sz="3600" b="1" dirty="0">
                <a:solidFill>
                  <a:schemeClr val="bg1"/>
                </a:solidFill>
              </a:rPr>
              <a:t> </a:t>
            </a:r>
            <a:r>
              <a:rPr lang="en-US" sz="3600" b="1" dirty="0" err="1">
                <a:solidFill>
                  <a:schemeClr val="accent6"/>
                </a:solidFill>
              </a:rPr>
              <a:t>por</a:t>
            </a:r>
            <a:r>
              <a:rPr lang="en-US" sz="3600" b="1" dirty="0">
                <a:solidFill>
                  <a:schemeClr val="accent6"/>
                </a:solidFill>
              </a:rPr>
              <a:t> </a:t>
            </a:r>
            <a:r>
              <a:rPr lang="en-US" sz="3600" b="1" dirty="0" err="1">
                <a:solidFill>
                  <a:schemeClr val="bg1"/>
                </a:solidFill>
              </a:rPr>
              <a:t>varios</a:t>
            </a:r>
            <a:r>
              <a:rPr lang="en-US" sz="3600" b="1" dirty="0">
                <a:solidFill>
                  <a:schemeClr val="bg1"/>
                </a:solidFill>
              </a:rPr>
              <a:t> días. </a:t>
            </a:r>
            <a:r>
              <a:rPr lang="en-US" sz="2000" b="1" dirty="0">
                <a:solidFill>
                  <a:srgbClr val="0070C0"/>
                </a:solidFill>
              </a:rPr>
              <a:t>I'm traveling for several days.</a:t>
            </a:r>
          </a:p>
          <a:p>
            <a:pPr marL="742950" indent="-742950">
              <a:buAutoNum type="arabicPeriod"/>
            </a:pPr>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54F06312-6F06-1795-7C53-1BD074D7A38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10155100" y="2725461"/>
            <a:ext cx="1696242" cy="168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24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down)">
                                      <p:cBhvr>
                                        <p:cTn id="15" dur="500"/>
                                        <p:tgtEl>
                                          <p:spTgt spid="8">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wipe(down)">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wipe(down)">
                                      <p:cBhvr>
                                        <p:cTn id="23" dur="500"/>
                                        <p:tgtEl>
                                          <p:spTgt spid="8">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animEffect transition="in" filter="wipe(down)">
                                      <p:cBhvr>
                                        <p:cTn id="2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err="1"/>
              <a:t>Preposiciones</a:t>
            </a:r>
            <a:r>
              <a:rPr lang="en-US" sz="4400" b="1" dirty="0"/>
              <a:t> – “con &amp; para”</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904437" y="2650912"/>
            <a:ext cx="10554574" cy="3636511"/>
          </a:xfrm>
        </p:spPr>
        <p:txBody>
          <a:bodyPr>
            <a:normAutofit lnSpcReduction="10000"/>
          </a:bodyPr>
          <a:lstStyle/>
          <a:p>
            <a:pPr fontAlgn="base"/>
            <a:endParaRPr lang="en-US" b="1" dirty="0"/>
          </a:p>
          <a:p>
            <a:pPr fontAlgn="base"/>
            <a:r>
              <a:rPr lang="en-US" sz="2400" b="1" u="sng" dirty="0"/>
              <a:t>Con</a:t>
            </a:r>
            <a:r>
              <a:rPr lang="en-US" sz="2400" b="1" dirty="0"/>
              <a:t> = with</a:t>
            </a:r>
            <a:endParaRPr lang="en-US" sz="2400" dirty="0"/>
          </a:p>
          <a:p>
            <a:pPr fontAlgn="base">
              <a:buFont typeface="Wingdings" panose="05000000000000000000" pitchFamily="2" charset="2"/>
              <a:buChar char="Ø"/>
            </a:pPr>
            <a:r>
              <a:rPr lang="en-US" sz="2400" b="1" dirty="0"/>
              <a:t>Usage: </a:t>
            </a:r>
            <a:r>
              <a:rPr lang="en-US" sz="2400" dirty="0"/>
              <a:t>“with” or </a:t>
            </a:r>
            <a:r>
              <a:rPr lang="en-US" sz="2400" i="1" dirty="0"/>
              <a:t>“</a:t>
            </a:r>
            <a:r>
              <a:rPr lang="en-US" sz="2400" b="1" i="1" dirty="0"/>
              <a:t>con</a:t>
            </a:r>
            <a:r>
              <a:rPr lang="en-US" sz="2400" i="1" dirty="0"/>
              <a:t>”</a:t>
            </a:r>
            <a:r>
              <a:rPr lang="en-US" sz="2400" dirty="0"/>
              <a:t> in Spanish can be used to indicate the instrument utilized to perform an action.</a:t>
            </a:r>
          </a:p>
          <a:p>
            <a:pPr fontAlgn="base"/>
            <a:endParaRPr lang="en-US" sz="2400" dirty="0"/>
          </a:p>
          <a:p>
            <a:pPr fontAlgn="base"/>
            <a:r>
              <a:rPr lang="en-US" sz="2400" b="1" u="sng" dirty="0"/>
              <a:t>Para</a:t>
            </a:r>
            <a:r>
              <a:rPr lang="en-US" sz="2400" b="1" dirty="0"/>
              <a:t> = for, to</a:t>
            </a:r>
            <a:endParaRPr lang="en-US" sz="2400" dirty="0"/>
          </a:p>
          <a:p>
            <a:pPr fontAlgn="base">
              <a:buFont typeface="Wingdings" panose="05000000000000000000" pitchFamily="2" charset="2"/>
              <a:buChar char="Ø"/>
            </a:pPr>
            <a:r>
              <a:rPr lang="en-US" sz="2400" b="1" dirty="0"/>
              <a:t>Usage</a:t>
            </a:r>
            <a:r>
              <a:rPr lang="en-US" sz="2400" dirty="0"/>
              <a:t>: “</a:t>
            </a:r>
            <a:r>
              <a:rPr lang="en-US" sz="2400" b="1" dirty="0"/>
              <a:t>Para</a:t>
            </a:r>
            <a:r>
              <a:rPr lang="en-US" sz="2400" dirty="0"/>
              <a:t>” is used to establish deadlines and to indicate purpose and destination.</a:t>
            </a:r>
          </a:p>
          <a:p>
            <a:pPr fontAlgn="base"/>
            <a:endParaRPr lang="en-US" sz="1800" dirty="0"/>
          </a:p>
          <a:p>
            <a:pPr marL="457200" lvl="1" indent="0">
              <a:buNone/>
            </a:pPr>
            <a:endParaRPr lang="en-US" dirty="0"/>
          </a:p>
          <a:p>
            <a:pPr marL="0" indent="0">
              <a:buNone/>
            </a:pPr>
            <a:endParaRPr lang="en-US" dirty="0"/>
          </a:p>
        </p:txBody>
      </p:sp>
      <p:sp>
        <p:nvSpPr>
          <p:cNvPr id="4" name="Star: 8 Points 3">
            <a:extLst>
              <a:ext uri="{FF2B5EF4-FFF2-40B4-BE49-F238E27FC236}">
                <a16:creationId xmlns:a16="http://schemas.microsoft.com/office/drawing/2014/main" id="{91B0463B-40EF-8B93-F55C-4B873621ABAC}"/>
              </a:ext>
            </a:extLst>
          </p:cNvPr>
          <p:cNvSpPr/>
          <p:nvPr/>
        </p:nvSpPr>
        <p:spPr>
          <a:xfrm>
            <a:off x="10126693" y="406115"/>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800" b="1" dirty="0">
                <a:solidFill>
                  <a:schemeClr val="bg1"/>
                </a:solidFill>
              </a:rPr>
              <a:t>5 &amp; 6</a:t>
            </a:r>
            <a:endParaRPr lang="en-US" sz="2800" b="1" dirty="0">
              <a:solidFill>
                <a:schemeClr val="bg1"/>
              </a:solidFill>
            </a:endParaRPr>
          </a:p>
        </p:txBody>
      </p:sp>
    </p:spTree>
    <p:extLst>
      <p:ext uri="{BB962C8B-B14F-4D97-AF65-F5344CB8AC3E}">
        <p14:creationId xmlns:p14="http://schemas.microsoft.com/office/powerpoint/2010/main" val="40998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800" b="1" dirty="0"/>
              <a:t>EXAMPLES – “con &amp; para”</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a:t>Con</a:t>
            </a:r>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814729" y="3094038"/>
            <a:ext cx="5189856" cy="3109913"/>
          </a:xfrm>
        </p:spPr>
        <p:txBody>
          <a:bodyPr>
            <a:normAutofit/>
          </a:bodyPr>
          <a:lstStyle/>
          <a:p>
            <a:pPr lvl="0" fontAlgn="base"/>
            <a:r>
              <a:rPr lang="en-US" sz="2400" i="1" dirty="0"/>
              <a:t>Escribe </a:t>
            </a:r>
            <a:r>
              <a:rPr lang="en-US" sz="2400" b="1" i="1" dirty="0">
                <a:solidFill>
                  <a:schemeClr val="accent5">
                    <a:lumMod val="60000"/>
                    <a:lumOff val="40000"/>
                  </a:schemeClr>
                </a:solidFill>
              </a:rPr>
              <a:t>con</a:t>
            </a:r>
            <a:r>
              <a:rPr lang="en-US" sz="2400" i="1" dirty="0"/>
              <a:t> </a:t>
            </a:r>
            <a:r>
              <a:rPr lang="en-US" sz="2400" i="1" dirty="0" err="1"/>
              <a:t>este</a:t>
            </a:r>
            <a:r>
              <a:rPr lang="en-US" sz="2400" i="1" dirty="0"/>
              <a:t> </a:t>
            </a:r>
            <a:r>
              <a:rPr lang="en-US" sz="2400" i="1" dirty="0" err="1"/>
              <a:t>lápiz</a:t>
            </a:r>
            <a:r>
              <a:rPr lang="en-US" sz="2400" i="1" dirty="0"/>
              <a:t>.</a:t>
            </a:r>
            <a:r>
              <a:rPr lang="en-US" sz="2400" dirty="0"/>
              <a:t>        (Write with this pencil.)</a:t>
            </a:r>
          </a:p>
          <a:p>
            <a:pPr lvl="0" fontAlgn="base"/>
            <a:r>
              <a:rPr lang="en-US" sz="2400" i="1" dirty="0" err="1"/>
              <a:t>Quiero</a:t>
            </a:r>
            <a:r>
              <a:rPr lang="en-US" sz="2400" i="1" dirty="0"/>
              <a:t> café </a:t>
            </a:r>
            <a:r>
              <a:rPr lang="en-US" sz="2400" b="1" i="1" dirty="0">
                <a:solidFill>
                  <a:schemeClr val="accent5">
                    <a:lumMod val="60000"/>
                    <a:lumOff val="40000"/>
                  </a:schemeClr>
                </a:solidFill>
              </a:rPr>
              <a:t>con</a:t>
            </a:r>
            <a:r>
              <a:rPr lang="en-US" sz="2400" i="1" dirty="0"/>
              <a:t> leche.</a:t>
            </a:r>
            <a:r>
              <a:rPr lang="en-US" sz="2400" dirty="0"/>
              <a:t>             (I want coffee with milk.)</a:t>
            </a:r>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a:t>Para</a:t>
            </a:r>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5876926" y="3094038"/>
            <a:ext cx="5571748" cy="3109913"/>
          </a:xfrm>
        </p:spPr>
        <p:txBody>
          <a:bodyPr>
            <a:normAutofit/>
          </a:bodyPr>
          <a:lstStyle/>
          <a:p>
            <a:pPr lvl="0" fontAlgn="base"/>
            <a:r>
              <a:rPr lang="es-MX" sz="2000" i="1" dirty="0"/>
              <a:t>Necesito el reporte </a:t>
            </a:r>
            <a:r>
              <a:rPr lang="es-MX" sz="2000" b="1" i="1" dirty="0">
                <a:solidFill>
                  <a:schemeClr val="accent5">
                    <a:lumMod val="60000"/>
                    <a:lumOff val="40000"/>
                  </a:schemeClr>
                </a:solidFill>
              </a:rPr>
              <a:t>para</a:t>
            </a:r>
            <a:r>
              <a:rPr lang="es-MX" sz="2000" i="1" dirty="0"/>
              <a:t> el viernes.</a:t>
            </a:r>
            <a:r>
              <a:rPr lang="es-MX" sz="2000" dirty="0"/>
              <a:t> </a:t>
            </a:r>
            <a:r>
              <a:rPr lang="en-US" sz="2000" dirty="0"/>
              <a:t>(I need the report by Friday.)</a:t>
            </a:r>
          </a:p>
          <a:p>
            <a:pPr lvl="0" fontAlgn="base"/>
            <a:r>
              <a:rPr lang="es-MX" sz="2000" i="1" dirty="0"/>
              <a:t>Estudio </a:t>
            </a:r>
            <a:r>
              <a:rPr lang="es-MX" sz="2000" b="1" i="1" dirty="0">
                <a:solidFill>
                  <a:schemeClr val="accent5">
                    <a:lumMod val="60000"/>
                    <a:lumOff val="40000"/>
                  </a:schemeClr>
                </a:solidFill>
              </a:rPr>
              <a:t>para</a:t>
            </a:r>
            <a:r>
              <a:rPr lang="es-MX" sz="2000" i="1" dirty="0"/>
              <a:t> tener</a:t>
            </a:r>
            <a:r>
              <a:rPr lang="es-MX" sz="2000" dirty="0"/>
              <a:t> buenas </a:t>
            </a:r>
            <a:r>
              <a:rPr lang="es-MX" sz="2000" i="1" dirty="0"/>
              <a:t>notas</a:t>
            </a:r>
            <a:r>
              <a:rPr lang="es-MX" sz="2000" dirty="0"/>
              <a:t>. </a:t>
            </a:r>
            <a:r>
              <a:rPr lang="en-US" sz="2000" dirty="0"/>
              <a:t>(I study hard to get good grades.)</a:t>
            </a:r>
          </a:p>
          <a:p>
            <a:pPr lvl="0" fontAlgn="base"/>
            <a:r>
              <a:rPr lang="es-MX" sz="2000" i="1" dirty="0"/>
              <a:t>El regalo es </a:t>
            </a:r>
            <a:r>
              <a:rPr lang="es-MX" sz="2000" b="1" i="1" dirty="0">
                <a:solidFill>
                  <a:schemeClr val="accent5">
                    <a:lumMod val="60000"/>
                    <a:lumOff val="40000"/>
                  </a:schemeClr>
                </a:solidFill>
              </a:rPr>
              <a:t>para</a:t>
            </a:r>
            <a:r>
              <a:rPr lang="es-MX" sz="2000" i="1" dirty="0"/>
              <a:t> ti</a:t>
            </a:r>
            <a:r>
              <a:rPr lang="es-MX" sz="2000" dirty="0"/>
              <a:t>. </a:t>
            </a:r>
            <a:r>
              <a:rPr lang="en-US" sz="2000" dirty="0"/>
              <a:t>(The gift is for you.)</a:t>
            </a:r>
          </a:p>
          <a:p>
            <a:endParaRPr lang="en-US" b="1" dirty="0"/>
          </a:p>
        </p:txBody>
      </p:sp>
    </p:spTree>
    <p:extLst>
      <p:ext uri="{BB962C8B-B14F-4D97-AF65-F5344CB8AC3E}">
        <p14:creationId xmlns:p14="http://schemas.microsoft.com/office/powerpoint/2010/main" val="42086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080E-FFF5-76A0-609F-33BCB316C2FD}"/>
              </a:ext>
            </a:extLst>
          </p:cNvPr>
          <p:cNvSpPr>
            <a:spLocks noGrp="1"/>
          </p:cNvSpPr>
          <p:nvPr>
            <p:ph type="title"/>
          </p:nvPr>
        </p:nvSpPr>
        <p:spPr/>
        <p:txBody>
          <a:bodyPr>
            <a:normAutofit/>
          </a:bodyPr>
          <a:lstStyle/>
          <a:p>
            <a:r>
              <a:rPr lang="en-US" sz="4400" b="1" dirty="0"/>
              <a:t>REVIEW: Verbo “</a:t>
            </a:r>
            <a:r>
              <a:rPr lang="en-US" sz="4400" b="1" dirty="0" err="1"/>
              <a:t>ir</a:t>
            </a:r>
            <a:r>
              <a:rPr lang="en-US" sz="4400" b="1" dirty="0"/>
              <a:t>” – future form</a:t>
            </a:r>
          </a:p>
        </p:txBody>
      </p:sp>
      <p:sp>
        <p:nvSpPr>
          <p:cNvPr id="3" name="Content Placeholder 2">
            <a:extLst>
              <a:ext uri="{FF2B5EF4-FFF2-40B4-BE49-F238E27FC236}">
                <a16:creationId xmlns:a16="http://schemas.microsoft.com/office/drawing/2014/main" id="{670254F0-BB85-1AD5-BBF4-59BD0304450A}"/>
              </a:ext>
            </a:extLst>
          </p:cNvPr>
          <p:cNvSpPr>
            <a:spLocks noGrp="1"/>
          </p:cNvSpPr>
          <p:nvPr>
            <p:ph idx="1"/>
          </p:nvPr>
        </p:nvSpPr>
        <p:spPr>
          <a:xfrm>
            <a:off x="680320" y="2336873"/>
            <a:ext cx="9875520" cy="3840480"/>
          </a:xfrm>
        </p:spPr>
        <p:txBody>
          <a:bodyPr>
            <a:normAutofit/>
          </a:bodyPr>
          <a:lstStyle/>
          <a:p>
            <a:pPr algn="l"/>
            <a:r>
              <a:rPr lang="en-US" b="1" i="0" dirty="0">
                <a:effectLst/>
              </a:rPr>
              <a:t>The formula for future: </a:t>
            </a:r>
          </a:p>
          <a:p>
            <a:pPr algn="l"/>
            <a:endParaRPr lang="en-US" dirty="0">
              <a:solidFill>
                <a:srgbClr val="000000"/>
              </a:solidFill>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marL="0" indent="0" algn="l">
              <a:buNone/>
            </a:pPr>
            <a:endParaRPr lang="en-US" dirty="0">
              <a:solidFill>
                <a:srgbClr val="000000"/>
              </a:solidFill>
              <a:latin typeface="Times New Roman" panose="02020603050405020304" pitchFamily="18" charset="0"/>
            </a:endParaRPr>
          </a:p>
          <a:p>
            <a:pPr marL="0" indent="0" algn="l">
              <a:buNone/>
            </a:pPr>
            <a:endParaRPr lang="en-US" b="0" i="0" dirty="0">
              <a:solidFill>
                <a:srgbClr val="000000"/>
              </a:solidFill>
              <a:effectLst/>
              <a:latin typeface="Times New Roman" panose="02020603050405020304" pitchFamily="18" charset="0"/>
            </a:endParaRPr>
          </a:p>
          <a:p>
            <a:r>
              <a:rPr lang="en-US" dirty="0"/>
              <a:t>Verbo </a:t>
            </a:r>
            <a:r>
              <a:rPr lang="en-US" dirty="0" err="1"/>
              <a:t>ir</a:t>
            </a:r>
            <a:r>
              <a:rPr lang="en-US" dirty="0"/>
              <a:t> +verbo </a:t>
            </a:r>
            <a:r>
              <a:rPr lang="en-US" dirty="0" err="1"/>
              <a:t>ir</a:t>
            </a:r>
            <a:r>
              <a:rPr lang="en-US" dirty="0"/>
              <a:t> = </a:t>
            </a:r>
            <a:r>
              <a:rPr lang="en-US" dirty="0" err="1">
                <a:solidFill>
                  <a:schemeClr val="accent5">
                    <a:lumMod val="60000"/>
                    <a:lumOff val="40000"/>
                  </a:schemeClr>
                </a:solidFill>
              </a:rPr>
              <a:t>Yo</a:t>
            </a:r>
            <a:r>
              <a:rPr lang="en-US" dirty="0">
                <a:solidFill>
                  <a:schemeClr val="accent5">
                    <a:lumMod val="60000"/>
                    <a:lumOff val="40000"/>
                  </a:schemeClr>
                </a:solidFill>
              </a:rPr>
              <a:t> </a:t>
            </a:r>
            <a:r>
              <a:rPr lang="en-US" dirty="0" err="1">
                <a:solidFill>
                  <a:schemeClr val="accent5">
                    <a:lumMod val="60000"/>
                    <a:lumOff val="40000"/>
                  </a:schemeClr>
                </a:solidFill>
              </a:rPr>
              <a:t>voy</a:t>
            </a:r>
            <a:r>
              <a:rPr lang="en-US" dirty="0">
                <a:solidFill>
                  <a:schemeClr val="accent5">
                    <a:lumMod val="60000"/>
                    <a:lumOff val="40000"/>
                  </a:schemeClr>
                </a:solidFill>
              </a:rPr>
              <a:t> a </a:t>
            </a:r>
            <a:r>
              <a:rPr lang="en-US" dirty="0" err="1">
                <a:solidFill>
                  <a:schemeClr val="accent5">
                    <a:lumMod val="60000"/>
                    <a:lumOff val="40000"/>
                  </a:schemeClr>
                </a:solidFill>
              </a:rPr>
              <a:t>ir</a:t>
            </a:r>
            <a:r>
              <a:rPr lang="en-US" dirty="0">
                <a:solidFill>
                  <a:schemeClr val="accent5">
                    <a:lumMod val="60000"/>
                    <a:lumOff val="40000"/>
                  </a:schemeClr>
                </a:solidFill>
              </a:rPr>
              <a:t> </a:t>
            </a:r>
            <a:r>
              <a:rPr lang="en-US" dirty="0"/>
              <a:t>a la </a:t>
            </a:r>
            <a:r>
              <a:rPr lang="en-US" dirty="0" err="1"/>
              <a:t>iglesia</a:t>
            </a:r>
            <a:r>
              <a:rPr lang="en-US" dirty="0"/>
              <a:t>.</a:t>
            </a:r>
          </a:p>
          <a:p>
            <a:r>
              <a:rPr lang="en-US" dirty="0"/>
              <a:t>Verbo </a:t>
            </a:r>
            <a:r>
              <a:rPr lang="en-US" dirty="0" err="1"/>
              <a:t>ir</a:t>
            </a:r>
            <a:r>
              <a:rPr lang="en-US" dirty="0"/>
              <a:t> +verbo ser = Tú </a:t>
            </a:r>
            <a:r>
              <a:rPr lang="en-US" dirty="0">
                <a:solidFill>
                  <a:schemeClr val="accent5">
                    <a:lumMod val="60000"/>
                    <a:lumOff val="40000"/>
                  </a:schemeClr>
                </a:solidFill>
              </a:rPr>
              <a:t>vas a ser </a:t>
            </a:r>
            <a:r>
              <a:rPr lang="en-US" dirty="0"/>
              <a:t>doctor.</a:t>
            </a:r>
          </a:p>
          <a:p>
            <a:r>
              <a:rPr lang="en-US" dirty="0"/>
              <a:t>Verbo </a:t>
            </a:r>
            <a:r>
              <a:rPr lang="en-US" dirty="0" err="1"/>
              <a:t>ir</a:t>
            </a:r>
            <a:r>
              <a:rPr lang="en-US" dirty="0"/>
              <a:t> + verbo </a:t>
            </a:r>
            <a:r>
              <a:rPr lang="en-US" dirty="0" err="1"/>
              <a:t>estar</a:t>
            </a:r>
            <a:r>
              <a:rPr lang="en-US" dirty="0"/>
              <a:t> = </a:t>
            </a:r>
            <a:r>
              <a:rPr lang="en-US" dirty="0" err="1"/>
              <a:t>Nosotros</a:t>
            </a:r>
            <a:r>
              <a:rPr lang="en-US" dirty="0"/>
              <a:t> </a:t>
            </a:r>
            <a:r>
              <a:rPr lang="en-US" dirty="0" err="1">
                <a:solidFill>
                  <a:schemeClr val="accent5">
                    <a:lumMod val="60000"/>
                    <a:lumOff val="40000"/>
                  </a:schemeClr>
                </a:solidFill>
              </a:rPr>
              <a:t>vamos</a:t>
            </a:r>
            <a:r>
              <a:rPr lang="en-US" dirty="0">
                <a:solidFill>
                  <a:schemeClr val="accent5">
                    <a:lumMod val="60000"/>
                    <a:lumOff val="40000"/>
                  </a:schemeClr>
                </a:solidFill>
              </a:rPr>
              <a:t> a </a:t>
            </a:r>
            <a:r>
              <a:rPr lang="en-US" dirty="0" err="1">
                <a:solidFill>
                  <a:schemeClr val="accent5">
                    <a:lumMod val="60000"/>
                    <a:lumOff val="40000"/>
                  </a:schemeClr>
                </a:solidFill>
              </a:rPr>
              <a:t>estar</a:t>
            </a:r>
            <a:r>
              <a:rPr lang="en-US" dirty="0"/>
              <a:t> </a:t>
            </a:r>
            <a:r>
              <a:rPr lang="en-US" dirty="0" err="1"/>
              <a:t>en</a:t>
            </a:r>
            <a:r>
              <a:rPr lang="en-US" dirty="0"/>
              <a:t> la </a:t>
            </a:r>
            <a:r>
              <a:rPr lang="en-US" dirty="0" err="1"/>
              <a:t>escuela</a:t>
            </a:r>
            <a:r>
              <a:rPr lang="en-US" dirty="0"/>
              <a:t>.</a:t>
            </a:r>
          </a:p>
          <a:p>
            <a:r>
              <a:rPr lang="en-US" dirty="0"/>
              <a:t>Verbo </a:t>
            </a:r>
            <a:r>
              <a:rPr lang="en-US" dirty="0" err="1"/>
              <a:t>ir</a:t>
            </a:r>
            <a:r>
              <a:rPr lang="en-US" dirty="0"/>
              <a:t> + verbo </a:t>
            </a:r>
            <a:r>
              <a:rPr lang="en-US" dirty="0" err="1"/>
              <a:t>tener</a:t>
            </a:r>
            <a:r>
              <a:rPr lang="en-US" dirty="0"/>
              <a:t> = </a:t>
            </a:r>
            <a:r>
              <a:rPr lang="en-US" dirty="0" err="1"/>
              <a:t>Ellos</a:t>
            </a:r>
            <a:r>
              <a:rPr lang="en-US" dirty="0"/>
              <a:t> </a:t>
            </a:r>
            <a:r>
              <a:rPr lang="en-US" dirty="0">
                <a:solidFill>
                  <a:schemeClr val="accent5">
                    <a:lumMod val="60000"/>
                    <a:lumOff val="40000"/>
                  </a:schemeClr>
                </a:solidFill>
              </a:rPr>
              <a:t>van a </a:t>
            </a:r>
            <a:r>
              <a:rPr lang="en-US" dirty="0" err="1">
                <a:solidFill>
                  <a:schemeClr val="accent5">
                    <a:lumMod val="60000"/>
                    <a:lumOff val="40000"/>
                  </a:schemeClr>
                </a:solidFill>
              </a:rPr>
              <a:t>tener</a:t>
            </a:r>
            <a:r>
              <a:rPr lang="en-US" dirty="0">
                <a:solidFill>
                  <a:schemeClr val="accent5">
                    <a:lumMod val="60000"/>
                    <a:lumOff val="40000"/>
                  </a:schemeClr>
                </a:solidFill>
              </a:rPr>
              <a:t> </a:t>
            </a:r>
            <a:r>
              <a:rPr lang="en-US" dirty="0" err="1"/>
              <a:t>una</a:t>
            </a:r>
            <a:r>
              <a:rPr lang="en-US" dirty="0"/>
              <a:t> casa grande.</a:t>
            </a:r>
          </a:p>
          <a:p>
            <a:endParaRPr lang="en-US" dirty="0"/>
          </a:p>
        </p:txBody>
      </p:sp>
      <p:sp>
        <p:nvSpPr>
          <p:cNvPr id="4" name="Rectangle: Diagonal Corners Rounded 3">
            <a:extLst>
              <a:ext uri="{FF2B5EF4-FFF2-40B4-BE49-F238E27FC236}">
                <a16:creationId xmlns:a16="http://schemas.microsoft.com/office/drawing/2014/main" id="{5676DF0C-D822-ED77-36E4-C70C7920E65A}"/>
              </a:ext>
            </a:extLst>
          </p:cNvPr>
          <p:cNvSpPr/>
          <p:nvPr/>
        </p:nvSpPr>
        <p:spPr>
          <a:xfrm>
            <a:off x="2041204" y="2815716"/>
            <a:ext cx="2194560" cy="1097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Noun</a:t>
            </a:r>
          </a:p>
        </p:txBody>
      </p:sp>
      <p:sp>
        <p:nvSpPr>
          <p:cNvPr id="5" name="Rectangle: Diagonal Corners Rounded 4">
            <a:extLst>
              <a:ext uri="{FF2B5EF4-FFF2-40B4-BE49-F238E27FC236}">
                <a16:creationId xmlns:a16="http://schemas.microsoft.com/office/drawing/2014/main" id="{AFFB4673-4E08-C2B1-CADA-A210AD9C01EC}"/>
              </a:ext>
            </a:extLst>
          </p:cNvPr>
          <p:cNvSpPr/>
          <p:nvPr/>
        </p:nvSpPr>
        <p:spPr>
          <a:xfrm>
            <a:off x="4985353" y="2815715"/>
            <a:ext cx="2194560" cy="1097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
            </a:r>
            <a:r>
              <a:rPr lang="en-US" sz="2000" b="1" dirty="0" err="1"/>
              <a:t>ir</a:t>
            </a:r>
            <a:r>
              <a:rPr lang="en-US" sz="2000" b="1" dirty="0"/>
              <a:t>” in present tense</a:t>
            </a:r>
          </a:p>
        </p:txBody>
      </p:sp>
      <p:sp>
        <p:nvSpPr>
          <p:cNvPr id="6" name="Rectangle: Diagonal Corners Rounded 5">
            <a:extLst>
              <a:ext uri="{FF2B5EF4-FFF2-40B4-BE49-F238E27FC236}">
                <a16:creationId xmlns:a16="http://schemas.microsoft.com/office/drawing/2014/main" id="{4C8691A7-48B6-B42B-2173-984AA2EE1293}"/>
              </a:ext>
            </a:extLst>
          </p:cNvPr>
          <p:cNvSpPr/>
          <p:nvPr/>
        </p:nvSpPr>
        <p:spPr>
          <a:xfrm>
            <a:off x="8000518" y="2706385"/>
            <a:ext cx="2194560" cy="1097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Infinitive verb </a:t>
            </a:r>
          </a:p>
          <a:p>
            <a:pPr algn="ctr"/>
            <a:r>
              <a:rPr lang="en-US" sz="2000" b="1" dirty="0"/>
              <a:t>(</a:t>
            </a:r>
            <a:r>
              <a:rPr lang="en-US" sz="2000" b="1" dirty="0" err="1"/>
              <a:t>ar</a:t>
            </a:r>
            <a:r>
              <a:rPr lang="en-US" sz="2000" b="1" dirty="0"/>
              <a:t>, er, </a:t>
            </a:r>
            <a:r>
              <a:rPr lang="en-US" sz="2000" b="1" dirty="0" err="1"/>
              <a:t>ir</a:t>
            </a:r>
            <a:r>
              <a:rPr lang="en-US" sz="2000" b="1" dirty="0"/>
              <a:t>)</a:t>
            </a:r>
          </a:p>
        </p:txBody>
      </p:sp>
      <p:sp>
        <p:nvSpPr>
          <p:cNvPr id="7" name="Plus Sign 6">
            <a:extLst>
              <a:ext uri="{FF2B5EF4-FFF2-40B4-BE49-F238E27FC236}">
                <a16:creationId xmlns:a16="http://schemas.microsoft.com/office/drawing/2014/main" id="{0012B7B1-7C06-BEC7-2C1F-5D06CE308A91}"/>
              </a:ext>
            </a:extLst>
          </p:cNvPr>
          <p:cNvSpPr/>
          <p:nvPr/>
        </p:nvSpPr>
        <p:spPr>
          <a:xfrm>
            <a:off x="4292506" y="3060883"/>
            <a:ext cx="636105" cy="633452"/>
          </a:xfrm>
          <a:prstGeom prst="mathPlus">
            <a:avLst/>
          </a:prstGeom>
          <a:solidFill>
            <a:schemeClr val="accent5">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7EBD5649-965D-AE4A-68FB-1F323E95BCCD}"/>
              </a:ext>
            </a:extLst>
          </p:cNvPr>
          <p:cNvSpPr/>
          <p:nvPr/>
        </p:nvSpPr>
        <p:spPr>
          <a:xfrm>
            <a:off x="7304914" y="3060883"/>
            <a:ext cx="636105" cy="633452"/>
          </a:xfrm>
          <a:prstGeom prst="mathPlus">
            <a:avLst/>
          </a:prstGeom>
          <a:solidFill>
            <a:schemeClr val="accent5">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8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DCC0FAA9-BEF4-BFA6-55DD-5111726F41C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7577222-89E8-E44B-0490-E87FAB15B017}"/>
              </a:ext>
            </a:extLst>
          </p:cNvPr>
          <p:cNvSpPr txBox="1"/>
          <p:nvPr/>
        </p:nvSpPr>
        <p:spPr>
          <a:xfrm>
            <a:off x="303361" y="0"/>
            <a:ext cx="11464505" cy="6247864"/>
          </a:xfrm>
          <a:prstGeom prst="rect">
            <a:avLst/>
          </a:prstGeom>
          <a:noFill/>
        </p:spPr>
        <p:txBody>
          <a:bodyPr wrap="square" rtlCol="0">
            <a:spAutoFit/>
          </a:bodyPr>
          <a:lstStyle/>
          <a:p>
            <a:endParaRPr lang="en-US" sz="3600" b="1" dirty="0">
              <a:solidFill>
                <a:schemeClr val="bg1"/>
              </a:solidFill>
            </a:endParaRPr>
          </a:p>
          <a:p>
            <a:r>
              <a:rPr lang="en-US" sz="3600" b="1" dirty="0">
                <a:solidFill>
                  <a:schemeClr val="bg1"/>
                </a:solidFill>
              </a:rPr>
              <a:t>¿Por </a:t>
            </a:r>
            <a:r>
              <a:rPr lang="en-US" sz="3600" b="1" dirty="0" err="1">
                <a:solidFill>
                  <a:schemeClr val="bg1"/>
                </a:solidFill>
              </a:rPr>
              <a:t>qué</a:t>
            </a:r>
            <a:r>
              <a:rPr lang="en-US" sz="3600" b="1" dirty="0">
                <a:solidFill>
                  <a:schemeClr val="bg1"/>
                </a:solidFill>
              </a:rPr>
              <a:t> </a:t>
            </a:r>
            <a:r>
              <a:rPr lang="en-US" sz="3600" b="1" dirty="0" err="1">
                <a:solidFill>
                  <a:schemeClr val="bg1"/>
                </a:solidFill>
              </a:rPr>
              <a:t>estudias</a:t>
            </a:r>
            <a:r>
              <a:rPr lang="en-US" sz="3600" b="1" dirty="0">
                <a:solidFill>
                  <a:schemeClr val="bg1"/>
                </a:solidFill>
              </a:rPr>
              <a:t> </a:t>
            </a:r>
            <a:r>
              <a:rPr lang="en-US" sz="3600" b="1" dirty="0" err="1">
                <a:solidFill>
                  <a:schemeClr val="bg1"/>
                </a:solidFill>
              </a:rPr>
              <a:t>español</a:t>
            </a:r>
            <a:r>
              <a:rPr lang="en-US" sz="3600" b="1" dirty="0">
                <a:solidFill>
                  <a:schemeClr val="bg1"/>
                </a:solidFill>
              </a:rPr>
              <a:t>? </a:t>
            </a:r>
            <a:r>
              <a:rPr lang="en-US" sz="2000" b="1" dirty="0">
                <a:solidFill>
                  <a:srgbClr val="0070C0"/>
                </a:solidFill>
              </a:rPr>
              <a:t>Why are you studying Spanish? </a:t>
            </a:r>
          </a:p>
          <a:p>
            <a:r>
              <a:rPr lang="en-US" sz="3600" b="1" dirty="0" err="1">
                <a:solidFill>
                  <a:schemeClr val="bg1"/>
                </a:solidFill>
              </a:rPr>
              <a:t>Estudio</a:t>
            </a:r>
            <a:r>
              <a:rPr lang="en-US" sz="3600" b="1" dirty="0">
                <a:solidFill>
                  <a:schemeClr val="bg1"/>
                </a:solidFill>
              </a:rPr>
              <a:t> </a:t>
            </a:r>
            <a:r>
              <a:rPr lang="en-US" sz="3600" b="1" dirty="0">
                <a:solidFill>
                  <a:schemeClr val="accent6"/>
                </a:solidFill>
              </a:rPr>
              <a:t>para </a:t>
            </a:r>
            <a:r>
              <a:rPr lang="en-US" sz="3600" b="1" dirty="0" err="1">
                <a:solidFill>
                  <a:schemeClr val="bg1"/>
                </a:solidFill>
              </a:rPr>
              <a:t>comunicarme</a:t>
            </a:r>
            <a:r>
              <a:rPr lang="en-US" sz="3600" b="1" dirty="0">
                <a:solidFill>
                  <a:schemeClr val="bg1"/>
                </a:solidFill>
              </a:rPr>
              <a:t> con </a:t>
            </a:r>
            <a:r>
              <a:rPr lang="en-US" sz="3600" b="1" dirty="0" err="1">
                <a:solidFill>
                  <a:schemeClr val="bg1"/>
                </a:solidFill>
              </a:rPr>
              <a:t>otra</a:t>
            </a:r>
            <a:r>
              <a:rPr lang="en-US" sz="3600" b="1" dirty="0">
                <a:solidFill>
                  <a:schemeClr val="bg1"/>
                </a:solidFill>
              </a:rPr>
              <a:t> </a:t>
            </a:r>
            <a:r>
              <a:rPr lang="en-US" sz="3600" b="1" dirty="0" err="1">
                <a:solidFill>
                  <a:schemeClr val="bg1"/>
                </a:solidFill>
              </a:rPr>
              <a:t>gente</a:t>
            </a:r>
            <a:r>
              <a:rPr lang="en-US" sz="3600" b="1" dirty="0">
                <a:solidFill>
                  <a:schemeClr val="bg1"/>
                </a:solidFill>
              </a:rPr>
              <a:t>. </a:t>
            </a:r>
            <a:r>
              <a:rPr lang="en-US" sz="2000" b="1" dirty="0">
                <a:solidFill>
                  <a:srgbClr val="0070C0"/>
                </a:solidFill>
              </a:rPr>
              <a:t>I'm studying it to communicate with other people.</a:t>
            </a:r>
          </a:p>
          <a:p>
            <a:endParaRPr lang="en-US" sz="3600" b="1" dirty="0">
              <a:solidFill>
                <a:schemeClr val="bg1"/>
              </a:solidFill>
            </a:endParaRPr>
          </a:p>
          <a:p>
            <a:r>
              <a:rPr lang="en-US" sz="3600" b="1" dirty="0">
                <a:solidFill>
                  <a:schemeClr val="bg1"/>
                </a:solidFill>
              </a:rPr>
              <a:t>¿</a:t>
            </a:r>
            <a:r>
              <a:rPr lang="en-US" sz="3600" b="1" dirty="0" err="1">
                <a:solidFill>
                  <a:schemeClr val="bg1"/>
                </a:solidFill>
              </a:rPr>
              <a:t>Qué</a:t>
            </a:r>
            <a:r>
              <a:rPr lang="en-US" sz="3600" b="1" dirty="0">
                <a:solidFill>
                  <a:schemeClr val="bg1"/>
                </a:solidFill>
              </a:rPr>
              <a:t> </a:t>
            </a:r>
            <a:r>
              <a:rPr lang="en-US" sz="3600" b="1" dirty="0" err="1">
                <a:solidFill>
                  <a:schemeClr val="bg1"/>
                </a:solidFill>
              </a:rPr>
              <a:t>desea</a:t>
            </a:r>
            <a:r>
              <a:rPr lang="en-US" sz="3600" b="1" dirty="0">
                <a:solidFill>
                  <a:schemeClr val="bg1"/>
                </a:solidFill>
              </a:rPr>
              <a:t> </a:t>
            </a:r>
            <a:r>
              <a:rPr lang="en-US" sz="3600" b="1" dirty="0" err="1">
                <a:solidFill>
                  <a:schemeClr val="bg1"/>
                </a:solidFill>
              </a:rPr>
              <a:t>ordenar</a:t>
            </a:r>
            <a:r>
              <a:rPr lang="en-US" sz="3600" b="1" dirty="0">
                <a:solidFill>
                  <a:schemeClr val="bg1"/>
                </a:solidFill>
              </a:rPr>
              <a:t>? </a:t>
            </a:r>
            <a:r>
              <a:rPr lang="en-US" sz="2000" b="1" dirty="0">
                <a:solidFill>
                  <a:srgbClr val="0070C0"/>
                </a:solidFill>
              </a:rPr>
              <a:t>What would you like to order? </a:t>
            </a:r>
          </a:p>
          <a:p>
            <a:r>
              <a:rPr lang="en-US" sz="3600" b="1" dirty="0" err="1">
                <a:solidFill>
                  <a:schemeClr val="bg1"/>
                </a:solidFill>
              </a:rPr>
              <a:t>Quiero</a:t>
            </a:r>
            <a:r>
              <a:rPr lang="en-US" sz="3600" b="1" dirty="0">
                <a:solidFill>
                  <a:schemeClr val="bg1"/>
                </a:solidFill>
              </a:rPr>
              <a:t> </a:t>
            </a:r>
            <a:r>
              <a:rPr lang="en-US" sz="3600" b="1" dirty="0" err="1">
                <a:solidFill>
                  <a:schemeClr val="bg1"/>
                </a:solidFill>
              </a:rPr>
              <a:t>avena</a:t>
            </a:r>
            <a:r>
              <a:rPr lang="en-US" sz="3600" b="1" dirty="0">
                <a:solidFill>
                  <a:schemeClr val="bg1"/>
                </a:solidFill>
              </a:rPr>
              <a:t> </a:t>
            </a:r>
            <a:r>
              <a:rPr lang="en-US" sz="3600" b="1" dirty="0">
                <a:solidFill>
                  <a:schemeClr val="accent6"/>
                </a:solidFill>
              </a:rPr>
              <a:t>con </a:t>
            </a:r>
            <a:r>
              <a:rPr lang="en-US" sz="3600" b="1" dirty="0" err="1">
                <a:solidFill>
                  <a:schemeClr val="bg1"/>
                </a:solidFill>
              </a:rPr>
              <a:t>fruta</a:t>
            </a:r>
            <a:r>
              <a:rPr lang="en-US" sz="3600" b="1" dirty="0">
                <a:solidFill>
                  <a:schemeClr val="bg1"/>
                </a:solidFill>
              </a:rPr>
              <a:t>, </a:t>
            </a:r>
            <a:r>
              <a:rPr lang="en-US" sz="3600" b="1" dirty="0" err="1">
                <a:solidFill>
                  <a:schemeClr val="bg1"/>
                </a:solidFill>
              </a:rPr>
              <a:t>por</a:t>
            </a:r>
            <a:r>
              <a:rPr lang="en-US" sz="3600" b="1" dirty="0">
                <a:solidFill>
                  <a:schemeClr val="bg1"/>
                </a:solidFill>
              </a:rPr>
              <a:t> favor. </a:t>
            </a:r>
            <a:r>
              <a:rPr lang="en-US" sz="2000" b="1" dirty="0">
                <a:solidFill>
                  <a:srgbClr val="0070C0"/>
                </a:solidFill>
              </a:rPr>
              <a:t>I'd like oatmeal with fruit, please.</a:t>
            </a:r>
          </a:p>
          <a:p>
            <a:pPr marL="857250" indent="-857250">
              <a:buAutoNum type="romanUcPeriod"/>
            </a:pPr>
            <a:endParaRPr lang="en-US" sz="3600" b="1" dirty="0">
              <a:solidFill>
                <a:schemeClr val="bg1"/>
              </a:solidFill>
            </a:endParaRPr>
          </a:p>
          <a:p>
            <a:pPr marL="857250" indent="-857250">
              <a:buAutoNum type="romanUcPeriod"/>
            </a:pPr>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755212C9-17D2-D542-371D-50005F71D7D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4735450" y="3977369"/>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67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down)">
                                      <p:cBhvr>
                                        <p:cTn id="15" dur="500"/>
                                        <p:tgtEl>
                                          <p:spTgt spid="8">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wipe(down)">
                                      <p:cBhvr>
                                        <p:cTn id="1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63428" y="-167544"/>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3215FA1B-2084-F8A5-CE31-277E5B0BA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sp>
        <p:nvSpPr>
          <p:cNvPr id="12" name="Rectangle: Rounded Corners 11">
            <a:extLst>
              <a:ext uri="{FF2B5EF4-FFF2-40B4-BE49-F238E27FC236}">
                <a16:creationId xmlns:a16="http://schemas.microsoft.com/office/drawing/2014/main" id="{3B99AE8D-7E94-C517-4831-986C0A4D8926}"/>
              </a:ext>
            </a:extLst>
          </p:cNvPr>
          <p:cNvSpPr/>
          <p:nvPr/>
        </p:nvSpPr>
        <p:spPr>
          <a:xfrm>
            <a:off x="9894525" y="1129311"/>
            <a:ext cx="370936" cy="24153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a</a:t>
            </a:r>
            <a:endParaRPr lang="en-US" b="1" dirty="0">
              <a:solidFill>
                <a:schemeClr val="bg1"/>
              </a:solidFill>
            </a:endParaRPr>
          </a:p>
        </p:txBody>
      </p:sp>
      <p:sp>
        <p:nvSpPr>
          <p:cNvPr id="13" name="Rectangle: Rounded Corners 12">
            <a:extLst>
              <a:ext uri="{FF2B5EF4-FFF2-40B4-BE49-F238E27FC236}">
                <a16:creationId xmlns:a16="http://schemas.microsoft.com/office/drawing/2014/main" id="{07715956-B75C-8BDD-19B0-ED02A74CEFFE}"/>
              </a:ext>
            </a:extLst>
          </p:cNvPr>
          <p:cNvSpPr/>
          <p:nvPr/>
        </p:nvSpPr>
        <p:spPr>
          <a:xfrm>
            <a:off x="9894525" y="1547501"/>
            <a:ext cx="787880"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para</a:t>
            </a:r>
            <a:endParaRPr lang="en-US" b="1" dirty="0">
              <a:solidFill>
                <a:schemeClr val="bg1"/>
              </a:solidFill>
            </a:endParaRPr>
          </a:p>
        </p:txBody>
      </p:sp>
      <p:pic>
        <p:nvPicPr>
          <p:cNvPr id="15" name="Picture 14">
            <a:extLst>
              <a:ext uri="{FF2B5EF4-FFF2-40B4-BE49-F238E27FC236}">
                <a16:creationId xmlns:a16="http://schemas.microsoft.com/office/drawing/2014/main" id="{44F2CEFB-4F70-B4D0-B0DC-167B6E5F5626}"/>
              </a:ext>
            </a:extLst>
          </p:cNvPr>
          <p:cNvPicPr>
            <a:picLocks noChangeAspect="1"/>
          </p:cNvPicPr>
          <p:nvPr/>
        </p:nvPicPr>
        <p:blipFill>
          <a:blip r:embed="rId5"/>
          <a:stretch>
            <a:fillRect/>
          </a:stretch>
        </p:blipFill>
        <p:spPr>
          <a:xfrm>
            <a:off x="5073114" y="2938100"/>
            <a:ext cx="4686954" cy="2610214"/>
          </a:xfrm>
          <a:prstGeom prst="rect">
            <a:avLst/>
          </a:prstGeom>
        </p:spPr>
      </p:pic>
      <p:pic>
        <p:nvPicPr>
          <p:cNvPr id="17" name="Picture 16">
            <a:extLst>
              <a:ext uri="{FF2B5EF4-FFF2-40B4-BE49-F238E27FC236}">
                <a16:creationId xmlns:a16="http://schemas.microsoft.com/office/drawing/2014/main" id="{C31386DE-40F6-AC45-487E-F5F872709697}"/>
              </a:ext>
            </a:extLst>
          </p:cNvPr>
          <p:cNvPicPr>
            <a:picLocks noChangeAspect="1"/>
          </p:cNvPicPr>
          <p:nvPr/>
        </p:nvPicPr>
        <p:blipFill>
          <a:blip r:embed="rId6"/>
          <a:stretch>
            <a:fillRect/>
          </a:stretch>
        </p:blipFill>
        <p:spPr>
          <a:xfrm>
            <a:off x="5073114" y="1087037"/>
            <a:ext cx="4686954" cy="1857634"/>
          </a:xfrm>
          <a:prstGeom prst="rect">
            <a:avLst/>
          </a:prstGeom>
        </p:spPr>
      </p:pic>
      <p:sp>
        <p:nvSpPr>
          <p:cNvPr id="19" name="Arrow: Curved Down 18">
            <a:extLst>
              <a:ext uri="{FF2B5EF4-FFF2-40B4-BE49-F238E27FC236}">
                <a16:creationId xmlns:a16="http://schemas.microsoft.com/office/drawing/2014/main" id="{6F7C0358-4A17-ACAE-F3CE-6F1F68002D0E}"/>
              </a:ext>
            </a:extLst>
          </p:cNvPr>
          <p:cNvSpPr/>
          <p:nvPr/>
        </p:nvSpPr>
        <p:spPr>
          <a:xfrm>
            <a:off x="6003986" y="1014861"/>
            <a:ext cx="3890540" cy="24153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urved Down 19">
            <a:extLst>
              <a:ext uri="{FF2B5EF4-FFF2-40B4-BE49-F238E27FC236}">
                <a16:creationId xmlns:a16="http://schemas.microsoft.com/office/drawing/2014/main" id="{1A81DD31-5DCB-C06D-E05D-F6A27D67A8AD}"/>
              </a:ext>
            </a:extLst>
          </p:cNvPr>
          <p:cNvSpPr/>
          <p:nvPr/>
        </p:nvSpPr>
        <p:spPr>
          <a:xfrm>
            <a:off x="6866148" y="1450045"/>
            <a:ext cx="3097361" cy="1630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Rounded Corners 20">
            <a:extLst>
              <a:ext uri="{FF2B5EF4-FFF2-40B4-BE49-F238E27FC236}">
                <a16:creationId xmlns:a16="http://schemas.microsoft.com/office/drawing/2014/main" id="{CCFFD8E1-8C1E-E6B2-9C57-10C93D7F8EA3}"/>
              </a:ext>
            </a:extLst>
          </p:cNvPr>
          <p:cNvSpPr/>
          <p:nvPr/>
        </p:nvSpPr>
        <p:spPr>
          <a:xfrm>
            <a:off x="9988787" y="1966359"/>
            <a:ext cx="518187"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en</a:t>
            </a:r>
            <a:endParaRPr lang="en-US" b="1" dirty="0">
              <a:solidFill>
                <a:schemeClr val="bg1"/>
              </a:solidFill>
            </a:endParaRPr>
          </a:p>
        </p:txBody>
      </p:sp>
      <p:sp>
        <p:nvSpPr>
          <p:cNvPr id="22" name="Arrow: Curved Down 21">
            <a:extLst>
              <a:ext uri="{FF2B5EF4-FFF2-40B4-BE49-F238E27FC236}">
                <a16:creationId xmlns:a16="http://schemas.microsoft.com/office/drawing/2014/main" id="{AD4FA3A7-493C-B59F-721D-2B8CA55A7952}"/>
              </a:ext>
            </a:extLst>
          </p:cNvPr>
          <p:cNvSpPr/>
          <p:nvPr/>
        </p:nvSpPr>
        <p:spPr>
          <a:xfrm>
            <a:off x="6960410" y="1912033"/>
            <a:ext cx="3097361" cy="1630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Rounded Corners 22">
            <a:extLst>
              <a:ext uri="{FF2B5EF4-FFF2-40B4-BE49-F238E27FC236}">
                <a16:creationId xmlns:a16="http://schemas.microsoft.com/office/drawing/2014/main" id="{DED61407-1361-E573-9DAA-2895C026A4F0}"/>
              </a:ext>
            </a:extLst>
          </p:cNvPr>
          <p:cNvSpPr/>
          <p:nvPr/>
        </p:nvSpPr>
        <p:spPr>
          <a:xfrm>
            <a:off x="10057771" y="2415396"/>
            <a:ext cx="707995" cy="27954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con</a:t>
            </a:r>
            <a:endParaRPr lang="en-US" b="1" dirty="0">
              <a:solidFill>
                <a:schemeClr val="bg1"/>
              </a:solidFill>
            </a:endParaRPr>
          </a:p>
        </p:txBody>
      </p:sp>
      <p:sp>
        <p:nvSpPr>
          <p:cNvPr id="24" name="Arrow: Curved Down 23">
            <a:extLst>
              <a:ext uri="{FF2B5EF4-FFF2-40B4-BE49-F238E27FC236}">
                <a16:creationId xmlns:a16="http://schemas.microsoft.com/office/drawing/2014/main" id="{13A3A51B-8180-14E6-5D2B-1B47FC8A0AC3}"/>
              </a:ext>
            </a:extLst>
          </p:cNvPr>
          <p:cNvSpPr/>
          <p:nvPr/>
        </p:nvSpPr>
        <p:spPr>
          <a:xfrm>
            <a:off x="7585045" y="2374021"/>
            <a:ext cx="2680416" cy="75881"/>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Rounded Corners 24">
            <a:extLst>
              <a:ext uri="{FF2B5EF4-FFF2-40B4-BE49-F238E27FC236}">
                <a16:creationId xmlns:a16="http://schemas.microsoft.com/office/drawing/2014/main" id="{D2C0D4CD-F8AA-EFD0-5433-36C9538A4544}"/>
              </a:ext>
            </a:extLst>
          </p:cNvPr>
          <p:cNvSpPr/>
          <p:nvPr/>
        </p:nvSpPr>
        <p:spPr>
          <a:xfrm>
            <a:off x="9894525" y="2944976"/>
            <a:ext cx="707995" cy="27731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sin</a:t>
            </a:r>
            <a:endParaRPr lang="en-US" b="1" dirty="0">
              <a:solidFill>
                <a:schemeClr val="bg1"/>
              </a:solidFill>
            </a:endParaRPr>
          </a:p>
        </p:txBody>
      </p:sp>
      <p:sp>
        <p:nvSpPr>
          <p:cNvPr id="26" name="Arrow: Curved Down 25">
            <a:extLst>
              <a:ext uri="{FF2B5EF4-FFF2-40B4-BE49-F238E27FC236}">
                <a16:creationId xmlns:a16="http://schemas.microsoft.com/office/drawing/2014/main" id="{2AC26C48-8549-1ACA-356F-1BBCDD2F9032}"/>
              </a:ext>
            </a:extLst>
          </p:cNvPr>
          <p:cNvSpPr/>
          <p:nvPr/>
        </p:nvSpPr>
        <p:spPr>
          <a:xfrm>
            <a:off x="6866148" y="2847520"/>
            <a:ext cx="3097361" cy="1630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Rounded Corners 26">
            <a:extLst>
              <a:ext uri="{FF2B5EF4-FFF2-40B4-BE49-F238E27FC236}">
                <a16:creationId xmlns:a16="http://schemas.microsoft.com/office/drawing/2014/main" id="{DC123941-1134-9FA1-54D1-B4FAD2088E54}"/>
              </a:ext>
            </a:extLst>
          </p:cNvPr>
          <p:cNvSpPr/>
          <p:nvPr/>
        </p:nvSpPr>
        <p:spPr>
          <a:xfrm>
            <a:off x="9911149" y="3374982"/>
            <a:ext cx="595825"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de</a:t>
            </a:r>
            <a:endParaRPr lang="en-US" b="1" dirty="0">
              <a:solidFill>
                <a:schemeClr val="bg1"/>
              </a:solidFill>
            </a:endParaRPr>
          </a:p>
        </p:txBody>
      </p:sp>
      <p:sp>
        <p:nvSpPr>
          <p:cNvPr id="28" name="Arrow: Curved Down 27">
            <a:extLst>
              <a:ext uri="{FF2B5EF4-FFF2-40B4-BE49-F238E27FC236}">
                <a16:creationId xmlns:a16="http://schemas.microsoft.com/office/drawing/2014/main" id="{222D73E4-FD5B-66CE-30BB-171C1A447799}"/>
              </a:ext>
            </a:extLst>
          </p:cNvPr>
          <p:cNvSpPr/>
          <p:nvPr/>
        </p:nvSpPr>
        <p:spPr>
          <a:xfrm>
            <a:off x="6370487" y="3309508"/>
            <a:ext cx="3524038" cy="1546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Rounded Corners 28">
            <a:extLst>
              <a:ext uri="{FF2B5EF4-FFF2-40B4-BE49-F238E27FC236}">
                <a16:creationId xmlns:a16="http://schemas.microsoft.com/office/drawing/2014/main" id="{B9CD12DC-F250-AAF4-34F6-DD95B8642DD6}"/>
              </a:ext>
            </a:extLst>
          </p:cNvPr>
          <p:cNvSpPr/>
          <p:nvPr/>
        </p:nvSpPr>
        <p:spPr>
          <a:xfrm>
            <a:off x="9911149" y="3829040"/>
            <a:ext cx="923628"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a /por</a:t>
            </a:r>
            <a:endParaRPr lang="en-US" b="1" dirty="0">
              <a:solidFill>
                <a:schemeClr val="bg1"/>
              </a:solidFill>
            </a:endParaRPr>
          </a:p>
        </p:txBody>
      </p:sp>
      <p:sp>
        <p:nvSpPr>
          <p:cNvPr id="30" name="Arrow: Curved Down 29">
            <a:extLst>
              <a:ext uri="{FF2B5EF4-FFF2-40B4-BE49-F238E27FC236}">
                <a16:creationId xmlns:a16="http://schemas.microsoft.com/office/drawing/2014/main" id="{27DBDE8E-3F3E-1C82-4065-9E2ED7149D22}"/>
              </a:ext>
            </a:extLst>
          </p:cNvPr>
          <p:cNvSpPr/>
          <p:nvPr/>
        </p:nvSpPr>
        <p:spPr>
          <a:xfrm>
            <a:off x="6370487" y="3756828"/>
            <a:ext cx="3455000" cy="169363"/>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Rounded Corners 30">
            <a:extLst>
              <a:ext uri="{FF2B5EF4-FFF2-40B4-BE49-F238E27FC236}">
                <a16:creationId xmlns:a16="http://schemas.microsoft.com/office/drawing/2014/main" id="{C3717327-7AB2-1EDD-F062-AF5190D93543}"/>
              </a:ext>
            </a:extLst>
          </p:cNvPr>
          <p:cNvSpPr/>
          <p:nvPr/>
        </p:nvSpPr>
        <p:spPr>
          <a:xfrm>
            <a:off x="9977885" y="4285539"/>
            <a:ext cx="1140963"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con /sin</a:t>
            </a:r>
            <a:endParaRPr lang="en-US" b="1" dirty="0">
              <a:solidFill>
                <a:schemeClr val="bg1"/>
              </a:solidFill>
            </a:endParaRPr>
          </a:p>
        </p:txBody>
      </p:sp>
      <p:sp>
        <p:nvSpPr>
          <p:cNvPr id="32" name="Arrow: Curved Down 31">
            <a:extLst>
              <a:ext uri="{FF2B5EF4-FFF2-40B4-BE49-F238E27FC236}">
                <a16:creationId xmlns:a16="http://schemas.microsoft.com/office/drawing/2014/main" id="{BDCD5211-ECCD-99EE-8647-6660C6C9E195}"/>
              </a:ext>
            </a:extLst>
          </p:cNvPr>
          <p:cNvSpPr/>
          <p:nvPr/>
        </p:nvSpPr>
        <p:spPr>
          <a:xfrm>
            <a:off x="6949509" y="4188083"/>
            <a:ext cx="3097361" cy="1630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Rounded Corners 32">
            <a:extLst>
              <a:ext uri="{FF2B5EF4-FFF2-40B4-BE49-F238E27FC236}">
                <a16:creationId xmlns:a16="http://schemas.microsoft.com/office/drawing/2014/main" id="{6D030660-2D43-C383-0F22-952C08C424CB}"/>
              </a:ext>
            </a:extLst>
          </p:cNvPr>
          <p:cNvSpPr/>
          <p:nvPr/>
        </p:nvSpPr>
        <p:spPr>
          <a:xfrm>
            <a:off x="9954254" y="4723688"/>
            <a:ext cx="787880"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por</a:t>
            </a:r>
            <a:endParaRPr lang="en-US" b="1" dirty="0">
              <a:solidFill>
                <a:schemeClr val="bg1"/>
              </a:solidFill>
            </a:endParaRPr>
          </a:p>
        </p:txBody>
      </p:sp>
      <p:sp>
        <p:nvSpPr>
          <p:cNvPr id="34" name="Arrow: Curved Down 33">
            <a:extLst>
              <a:ext uri="{FF2B5EF4-FFF2-40B4-BE49-F238E27FC236}">
                <a16:creationId xmlns:a16="http://schemas.microsoft.com/office/drawing/2014/main" id="{256B1A63-8AFF-D235-0B70-C3A8413DDCC8}"/>
              </a:ext>
            </a:extLst>
          </p:cNvPr>
          <p:cNvSpPr/>
          <p:nvPr/>
        </p:nvSpPr>
        <p:spPr>
          <a:xfrm>
            <a:off x="6336370" y="4642141"/>
            <a:ext cx="3617884" cy="242590"/>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Rounded Corners 36">
            <a:extLst>
              <a:ext uri="{FF2B5EF4-FFF2-40B4-BE49-F238E27FC236}">
                <a16:creationId xmlns:a16="http://schemas.microsoft.com/office/drawing/2014/main" id="{80F35912-C7E3-5F5E-FEC6-78E105C2DB60}"/>
              </a:ext>
            </a:extLst>
          </p:cNvPr>
          <p:cNvSpPr/>
          <p:nvPr/>
        </p:nvSpPr>
        <p:spPr>
          <a:xfrm>
            <a:off x="9954254" y="5177193"/>
            <a:ext cx="1181904"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a /para</a:t>
            </a:r>
            <a:endParaRPr lang="en-US" b="1" dirty="0">
              <a:solidFill>
                <a:schemeClr val="bg1"/>
              </a:solidFill>
            </a:endParaRPr>
          </a:p>
        </p:txBody>
      </p:sp>
      <p:sp>
        <p:nvSpPr>
          <p:cNvPr id="38" name="Arrow: Curved Down 37">
            <a:extLst>
              <a:ext uri="{FF2B5EF4-FFF2-40B4-BE49-F238E27FC236}">
                <a16:creationId xmlns:a16="http://schemas.microsoft.com/office/drawing/2014/main" id="{1AE22027-DA86-A5DF-51B7-6D0311FA9500}"/>
              </a:ext>
            </a:extLst>
          </p:cNvPr>
          <p:cNvSpPr/>
          <p:nvPr/>
        </p:nvSpPr>
        <p:spPr>
          <a:xfrm>
            <a:off x="6449204" y="5072563"/>
            <a:ext cx="3461945" cy="178588"/>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Rounded Corners 38">
            <a:extLst>
              <a:ext uri="{FF2B5EF4-FFF2-40B4-BE49-F238E27FC236}">
                <a16:creationId xmlns:a16="http://schemas.microsoft.com/office/drawing/2014/main" id="{F44A1D89-4FD6-A2F3-8177-791761E9AB67}"/>
              </a:ext>
            </a:extLst>
          </p:cNvPr>
          <p:cNvSpPr/>
          <p:nvPr/>
        </p:nvSpPr>
        <p:spPr>
          <a:xfrm>
            <a:off x="1181819" y="1547501"/>
            <a:ext cx="3385902" cy="364532"/>
          </a:xfrm>
          <a:prstGeom prst="round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bg1"/>
                </a:solidFill>
              </a:rPr>
              <a:t>de</a:t>
            </a:r>
            <a:r>
              <a:rPr lang="es-GT" sz="1400" b="1" i="1" dirty="0">
                <a:solidFill>
                  <a:schemeClr val="bg1"/>
                </a:solidFill>
              </a:rPr>
              <a:t> / a / en / por / con / para / sin</a:t>
            </a:r>
            <a:endParaRPr lang="en-US" sz="1400" dirty="0">
              <a:solidFill>
                <a:schemeClr val="bg1"/>
              </a:solidFill>
            </a:endParaRPr>
          </a:p>
        </p:txBody>
      </p:sp>
    </p:spTree>
    <p:extLst>
      <p:ext uri="{BB962C8B-B14F-4D97-AF65-F5344CB8AC3E}">
        <p14:creationId xmlns:p14="http://schemas.microsoft.com/office/powerpoint/2010/main" val="3206186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1000"/>
                                        <p:tgtEl>
                                          <p:spTgt spid="33"/>
                                        </p:tgtEl>
                                      </p:cBhvr>
                                    </p:animEffect>
                                    <p:anim calcmode="lin" valueType="num">
                                      <p:cBhvr>
                                        <p:cTn id="109" dur="1000" fill="hold"/>
                                        <p:tgtEl>
                                          <p:spTgt spid="33"/>
                                        </p:tgtEl>
                                        <p:attrNameLst>
                                          <p:attrName>ppt_x</p:attrName>
                                        </p:attrNameLst>
                                      </p:cBhvr>
                                      <p:tavLst>
                                        <p:tav tm="0">
                                          <p:val>
                                            <p:strVal val="#ppt_x"/>
                                          </p:val>
                                        </p:tav>
                                        <p:tav tm="100000">
                                          <p:val>
                                            <p:strVal val="#ppt_x"/>
                                          </p:val>
                                        </p:tav>
                                      </p:tavLst>
                                    </p:anim>
                                    <p:anim calcmode="lin" valueType="num">
                                      <p:cBhvr>
                                        <p:cTn id="11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1000"/>
                                        <p:tgtEl>
                                          <p:spTgt spid="38"/>
                                        </p:tgtEl>
                                      </p:cBhvr>
                                    </p:animEffect>
                                    <p:anim calcmode="lin" valueType="num">
                                      <p:cBhvr>
                                        <p:cTn id="116" dur="1000" fill="hold"/>
                                        <p:tgtEl>
                                          <p:spTgt spid="38"/>
                                        </p:tgtEl>
                                        <p:attrNameLst>
                                          <p:attrName>ppt_x</p:attrName>
                                        </p:attrNameLst>
                                      </p:cBhvr>
                                      <p:tavLst>
                                        <p:tav tm="0">
                                          <p:val>
                                            <p:strVal val="#ppt_x"/>
                                          </p:val>
                                        </p:tav>
                                        <p:tav tm="100000">
                                          <p:val>
                                            <p:strVal val="#ppt_x"/>
                                          </p:val>
                                        </p:tav>
                                      </p:tavLst>
                                    </p:anim>
                                    <p:anim calcmode="lin" valueType="num">
                                      <p:cBhvr>
                                        <p:cTn id="117" dur="1000" fill="hold"/>
                                        <p:tgtEl>
                                          <p:spTgt spid="3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AE0A-57B9-CBC8-DAD5-775EC932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18F1C-26D1-CCEF-1DE8-78AB12716E8F}"/>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DE8B957F-0C85-B70C-0DBE-D58B1F10C6EB}"/>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585A217B-A14E-62A9-B021-9EADC61B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94741"/>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52FD35-9182-4DF3-1325-B1E04997CB18}"/>
              </a:ext>
            </a:extLst>
          </p:cNvPr>
          <p:cNvSpPr/>
          <p:nvPr/>
        </p:nvSpPr>
        <p:spPr>
          <a:xfrm>
            <a:off x="514349" y="371475"/>
            <a:ext cx="11277600" cy="611505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100+ City Images [4K] | Download Free Images &amp; Stock Photos on Unsplash">
            <a:extLst>
              <a:ext uri="{FF2B5EF4-FFF2-40B4-BE49-F238E27FC236}">
                <a16:creationId xmlns:a16="http://schemas.microsoft.com/office/drawing/2014/main" id="{F90E4E09-B96A-D0BE-232C-AD7FAEE7D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86" y="714374"/>
            <a:ext cx="8289925" cy="5098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92ED7D-15BB-736D-7583-EABF22BB2339}"/>
              </a:ext>
            </a:extLst>
          </p:cNvPr>
          <p:cNvSpPr txBox="1"/>
          <p:nvPr/>
        </p:nvSpPr>
        <p:spPr>
          <a:xfrm>
            <a:off x="3552825" y="5863471"/>
            <a:ext cx="5457825" cy="584775"/>
          </a:xfrm>
          <a:prstGeom prst="rect">
            <a:avLst/>
          </a:prstGeom>
          <a:noFill/>
        </p:spPr>
        <p:txBody>
          <a:bodyPr wrap="square" rtlCol="0">
            <a:spAutoFit/>
          </a:bodyPr>
          <a:lstStyle/>
          <a:p>
            <a:pPr algn="ctr"/>
            <a:r>
              <a:rPr lang="en-US" sz="3200" b="1" dirty="0">
                <a:solidFill>
                  <a:schemeClr val="bg1"/>
                </a:solidFill>
              </a:rPr>
              <a:t>UN DÍA EN LA CIUDAD</a:t>
            </a:r>
            <a:endParaRPr lang="en-US" b="1" dirty="0">
              <a:solidFill>
                <a:schemeClr val="bg1"/>
              </a:solidFill>
            </a:endParaRPr>
          </a:p>
        </p:txBody>
      </p:sp>
    </p:spTree>
    <p:extLst>
      <p:ext uri="{BB962C8B-B14F-4D97-AF65-F5344CB8AC3E}">
        <p14:creationId xmlns:p14="http://schemas.microsoft.com/office/powerpoint/2010/main" val="30688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8BCE69E-E3EE-F0E7-FACC-D22258E5A3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AAF7FC-13EC-779A-91E3-54EEC7F94E1C}"/>
              </a:ext>
            </a:extLst>
          </p:cNvPr>
          <p:cNvPicPr>
            <a:picLocks noChangeAspect="1"/>
          </p:cNvPicPr>
          <p:nvPr/>
        </p:nvPicPr>
        <p:blipFill>
          <a:blip r:embed="rId2"/>
          <a:stretch>
            <a:fillRect/>
          </a:stretch>
        </p:blipFill>
        <p:spPr>
          <a:xfrm>
            <a:off x="1628151" y="56679"/>
            <a:ext cx="8935697" cy="6744641"/>
          </a:xfrm>
          <a:prstGeom prst="rect">
            <a:avLst/>
          </a:prstGeom>
        </p:spPr>
      </p:pic>
    </p:spTree>
    <p:extLst>
      <p:ext uri="{BB962C8B-B14F-4D97-AF65-F5344CB8AC3E}">
        <p14:creationId xmlns:p14="http://schemas.microsoft.com/office/powerpoint/2010/main" val="1143968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err="1"/>
              <a:t>Preposiciones</a:t>
            </a:r>
            <a:r>
              <a:rPr lang="en-US" sz="4400" b="1" dirty="0"/>
              <a:t> – “sin &amp; </a:t>
            </a:r>
            <a:r>
              <a:rPr lang="en-US" sz="4400" b="1" dirty="0" err="1"/>
              <a:t>sobre</a:t>
            </a:r>
            <a:r>
              <a:rPr lang="en-US" sz="4400" b="1" dirty="0"/>
              <a:t>”</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p:txBody>
          <a:bodyPr>
            <a:normAutofit/>
          </a:bodyPr>
          <a:lstStyle/>
          <a:p>
            <a:pPr fontAlgn="base"/>
            <a:endParaRPr lang="en-US" b="1" dirty="0"/>
          </a:p>
          <a:p>
            <a:pPr fontAlgn="base"/>
            <a:r>
              <a:rPr lang="en-US" sz="2400" b="1" u="sng" dirty="0"/>
              <a:t>Sin</a:t>
            </a:r>
            <a:r>
              <a:rPr lang="en-US" sz="2400" b="1" dirty="0"/>
              <a:t> = without</a:t>
            </a:r>
            <a:endParaRPr lang="en-US" sz="2400" dirty="0"/>
          </a:p>
          <a:p>
            <a:pPr fontAlgn="base">
              <a:buFont typeface="Wingdings" panose="05000000000000000000" pitchFamily="2" charset="2"/>
              <a:buChar char="Ø"/>
            </a:pPr>
            <a:r>
              <a:rPr lang="en-US" sz="2400" dirty="0"/>
              <a:t>Usage</a:t>
            </a:r>
            <a:r>
              <a:rPr lang="en-US" sz="2400" b="1" dirty="0"/>
              <a:t>: </a:t>
            </a:r>
            <a:r>
              <a:rPr lang="en-US" sz="2400" b="1" dirty="0">
                <a:effectLst/>
                <a:ea typeface="Times New Roman" panose="02020603050405020304" pitchFamily="18" charset="0"/>
              </a:rPr>
              <a:t>“Without” or “sin” in Spanish expresses lack of something.</a:t>
            </a:r>
            <a:endParaRPr lang="en-US" sz="2400" b="1" dirty="0">
              <a:effectLst/>
              <a:ea typeface="Calibri" panose="020F0502020204030204" pitchFamily="34" charset="0"/>
            </a:endParaRPr>
          </a:p>
          <a:p>
            <a:pPr fontAlgn="base"/>
            <a:endParaRPr lang="en-US" sz="2400" b="1" dirty="0"/>
          </a:p>
          <a:p>
            <a:pPr fontAlgn="base"/>
            <a:r>
              <a:rPr lang="en-US" sz="2400" b="1" u="sng" dirty="0" err="1"/>
              <a:t>Sobre</a:t>
            </a:r>
            <a:r>
              <a:rPr lang="en-US" sz="2400" b="1" dirty="0"/>
              <a:t> = on, about, regarding</a:t>
            </a:r>
            <a:endParaRPr lang="en-US" sz="2400" dirty="0"/>
          </a:p>
          <a:p>
            <a:pPr marL="114300" marR="0" indent="-342900" fontAlgn="base">
              <a:lnSpc>
                <a:spcPct val="107000"/>
              </a:lnSpc>
              <a:spcBef>
                <a:spcPts val="0"/>
              </a:spcBef>
              <a:spcAft>
                <a:spcPts val="0"/>
              </a:spcAft>
              <a:buFont typeface="Wingdings" panose="05000000000000000000" pitchFamily="2" charset="2"/>
              <a:buChar char="Ø"/>
            </a:pPr>
            <a:r>
              <a:rPr lang="en-US" sz="2400" dirty="0"/>
              <a:t>Usage</a:t>
            </a:r>
            <a:r>
              <a:rPr lang="en-US" sz="2400" b="1" dirty="0"/>
              <a:t>: </a:t>
            </a:r>
            <a:r>
              <a:rPr lang="en-US" sz="2400" b="1" i="1" dirty="0" err="1">
                <a:effectLst/>
                <a:ea typeface="Times New Roman" panose="02020603050405020304" pitchFamily="18" charset="0"/>
              </a:rPr>
              <a:t>Sobre</a:t>
            </a:r>
            <a:r>
              <a:rPr lang="en-US" sz="2400" b="1" i="1" dirty="0">
                <a:effectLst/>
                <a:ea typeface="Times New Roman" panose="02020603050405020304" pitchFamily="18" charset="0"/>
              </a:rPr>
              <a:t>”</a:t>
            </a:r>
            <a:r>
              <a:rPr lang="en-US" sz="2400" b="1" dirty="0">
                <a:effectLst/>
                <a:ea typeface="Times New Roman" panose="02020603050405020304" pitchFamily="18" charset="0"/>
              </a:rPr>
              <a:t> is used to indicate location. It also means “about”.</a:t>
            </a:r>
            <a:endParaRPr lang="en-US" sz="2400" b="1" dirty="0">
              <a:effectLst/>
              <a:ea typeface="Calibri" panose="020F0502020204030204" pitchFamily="34" charset="0"/>
            </a:endParaRPr>
          </a:p>
          <a:p>
            <a:pPr marL="457200" lvl="1" indent="0">
              <a:buNone/>
            </a:pPr>
            <a:endParaRPr lang="en-US" dirty="0"/>
          </a:p>
          <a:p>
            <a:pPr marL="0" indent="0">
              <a:buNone/>
            </a:pPr>
            <a:endParaRPr lang="en-US" dirty="0"/>
          </a:p>
        </p:txBody>
      </p:sp>
      <p:sp>
        <p:nvSpPr>
          <p:cNvPr id="6" name="Star: 8 Points 5">
            <a:extLst>
              <a:ext uri="{FF2B5EF4-FFF2-40B4-BE49-F238E27FC236}">
                <a16:creationId xmlns:a16="http://schemas.microsoft.com/office/drawing/2014/main" id="{AA849724-40A2-2345-6B3B-302B95047A9F}"/>
              </a:ext>
            </a:extLst>
          </p:cNvPr>
          <p:cNvSpPr/>
          <p:nvPr/>
        </p:nvSpPr>
        <p:spPr>
          <a:xfrm>
            <a:off x="10126693" y="406115"/>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800" b="1" dirty="0">
                <a:solidFill>
                  <a:schemeClr val="bg1"/>
                </a:solidFill>
              </a:rPr>
              <a:t>7 &amp; 8</a:t>
            </a:r>
            <a:endParaRPr lang="en-US" sz="2800" b="1" dirty="0">
              <a:solidFill>
                <a:schemeClr val="bg1"/>
              </a:solidFill>
            </a:endParaRPr>
          </a:p>
        </p:txBody>
      </p:sp>
    </p:spTree>
    <p:extLst>
      <p:ext uri="{BB962C8B-B14F-4D97-AF65-F5344CB8AC3E}">
        <p14:creationId xmlns:p14="http://schemas.microsoft.com/office/powerpoint/2010/main" val="19013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b="1" dirty="0"/>
              <a:t>EXAMPLES </a:t>
            </a:r>
            <a:r>
              <a:rPr lang="en-US" sz="4000" b="1" dirty="0"/>
              <a:t>– “sin &amp; </a:t>
            </a:r>
            <a:r>
              <a:rPr lang="en-US" sz="4000" b="1" dirty="0" err="1"/>
              <a:t>sobre</a:t>
            </a:r>
            <a:r>
              <a:rPr lang="en-US" sz="4000" b="1" dirty="0"/>
              <a:t>”</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a:t>sin</a:t>
            </a:r>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906143" y="2998788"/>
            <a:ext cx="5189856" cy="3109913"/>
          </a:xfrm>
        </p:spPr>
        <p:txBody>
          <a:bodyPr>
            <a:normAutofit/>
          </a:bodyPr>
          <a:lstStyle/>
          <a:p>
            <a:pPr lvl="0" fontAlgn="base"/>
            <a:r>
              <a:rPr lang="es-MX" sz="2400" i="1" dirty="0"/>
              <a:t>No puedo vivir </a:t>
            </a:r>
            <a:r>
              <a:rPr lang="es-MX" sz="2400" b="1" i="1" dirty="0">
                <a:solidFill>
                  <a:schemeClr val="accent5">
                    <a:lumMod val="60000"/>
                    <a:lumOff val="40000"/>
                  </a:schemeClr>
                </a:solidFill>
              </a:rPr>
              <a:t>sin</a:t>
            </a:r>
            <a:r>
              <a:rPr lang="es-MX" sz="2400" i="1" dirty="0"/>
              <a:t> ti.</a:t>
            </a:r>
          </a:p>
          <a:p>
            <a:pPr lvl="0" fontAlgn="base">
              <a:buFont typeface="Wingdings" panose="05000000000000000000" pitchFamily="2" charset="2"/>
              <a:buChar char="Ø"/>
            </a:pPr>
            <a:r>
              <a:rPr lang="en-US" sz="2400" dirty="0"/>
              <a:t>I can’t live without you.</a:t>
            </a:r>
          </a:p>
          <a:p>
            <a:pPr lvl="0" fontAlgn="base"/>
            <a:r>
              <a:rPr lang="en-US" sz="2400" i="1" dirty="0"/>
              <a:t>Café </a:t>
            </a:r>
            <a:r>
              <a:rPr lang="es-MX" sz="2400" b="1" i="1" dirty="0">
                <a:solidFill>
                  <a:schemeClr val="accent5">
                    <a:lumMod val="60000"/>
                    <a:lumOff val="40000"/>
                  </a:schemeClr>
                </a:solidFill>
              </a:rPr>
              <a:t>sin</a:t>
            </a:r>
            <a:r>
              <a:rPr lang="en-US" sz="2400" i="1" dirty="0"/>
              <a:t> leche </a:t>
            </a:r>
          </a:p>
          <a:p>
            <a:pPr lvl="0" fontAlgn="base">
              <a:buFont typeface="Wingdings" panose="05000000000000000000" pitchFamily="2" charset="2"/>
              <a:buChar char="Ø"/>
            </a:pPr>
            <a:r>
              <a:rPr lang="en-US" sz="2400" dirty="0"/>
              <a:t>Coffee without milk.</a:t>
            </a:r>
          </a:p>
          <a:p>
            <a:pPr lvl="0" fontAlgn="base"/>
            <a:endParaRPr lang="es-ES" sz="2400"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err="1"/>
              <a:t>sobre</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5975758" y="3121025"/>
            <a:ext cx="5617896" cy="3109913"/>
          </a:xfrm>
        </p:spPr>
        <p:txBody>
          <a:bodyPr>
            <a:normAutofit/>
          </a:bodyPr>
          <a:lstStyle/>
          <a:p>
            <a:pPr lvl="0" fontAlgn="base"/>
            <a:r>
              <a:rPr lang="es-MX" sz="2400" i="1" dirty="0"/>
              <a:t>Las flores están </a:t>
            </a:r>
            <a:r>
              <a:rPr lang="es-MX" sz="2400" b="1" i="1" dirty="0">
                <a:solidFill>
                  <a:schemeClr val="accent5">
                    <a:lumMod val="60000"/>
                    <a:lumOff val="40000"/>
                  </a:schemeClr>
                </a:solidFill>
              </a:rPr>
              <a:t>sobre</a:t>
            </a:r>
            <a:r>
              <a:rPr lang="es-MX" sz="2400" i="1" dirty="0"/>
              <a:t> la mesa.</a:t>
            </a:r>
          </a:p>
          <a:p>
            <a:pPr lvl="0" fontAlgn="base">
              <a:buFont typeface="Wingdings" panose="05000000000000000000" pitchFamily="2" charset="2"/>
              <a:buChar char="Ø"/>
            </a:pPr>
            <a:r>
              <a:rPr lang="es-MX" sz="2400" dirty="0"/>
              <a:t> </a:t>
            </a:r>
            <a:r>
              <a:rPr lang="en-US" sz="2400" dirty="0"/>
              <a:t>The flowers are on the table.</a:t>
            </a:r>
          </a:p>
          <a:p>
            <a:pPr lvl="0" fontAlgn="base"/>
            <a:r>
              <a:rPr lang="es-MX" sz="2400" i="1" dirty="0"/>
              <a:t>Tengo preguntas </a:t>
            </a:r>
            <a:r>
              <a:rPr lang="es-MX" sz="2400" b="1" i="1" dirty="0">
                <a:solidFill>
                  <a:schemeClr val="accent5">
                    <a:lumMod val="60000"/>
                    <a:lumOff val="40000"/>
                  </a:schemeClr>
                </a:solidFill>
              </a:rPr>
              <a:t>sobre</a:t>
            </a:r>
            <a:r>
              <a:rPr lang="es-MX" sz="2400" i="1" dirty="0"/>
              <a:t> la clase. </a:t>
            </a:r>
          </a:p>
          <a:p>
            <a:pPr lvl="0" fontAlgn="base">
              <a:buFont typeface="Wingdings" panose="05000000000000000000" pitchFamily="2" charset="2"/>
              <a:buChar char="Ø"/>
            </a:pPr>
            <a:r>
              <a:rPr lang="en-US" sz="2400" dirty="0"/>
              <a:t>I have questions about the class.</a:t>
            </a:r>
          </a:p>
          <a:p>
            <a:endParaRPr lang="en-US" sz="2400" b="1" dirty="0"/>
          </a:p>
        </p:txBody>
      </p:sp>
    </p:spTree>
    <p:extLst>
      <p:ext uri="{BB962C8B-B14F-4D97-AF65-F5344CB8AC3E}">
        <p14:creationId xmlns:p14="http://schemas.microsoft.com/office/powerpoint/2010/main" val="118026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506C36E5-D803-5C58-B19C-6658A0BDC53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0663652-25EA-D81F-6045-95B59B33F1A0}"/>
              </a:ext>
            </a:extLst>
          </p:cNvPr>
          <p:cNvSpPr txBox="1"/>
          <p:nvPr/>
        </p:nvSpPr>
        <p:spPr>
          <a:xfrm>
            <a:off x="799333" y="246917"/>
            <a:ext cx="11098137" cy="5078313"/>
          </a:xfrm>
          <a:prstGeom prst="rect">
            <a:avLst/>
          </a:prstGeom>
          <a:noFill/>
        </p:spPr>
        <p:txBody>
          <a:bodyPr wrap="square" rtlCol="0">
            <a:spAutoFit/>
          </a:bodyPr>
          <a:lstStyle/>
          <a:p>
            <a:endParaRPr lang="en-US" sz="3600" b="1" dirty="0">
              <a:solidFill>
                <a:schemeClr val="bg1"/>
              </a:solidFill>
            </a:endParaRPr>
          </a:p>
          <a:p>
            <a:r>
              <a:rPr lang="en-US" sz="3600" b="1" dirty="0">
                <a:solidFill>
                  <a:schemeClr val="bg1"/>
                </a:solidFill>
              </a:rPr>
              <a:t>¿</a:t>
            </a:r>
            <a:r>
              <a:rPr lang="en-US" sz="3600" b="1" dirty="0" err="1">
                <a:solidFill>
                  <a:schemeClr val="bg1"/>
                </a:solidFill>
              </a:rPr>
              <a:t>Qué</a:t>
            </a:r>
            <a:r>
              <a:rPr lang="en-US" sz="3600" b="1" dirty="0">
                <a:solidFill>
                  <a:schemeClr val="bg1"/>
                </a:solidFill>
              </a:rPr>
              <a:t> </a:t>
            </a:r>
            <a:r>
              <a:rPr lang="en-US" sz="3600" b="1" dirty="0" err="1">
                <a:solidFill>
                  <a:schemeClr val="bg1"/>
                </a:solidFill>
              </a:rPr>
              <a:t>bebida</a:t>
            </a:r>
            <a:r>
              <a:rPr lang="en-US" sz="3600" b="1" dirty="0">
                <a:solidFill>
                  <a:schemeClr val="bg1"/>
                </a:solidFill>
              </a:rPr>
              <a:t> </a:t>
            </a:r>
            <a:r>
              <a:rPr lang="en-US" sz="3600" b="1" dirty="0" err="1">
                <a:solidFill>
                  <a:schemeClr val="bg1"/>
                </a:solidFill>
              </a:rPr>
              <a:t>te</a:t>
            </a:r>
            <a:r>
              <a:rPr lang="en-US" sz="3600" b="1" dirty="0">
                <a:solidFill>
                  <a:schemeClr val="bg1"/>
                </a:solidFill>
              </a:rPr>
              <a:t> </a:t>
            </a:r>
            <a:r>
              <a:rPr lang="en-US" sz="3600" b="1" dirty="0" err="1">
                <a:solidFill>
                  <a:schemeClr val="bg1"/>
                </a:solidFill>
              </a:rPr>
              <a:t>gustaría</a:t>
            </a:r>
            <a:r>
              <a:rPr lang="en-US" sz="3600" b="1" dirty="0">
                <a:solidFill>
                  <a:schemeClr val="bg1"/>
                </a:solidFill>
              </a:rPr>
              <a:t>? </a:t>
            </a:r>
            <a:r>
              <a:rPr lang="en-US" sz="2000" b="1" dirty="0">
                <a:solidFill>
                  <a:srgbClr val="0070C0"/>
                </a:solidFill>
              </a:rPr>
              <a:t>What drink would you like?</a:t>
            </a:r>
          </a:p>
          <a:p>
            <a:r>
              <a:rPr lang="en-US" sz="3600" b="1" dirty="0">
                <a:solidFill>
                  <a:schemeClr val="bg1"/>
                </a:solidFill>
              </a:rPr>
              <a:t>Me </a:t>
            </a:r>
            <a:r>
              <a:rPr lang="en-US" sz="3600" b="1" dirty="0" err="1">
                <a:solidFill>
                  <a:schemeClr val="bg1"/>
                </a:solidFill>
              </a:rPr>
              <a:t>gustaría</a:t>
            </a:r>
            <a:r>
              <a:rPr lang="en-US" sz="3600" b="1" dirty="0">
                <a:solidFill>
                  <a:schemeClr val="bg1"/>
                </a:solidFill>
              </a:rPr>
              <a:t> </a:t>
            </a:r>
            <a:r>
              <a:rPr lang="en-US" sz="3600" b="1" dirty="0" err="1">
                <a:solidFill>
                  <a:schemeClr val="bg1"/>
                </a:solidFill>
              </a:rPr>
              <a:t>una</a:t>
            </a:r>
            <a:r>
              <a:rPr lang="en-US" sz="3600" b="1" dirty="0">
                <a:solidFill>
                  <a:schemeClr val="bg1"/>
                </a:solidFill>
              </a:rPr>
              <a:t> soda </a:t>
            </a:r>
            <a:r>
              <a:rPr lang="en-US" sz="3600" b="1" dirty="0">
                <a:solidFill>
                  <a:schemeClr val="accent6"/>
                </a:solidFill>
              </a:rPr>
              <a:t>sin </a:t>
            </a:r>
            <a:r>
              <a:rPr lang="en-US" sz="3600" b="1" dirty="0" err="1">
                <a:solidFill>
                  <a:schemeClr val="bg1"/>
                </a:solidFill>
              </a:rPr>
              <a:t>hielo</a:t>
            </a:r>
            <a:r>
              <a:rPr lang="en-US" sz="3600" b="1" dirty="0">
                <a:solidFill>
                  <a:schemeClr val="bg1"/>
                </a:solidFill>
              </a:rPr>
              <a:t>. </a:t>
            </a:r>
            <a:r>
              <a:rPr lang="en-US" sz="2000" b="1" dirty="0">
                <a:solidFill>
                  <a:srgbClr val="0070C0"/>
                </a:solidFill>
              </a:rPr>
              <a:t>I'd like a soda without ice.</a:t>
            </a:r>
          </a:p>
          <a:p>
            <a:endParaRPr lang="en-US" sz="3600" b="1" dirty="0">
              <a:solidFill>
                <a:schemeClr val="bg1"/>
              </a:solidFill>
            </a:endParaRPr>
          </a:p>
          <a:p>
            <a:r>
              <a:rPr lang="en-US" sz="3600" b="1" dirty="0">
                <a:solidFill>
                  <a:schemeClr val="bg1"/>
                </a:solidFill>
              </a:rPr>
              <a:t>¿</a:t>
            </a:r>
            <a:r>
              <a:rPr lang="en-US" sz="3600" b="1" dirty="0" err="1">
                <a:solidFill>
                  <a:schemeClr val="bg1"/>
                </a:solidFill>
              </a:rPr>
              <a:t>Dónde</a:t>
            </a:r>
            <a:r>
              <a:rPr lang="en-US" sz="3600" b="1" dirty="0">
                <a:solidFill>
                  <a:schemeClr val="bg1"/>
                </a:solidFill>
              </a:rPr>
              <a:t> </a:t>
            </a:r>
            <a:r>
              <a:rPr lang="en-US" sz="3600" b="1" dirty="0" err="1">
                <a:solidFill>
                  <a:schemeClr val="bg1"/>
                </a:solidFill>
              </a:rPr>
              <a:t>está</a:t>
            </a:r>
            <a:r>
              <a:rPr lang="en-US" sz="3600" b="1" dirty="0">
                <a:solidFill>
                  <a:schemeClr val="bg1"/>
                </a:solidFill>
              </a:rPr>
              <a:t> mi </a:t>
            </a:r>
            <a:r>
              <a:rPr lang="en-US" sz="3600" b="1" dirty="0" err="1">
                <a:solidFill>
                  <a:schemeClr val="bg1"/>
                </a:solidFill>
              </a:rPr>
              <a:t>pasaporte</a:t>
            </a:r>
            <a:r>
              <a:rPr lang="en-US" sz="3600" b="1" dirty="0">
                <a:solidFill>
                  <a:schemeClr val="bg1"/>
                </a:solidFill>
              </a:rPr>
              <a:t>? </a:t>
            </a:r>
            <a:r>
              <a:rPr lang="en-US" sz="2000" b="1" dirty="0">
                <a:solidFill>
                  <a:srgbClr val="0070C0"/>
                </a:solidFill>
              </a:rPr>
              <a:t>Where's my passport? </a:t>
            </a:r>
          </a:p>
          <a:p>
            <a:r>
              <a:rPr lang="en-US" sz="3600" b="1" dirty="0" err="1">
                <a:solidFill>
                  <a:schemeClr val="bg1"/>
                </a:solidFill>
              </a:rPr>
              <a:t>Está</a:t>
            </a:r>
            <a:r>
              <a:rPr lang="en-US" sz="3600" b="1" dirty="0">
                <a:solidFill>
                  <a:schemeClr val="bg1"/>
                </a:solidFill>
              </a:rPr>
              <a:t> </a:t>
            </a:r>
            <a:r>
              <a:rPr lang="en-US" sz="3600" b="1" dirty="0" err="1">
                <a:solidFill>
                  <a:schemeClr val="accent6"/>
                </a:solidFill>
              </a:rPr>
              <a:t>sobre</a:t>
            </a:r>
            <a:r>
              <a:rPr lang="en-US" sz="3600" b="1" dirty="0">
                <a:solidFill>
                  <a:schemeClr val="accent6"/>
                </a:solidFill>
              </a:rPr>
              <a:t> </a:t>
            </a:r>
            <a:r>
              <a:rPr lang="en-US" sz="3600" b="1" dirty="0">
                <a:solidFill>
                  <a:schemeClr val="bg1"/>
                </a:solidFill>
              </a:rPr>
              <a:t>la mesa. </a:t>
            </a:r>
            <a:r>
              <a:rPr lang="en-US" sz="2000" b="1" dirty="0">
                <a:solidFill>
                  <a:srgbClr val="0070C0"/>
                </a:solidFill>
              </a:rPr>
              <a:t>It's on the table.</a:t>
            </a:r>
          </a:p>
          <a:p>
            <a:pPr marL="857250" indent="-857250">
              <a:buAutoNum type="romanUcPeriod"/>
            </a:pPr>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628CD5D0-DB99-7188-07F7-3A24D02077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4795837" y="3872547"/>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91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down)">
                                      <p:cBhvr>
                                        <p:cTn id="15" dur="500"/>
                                        <p:tgtEl>
                                          <p:spTgt spid="8">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wipe(down)">
                                      <p:cBhvr>
                                        <p:cTn id="1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a:xfrm>
            <a:off x="547058" y="463297"/>
            <a:ext cx="10571998" cy="970450"/>
          </a:xfrm>
        </p:spPr>
        <p:txBody>
          <a:bodyPr>
            <a:normAutofit/>
          </a:bodyPr>
          <a:lstStyle/>
          <a:p>
            <a:r>
              <a:rPr lang="en-US" sz="4400" b="1" dirty="0" err="1"/>
              <a:t>Preposiciones</a:t>
            </a:r>
            <a:r>
              <a:rPr lang="en-US" sz="4400" b="1" dirty="0"/>
              <a:t> – “hasta &amp; entre”</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685361" y="3106170"/>
            <a:ext cx="11211363" cy="3636511"/>
          </a:xfrm>
        </p:spPr>
        <p:txBody>
          <a:bodyPr>
            <a:normAutofit/>
          </a:bodyPr>
          <a:lstStyle/>
          <a:p>
            <a:pPr fontAlgn="base"/>
            <a:r>
              <a:rPr lang="en-US" sz="2800" b="1" i="1" u="sng" dirty="0"/>
              <a:t>hasta</a:t>
            </a:r>
            <a:r>
              <a:rPr lang="en-US" sz="2800" b="1" i="1" dirty="0"/>
              <a:t> </a:t>
            </a:r>
            <a:r>
              <a:rPr lang="en-US" b="1" i="1" dirty="0"/>
              <a:t>– </a:t>
            </a:r>
            <a:r>
              <a:rPr lang="en-US" dirty="0"/>
              <a:t>up to, until</a:t>
            </a:r>
            <a:endParaRPr lang="en-US" sz="1800" dirty="0"/>
          </a:p>
          <a:p>
            <a:pPr fontAlgn="base">
              <a:buFont typeface="Wingdings" panose="05000000000000000000" pitchFamily="2" charset="2"/>
              <a:buChar char="Ø"/>
            </a:pPr>
            <a:r>
              <a:rPr lang="en-US" b="1" dirty="0"/>
              <a:t>Usage </a:t>
            </a:r>
            <a:r>
              <a:rPr lang="en-US" sz="1800" dirty="0"/>
              <a:t>: </a:t>
            </a:r>
            <a:r>
              <a:rPr lang="en-US" i="1" dirty="0"/>
              <a:t>“</a:t>
            </a:r>
            <a:r>
              <a:rPr lang="en-US" b="1" i="1" dirty="0"/>
              <a:t>Hasta</a:t>
            </a:r>
            <a:r>
              <a:rPr lang="en-US" i="1" dirty="0"/>
              <a:t>”</a:t>
            </a:r>
            <a:r>
              <a:rPr lang="en-US" dirty="0"/>
              <a:t> denotes limit.</a:t>
            </a:r>
          </a:p>
          <a:p>
            <a:pPr fontAlgn="base">
              <a:buFont typeface="Wingdings" panose="05000000000000000000" pitchFamily="2" charset="2"/>
              <a:buChar char="Ø"/>
            </a:pPr>
            <a:r>
              <a:rPr lang="es-MX" b="1" dirty="0"/>
              <a:t>Important</a:t>
            </a:r>
            <a:r>
              <a:rPr lang="es-MX" dirty="0"/>
              <a:t>: In Mexico, Guatemala, El Salvador, Honduras, Nicaragua and Costa Rica, “hasta” also means “at”.</a:t>
            </a:r>
            <a:endParaRPr lang="en-US" dirty="0"/>
          </a:p>
          <a:p>
            <a:pPr marL="457200" lvl="1" indent="0" fontAlgn="base">
              <a:buNone/>
            </a:pPr>
            <a:r>
              <a:rPr lang="es-MX" dirty="0"/>
              <a:t>El tren saldrá hasta las 12:00 pm. </a:t>
            </a:r>
            <a:r>
              <a:rPr lang="en-US" dirty="0"/>
              <a:t>(The train will leave at 12:00 pm.)</a:t>
            </a:r>
          </a:p>
          <a:p>
            <a:pPr marL="457200" lvl="1" indent="0" fontAlgn="base">
              <a:buNone/>
            </a:pPr>
            <a:endParaRPr lang="en-US" dirty="0"/>
          </a:p>
          <a:p>
            <a:pPr fontAlgn="base"/>
            <a:r>
              <a:rPr lang="en-US" sz="2800" b="1" i="1" u="sng" dirty="0"/>
              <a:t>entre</a:t>
            </a:r>
            <a:r>
              <a:rPr lang="en-US" b="1" i="1" u="sng" dirty="0"/>
              <a:t> </a:t>
            </a:r>
            <a:r>
              <a:rPr lang="en-US" b="1" i="1" dirty="0"/>
              <a:t>– </a:t>
            </a:r>
            <a:r>
              <a:rPr lang="en-US" dirty="0"/>
              <a:t>between, among, amid</a:t>
            </a:r>
            <a:r>
              <a:rPr lang="en-US" b="1" i="1" dirty="0"/>
              <a:t> </a:t>
            </a:r>
            <a:endParaRPr lang="en-US" sz="1800" dirty="0"/>
          </a:p>
          <a:p>
            <a:pPr fontAlgn="base">
              <a:buFont typeface="Wingdings" panose="05000000000000000000" pitchFamily="2" charset="2"/>
              <a:buChar char="Ø"/>
            </a:pPr>
            <a:r>
              <a:rPr lang="en-US" b="1" dirty="0"/>
              <a:t>Usage </a:t>
            </a:r>
            <a:r>
              <a:rPr lang="en-US" i="1" dirty="0"/>
              <a:t>“</a:t>
            </a:r>
            <a:r>
              <a:rPr lang="en-US" b="1" i="1" dirty="0"/>
              <a:t>Entre</a:t>
            </a:r>
            <a:r>
              <a:rPr lang="en-US" i="1" dirty="0"/>
              <a:t>”</a:t>
            </a:r>
            <a:r>
              <a:rPr lang="en-US" dirty="0"/>
              <a:t> is used to express that someone or something is between, among or amid things.</a:t>
            </a:r>
            <a:endParaRPr lang="en-US" sz="1800" dirty="0"/>
          </a:p>
          <a:p>
            <a:pPr marL="457200" lvl="1" indent="0" fontAlgn="base">
              <a:buNone/>
            </a:pPr>
            <a:endParaRPr lang="en-US" dirty="0"/>
          </a:p>
          <a:p>
            <a:pPr fontAlgn="base"/>
            <a:endParaRPr lang="en-US" sz="1800" dirty="0"/>
          </a:p>
          <a:p>
            <a:pPr marL="457200" lvl="1" indent="0">
              <a:buNone/>
            </a:pPr>
            <a:endParaRPr lang="en-US" dirty="0"/>
          </a:p>
          <a:p>
            <a:pPr marL="0" indent="0">
              <a:buNone/>
            </a:pPr>
            <a:endParaRPr lang="en-US" dirty="0"/>
          </a:p>
        </p:txBody>
      </p:sp>
      <p:sp>
        <p:nvSpPr>
          <p:cNvPr id="6" name="Star: 8 Points 5">
            <a:extLst>
              <a:ext uri="{FF2B5EF4-FFF2-40B4-BE49-F238E27FC236}">
                <a16:creationId xmlns:a16="http://schemas.microsoft.com/office/drawing/2014/main" id="{17FD0DC9-DC33-ED32-D3A2-57C7147729AC}"/>
              </a:ext>
            </a:extLst>
          </p:cNvPr>
          <p:cNvSpPr/>
          <p:nvPr/>
        </p:nvSpPr>
        <p:spPr>
          <a:xfrm>
            <a:off x="9711805" y="223647"/>
            <a:ext cx="1933137" cy="1709928"/>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800" b="1" dirty="0">
                <a:solidFill>
                  <a:schemeClr val="bg1"/>
                </a:solidFill>
              </a:rPr>
              <a:t>9 &amp; 10</a:t>
            </a:r>
            <a:endParaRPr lang="en-US" sz="2800" b="1" dirty="0">
              <a:solidFill>
                <a:schemeClr val="bg1"/>
              </a:solidFill>
            </a:endParaRPr>
          </a:p>
        </p:txBody>
      </p:sp>
    </p:spTree>
    <p:extLst>
      <p:ext uri="{BB962C8B-B14F-4D97-AF65-F5344CB8AC3E}">
        <p14:creationId xmlns:p14="http://schemas.microsoft.com/office/powerpoint/2010/main" val="2718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“hasta &amp; entre”</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a:xfrm>
            <a:off x="128928" y="2632075"/>
            <a:ext cx="5189857" cy="576262"/>
          </a:xfrm>
        </p:spPr>
        <p:txBody>
          <a:bodyPr>
            <a:normAutofit lnSpcReduction="10000"/>
          </a:bodyPr>
          <a:lstStyle/>
          <a:p>
            <a:pPr algn="ctr"/>
            <a:r>
              <a:rPr lang="en-US" sz="3200" dirty="0"/>
              <a:t>hasta</a:t>
            </a:r>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489422" y="3566160"/>
            <a:ext cx="5840468" cy="3291840"/>
          </a:xfrm>
        </p:spPr>
        <p:txBody>
          <a:bodyPr>
            <a:normAutofit/>
          </a:bodyPr>
          <a:lstStyle/>
          <a:p>
            <a:pPr lvl="0" fontAlgn="base"/>
            <a:r>
              <a:rPr lang="es-MX" sz="2000" i="1" dirty="0"/>
              <a:t>Puedo contar </a:t>
            </a:r>
            <a:r>
              <a:rPr lang="es-MX" sz="2000" b="1" i="1" dirty="0">
                <a:solidFill>
                  <a:schemeClr val="accent5">
                    <a:lumMod val="60000"/>
                    <a:lumOff val="40000"/>
                  </a:schemeClr>
                </a:solidFill>
              </a:rPr>
              <a:t>hasta</a:t>
            </a:r>
            <a:r>
              <a:rPr lang="es-MX" sz="2000" i="1" dirty="0"/>
              <a:t> 100 en español.</a:t>
            </a:r>
            <a:endParaRPr lang="es-MX" sz="2000" dirty="0"/>
          </a:p>
          <a:p>
            <a:pPr lvl="0" fontAlgn="base">
              <a:buFont typeface="Wingdings" panose="05000000000000000000" pitchFamily="2" charset="2"/>
              <a:buChar char="Ø"/>
            </a:pPr>
            <a:r>
              <a:rPr lang="en-US" sz="2000" dirty="0"/>
              <a:t>I can count up to 100 in Spanish.</a:t>
            </a:r>
          </a:p>
          <a:p>
            <a:pPr lvl="0" fontAlgn="base"/>
            <a:r>
              <a:rPr lang="es-MX" sz="2000" i="1" dirty="0"/>
              <a:t>El bus no saldrá </a:t>
            </a:r>
            <a:r>
              <a:rPr lang="es-MX" sz="2000" b="1" i="1" dirty="0">
                <a:solidFill>
                  <a:schemeClr val="accent5">
                    <a:lumMod val="60000"/>
                    <a:lumOff val="40000"/>
                  </a:schemeClr>
                </a:solidFill>
              </a:rPr>
              <a:t>hasta</a:t>
            </a:r>
            <a:r>
              <a:rPr lang="es-MX" sz="2000" i="1" dirty="0"/>
              <a:t> las 9:00 am.</a:t>
            </a:r>
            <a:r>
              <a:rPr lang="es-MX" sz="2000" dirty="0"/>
              <a:t> </a:t>
            </a:r>
            <a:endParaRPr lang="en-US" sz="2000" dirty="0"/>
          </a:p>
          <a:p>
            <a:pPr lvl="0" fontAlgn="base">
              <a:buFont typeface="Wingdings" panose="05000000000000000000" pitchFamily="2" charset="2"/>
              <a:buChar char="Ø"/>
            </a:pPr>
            <a:r>
              <a:rPr lang="en-US" sz="2000" dirty="0"/>
              <a:t>The bus won’t leave until 9:00 am.</a:t>
            </a:r>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a:t>entre</a:t>
            </a:r>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5825928" y="2920206"/>
            <a:ext cx="5917555" cy="3291840"/>
          </a:xfrm>
        </p:spPr>
        <p:txBody>
          <a:bodyPr>
            <a:normAutofit/>
          </a:bodyPr>
          <a:lstStyle/>
          <a:p>
            <a:pPr lvl="0" fontAlgn="base"/>
            <a:r>
              <a:rPr lang="es-MX" sz="2000" i="1" dirty="0"/>
              <a:t>Hay un espacio </a:t>
            </a:r>
            <a:r>
              <a:rPr lang="es-MX" sz="2000" b="1" i="1" dirty="0">
                <a:solidFill>
                  <a:schemeClr val="accent5">
                    <a:lumMod val="60000"/>
                    <a:lumOff val="40000"/>
                  </a:schemeClr>
                </a:solidFill>
              </a:rPr>
              <a:t>entre</a:t>
            </a:r>
            <a:r>
              <a:rPr lang="es-MX" sz="2000" i="1" dirty="0"/>
              <a:t> la pared y la silla.</a:t>
            </a:r>
            <a:r>
              <a:rPr lang="es-MX" sz="2000" dirty="0"/>
              <a:t> </a:t>
            </a:r>
            <a:endParaRPr lang="en-US" sz="2000" dirty="0"/>
          </a:p>
          <a:p>
            <a:pPr lvl="0" fontAlgn="base">
              <a:buFont typeface="Wingdings" panose="05000000000000000000" pitchFamily="2" charset="2"/>
              <a:buChar char="Ø"/>
            </a:pPr>
            <a:r>
              <a:rPr lang="en-US" sz="2000" dirty="0"/>
              <a:t>There is a space between the wall and the chair.</a:t>
            </a:r>
          </a:p>
          <a:p>
            <a:pPr lvl="0" fontAlgn="base"/>
            <a:r>
              <a:rPr lang="es-MX" sz="2000" i="1" dirty="0"/>
              <a:t>Hablaron del proyecto, </a:t>
            </a:r>
            <a:r>
              <a:rPr lang="es-MX" sz="2000" b="1" i="1" dirty="0">
                <a:solidFill>
                  <a:schemeClr val="accent5">
                    <a:lumMod val="60000"/>
                    <a:lumOff val="40000"/>
                  </a:schemeClr>
                </a:solidFill>
              </a:rPr>
              <a:t>entre</a:t>
            </a:r>
            <a:r>
              <a:rPr lang="es-MX" sz="2000" i="1" dirty="0"/>
              <a:t> otras cosas.</a:t>
            </a:r>
          </a:p>
          <a:p>
            <a:pPr lvl="0" fontAlgn="base">
              <a:buFont typeface="Wingdings" panose="05000000000000000000" pitchFamily="2" charset="2"/>
              <a:buChar char="Ø"/>
            </a:pPr>
            <a:r>
              <a:rPr lang="en-US" sz="2000" dirty="0"/>
              <a:t>They talked about the project, among other things.</a:t>
            </a:r>
          </a:p>
          <a:p>
            <a:pPr lvl="0" fontAlgn="base"/>
            <a:r>
              <a:rPr lang="es-MX" sz="2000" i="1" dirty="0"/>
              <a:t>El hombre está </a:t>
            </a:r>
            <a:r>
              <a:rPr lang="es-MX" sz="2000" b="1" i="1" dirty="0">
                <a:solidFill>
                  <a:schemeClr val="accent5">
                    <a:lumMod val="60000"/>
                    <a:lumOff val="40000"/>
                  </a:schemeClr>
                </a:solidFill>
              </a:rPr>
              <a:t>entre</a:t>
            </a:r>
            <a:r>
              <a:rPr lang="es-MX" sz="2000" i="1" dirty="0"/>
              <a:t> las ovejas</a:t>
            </a:r>
            <a:r>
              <a:rPr lang="es-MX" sz="2000" dirty="0"/>
              <a:t>.</a:t>
            </a:r>
          </a:p>
          <a:p>
            <a:pPr lvl="0" fontAlgn="base">
              <a:buFont typeface="Wingdings" panose="05000000000000000000" pitchFamily="2" charset="2"/>
              <a:buChar char="Ø"/>
            </a:pPr>
            <a:r>
              <a:rPr lang="es-MX" sz="2000" dirty="0"/>
              <a:t> </a:t>
            </a:r>
            <a:r>
              <a:rPr lang="en-US" sz="2000" dirty="0"/>
              <a:t>The man is amid the sheep.</a:t>
            </a:r>
          </a:p>
          <a:p>
            <a:endParaRPr lang="en-US" b="1" dirty="0"/>
          </a:p>
        </p:txBody>
      </p:sp>
    </p:spTree>
    <p:extLst>
      <p:ext uri="{BB962C8B-B14F-4D97-AF65-F5344CB8AC3E}">
        <p14:creationId xmlns:p14="http://schemas.microsoft.com/office/powerpoint/2010/main" val="277134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400986" y="721518"/>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¿Qué vas a hacer mañana? </a:t>
            </a:r>
            <a:r>
              <a:rPr lang="en-US" dirty="0"/>
              <a:t>What are you going to do tomorrow? </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5AFC4084-70F6-B9D6-747E-97132CD1E06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838F929-A9AE-82B9-ACD3-8F64C00614EB}"/>
              </a:ext>
            </a:extLst>
          </p:cNvPr>
          <p:cNvSpPr txBox="1"/>
          <p:nvPr/>
        </p:nvSpPr>
        <p:spPr>
          <a:xfrm>
            <a:off x="139460" y="0"/>
            <a:ext cx="11913079" cy="5386090"/>
          </a:xfrm>
          <a:prstGeom prst="rect">
            <a:avLst/>
          </a:prstGeom>
          <a:noFill/>
        </p:spPr>
        <p:txBody>
          <a:bodyPr wrap="square" rtlCol="0">
            <a:spAutoFit/>
          </a:bodyPr>
          <a:lstStyle/>
          <a:p>
            <a:endParaRPr lang="en-US" sz="3600" b="1" dirty="0">
              <a:solidFill>
                <a:schemeClr val="bg1"/>
              </a:solidFill>
            </a:endParaRPr>
          </a:p>
          <a:p>
            <a:r>
              <a:rPr lang="en-US" sz="3600" b="1" dirty="0">
                <a:solidFill>
                  <a:schemeClr val="bg1"/>
                </a:solidFill>
              </a:rPr>
              <a:t>¿A </a:t>
            </a:r>
            <a:r>
              <a:rPr lang="en-US" sz="3600" b="1" dirty="0" err="1">
                <a:solidFill>
                  <a:schemeClr val="bg1"/>
                </a:solidFill>
              </a:rPr>
              <a:t>qué</a:t>
            </a:r>
            <a:r>
              <a:rPr lang="en-US" sz="3600" b="1" dirty="0">
                <a:solidFill>
                  <a:schemeClr val="bg1"/>
                </a:solidFill>
              </a:rPr>
              <a:t> hora sale </a:t>
            </a:r>
            <a:r>
              <a:rPr lang="en-US" sz="3600" b="1" dirty="0" err="1">
                <a:solidFill>
                  <a:schemeClr val="bg1"/>
                </a:solidFill>
              </a:rPr>
              <a:t>el</a:t>
            </a:r>
            <a:r>
              <a:rPr lang="en-US" sz="3600" b="1" dirty="0">
                <a:solidFill>
                  <a:schemeClr val="bg1"/>
                </a:solidFill>
              </a:rPr>
              <a:t> </a:t>
            </a:r>
            <a:r>
              <a:rPr lang="en-US" sz="3600" b="1" dirty="0" err="1">
                <a:solidFill>
                  <a:schemeClr val="bg1"/>
                </a:solidFill>
              </a:rPr>
              <a:t>avión</a:t>
            </a:r>
            <a:r>
              <a:rPr lang="en-US" sz="3600" b="1" dirty="0">
                <a:solidFill>
                  <a:schemeClr val="bg1"/>
                </a:solidFill>
              </a:rPr>
              <a:t>? </a:t>
            </a:r>
            <a:r>
              <a:rPr lang="en-US" sz="2000" b="1" dirty="0">
                <a:solidFill>
                  <a:srgbClr val="0070C0"/>
                </a:solidFill>
              </a:rPr>
              <a:t>What time does the plane leave?</a:t>
            </a:r>
          </a:p>
          <a:p>
            <a:r>
              <a:rPr lang="en-US" sz="3600" b="1" dirty="0">
                <a:solidFill>
                  <a:schemeClr val="bg1"/>
                </a:solidFill>
              </a:rPr>
              <a:t>El </a:t>
            </a:r>
            <a:r>
              <a:rPr lang="en-US" sz="3600" b="1" dirty="0" err="1">
                <a:solidFill>
                  <a:schemeClr val="bg1"/>
                </a:solidFill>
              </a:rPr>
              <a:t>avión</a:t>
            </a:r>
            <a:r>
              <a:rPr lang="en-US" sz="3600" b="1" dirty="0">
                <a:solidFill>
                  <a:schemeClr val="bg1"/>
                </a:solidFill>
              </a:rPr>
              <a:t> </a:t>
            </a:r>
            <a:r>
              <a:rPr lang="en-US" sz="3600" b="1" dirty="0" err="1">
                <a:solidFill>
                  <a:schemeClr val="bg1"/>
                </a:solidFill>
              </a:rPr>
              <a:t>saldrá</a:t>
            </a:r>
            <a:r>
              <a:rPr lang="en-US" sz="3600" b="1" dirty="0">
                <a:solidFill>
                  <a:schemeClr val="bg1"/>
                </a:solidFill>
              </a:rPr>
              <a:t> </a:t>
            </a:r>
            <a:r>
              <a:rPr lang="en-US" sz="3600" b="1" dirty="0">
                <a:solidFill>
                  <a:schemeClr val="accent6"/>
                </a:solidFill>
              </a:rPr>
              <a:t>hasta </a:t>
            </a:r>
            <a:r>
              <a:rPr lang="en-US" sz="3600" b="1" dirty="0">
                <a:solidFill>
                  <a:schemeClr val="bg1"/>
                </a:solidFill>
              </a:rPr>
              <a:t>las 4 de la </a:t>
            </a:r>
            <a:r>
              <a:rPr lang="en-US" sz="3600" b="1" dirty="0" err="1">
                <a:solidFill>
                  <a:schemeClr val="bg1"/>
                </a:solidFill>
              </a:rPr>
              <a:t>tarde</a:t>
            </a:r>
            <a:r>
              <a:rPr lang="en-US" sz="3600" b="1" dirty="0">
                <a:solidFill>
                  <a:schemeClr val="bg1"/>
                </a:solidFill>
              </a:rPr>
              <a:t>. </a:t>
            </a:r>
            <a:r>
              <a:rPr lang="en-US" b="1" dirty="0">
                <a:solidFill>
                  <a:srgbClr val="0070C0"/>
                </a:solidFill>
              </a:rPr>
              <a:t>The plane will leave at 4PM.</a:t>
            </a:r>
            <a:endParaRPr lang="en-US" sz="2000" b="1" dirty="0">
              <a:solidFill>
                <a:srgbClr val="0070C0"/>
              </a:solidFill>
            </a:endParaRPr>
          </a:p>
          <a:p>
            <a:pPr marL="914400" indent="-914400">
              <a:buAutoNum type="alphaLcPeriod"/>
            </a:pPr>
            <a:endParaRPr lang="en-US" sz="3600" b="1" dirty="0">
              <a:solidFill>
                <a:schemeClr val="bg1"/>
              </a:solidFill>
            </a:endParaRPr>
          </a:p>
          <a:p>
            <a:r>
              <a:rPr lang="en-US" sz="3600" b="1" dirty="0">
                <a:solidFill>
                  <a:schemeClr val="bg1"/>
                </a:solidFill>
              </a:rPr>
              <a:t>¿</a:t>
            </a:r>
            <a:r>
              <a:rPr lang="en-US" sz="3600" b="1" dirty="0" err="1">
                <a:solidFill>
                  <a:schemeClr val="bg1"/>
                </a:solidFill>
              </a:rPr>
              <a:t>Cuándo</a:t>
            </a:r>
            <a:r>
              <a:rPr lang="en-US" sz="3600" b="1" dirty="0">
                <a:solidFill>
                  <a:schemeClr val="bg1"/>
                </a:solidFill>
              </a:rPr>
              <a:t> </a:t>
            </a:r>
            <a:r>
              <a:rPr lang="en-US" sz="3600" b="1" dirty="0" err="1">
                <a:solidFill>
                  <a:schemeClr val="bg1"/>
                </a:solidFill>
              </a:rPr>
              <a:t>harás</a:t>
            </a:r>
            <a:r>
              <a:rPr lang="en-US" sz="3600" b="1" dirty="0">
                <a:solidFill>
                  <a:schemeClr val="bg1"/>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reporte</a:t>
            </a:r>
            <a:r>
              <a:rPr lang="en-US" sz="3600" b="1" dirty="0">
                <a:solidFill>
                  <a:schemeClr val="bg1"/>
                </a:solidFill>
              </a:rPr>
              <a:t>? </a:t>
            </a:r>
            <a:r>
              <a:rPr lang="en-US" sz="2000" b="1" dirty="0">
                <a:solidFill>
                  <a:srgbClr val="0070C0"/>
                </a:solidFill>
              </a:rPr>
              <a:t>When will you submit the report? </a:t>
            </a:r>
          </a:p>
          <a:p>
            <a:r>
              <a:rPr lang="en-US" sz="3600" b="1" dirty="0">
                <a:solidFill>
                  <a:schemeClr val="bg1"/>
                </a:solidFill>
              </a:rPr>
              <a:t>Lo </a:t>
            </a:r>
            <a:r>
              <a:rPr lang="en-US" sz="3600" b="1" dirty="0" err="1">
                <a:solidFill>
                  <a:schemeClr val="bg1"/>
                </a:solidFill>
              </a:rPr>
              <a:t>haré</a:t>
            </a:r>
            <a:r>
              <a:rPr lang="en-US" sz="3600" b="1" dirty="0">
                <a:solidFill>
                  <a:schemeClr val="bg1"/>
                </a:solidFill>
              </a:rPr>
              <a:t> </a:t>
            </a:r>
            <a:r>
              <a:rPr lang="en-US" sz="3600" b="1" dirty="0">
                <a:solidFill>
                  <a:schemeClr val="accent6"/>
                </a:solidFill>
              </a:rPr>
              <a:t>entre </a:t>
            </a:r>
            <a:r>
              <a:rPr lang="en-US" sz="3600" b="1" dirty="0">
                <a:solidFill>
                  <a:schemeClr val="bg1"/>
                </a:solidFill>
              </a:rPr>
              <a:t>hoy y </a:t>
            </a:r>
            <a:r>
              <a:rPr lang="en-US" sz="3600" b="1" dirty="0" err="1">
                <a:solidFill>
                  <a:schemeClr val="bg1"/>
                </a:solidFill>
              </a:rPr>
              <a:t>mañana</a:t>
            </a:r>
            <a:r>
              <a:rPr lang="en-US" sz="3600" b="1" dirty="0">
                <a:solidFill>
                  <a:schemeClr val="bg1"/>
                </a:solidFill>
              </a:rPr>
              <a:t>. </a:t>
            </a:r>
            <a:r>
              <a:rPr lang="en-US" sz="2000" b="1" dirty="0">
                <a:solidFill>
                  <a:srgbClr val="0070C0"/>
                </a:solidFill>
              </a:rPr>
              <a:t>I will submit it sometime between today and tomorrow.</a:t>
            </a:r>
          </a:p>
          <a:p>
            <a:pPr marL="857250" indent="-857250">
              <a:buAutoNum type="romanUcPeriod"/>
            </a:pPr>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EC08D57A-94B6-F388-33CD-8199760F16E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4675067" y="3839465"/>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18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down)">
                                      <p:cBhvr>
                                        <p:cTn id="15" dur="500"/>
                                        <p:tgtEl>
                                          <p:spTgt spid="8">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wipe(down)">
                                      <p:cBhvr>
                                        <p:cTn id="1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a:xfrm>
            <a:off x="528008" y="411108"/>
            <a:ext cx="9613861" cy="1080938"/>
          </a:xfrm>
        </p:spPr>
        <p:txBody>
          <a:bodyPr>
            <a:normAutofit/>
          </a:bodyPr>
          <a:lstStyle/>
          <a:p>
            <a:r>
              <a:rPr lang="en-US" sz="4400" b="1" dirty="0" err="1"/>
              <a:t>Preposiciones</a:t>
            </a:r>
            <a:r>
              <a:rPr lang="en-US" sz="4400" b="1" dirty="0"/>
              <a:t> – “</a:t>
            </a:r>
            <a:r>
              <a:rPr lang="en-US" sz="4400" b="1" dirty="0" err="1"/>
              <a:t>desde</a:t>
            </a:r>
            <a:r>
              <a:rPr lang="en-US" sz="4400" b="1" dirty="0"/>
              <a:t> &amp; </a:t>
            </a:r>
            <a:r>
              <a:rPr lang="en-US" sz="4400" b="1" dirty="0" err="1"/>
              <a:t>hacia</a:t>
            </a:r>
            <a:r>
              <a:rPr lang="en-US" sz="4400" b="1" dirty="0"/>
              <a:t>”</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961588" y="3221489"/>
            <a:ext cx="10554574" cy="3636511"/>
          </a:xfrm>
        </p:spPr>
        <p:txBody>
          <a:bodyPr>
            <a:normAutofit/>
          </a:bodyPr>
          <a:lstStyle/>
          <a:p>
            <a:pPr fontAlgn="base"/>
            <a:r>
              <a:rPr lang="en-US" sz="2800" b="1" i="1" u="sng" dirty="0" err="1"/>
              <a:t>desde</a:t>
            </a:r>
            <a:r>
              <a:rPr lang="en-US" sz="2800" b="1" i="1" dirty="0"/>
              <a:t> </a:t>
            </a:r>
            <a:r>
              <a:rPr lang="en-US" b="1" i="1" dirty="0"/>
              <a:t>– </a:t>
            </a:r>
            <a:r>
              <a:rPr lang="en-US" dirty="0"/>
              <a:t>from, since</a:t>
            </a:r>
          </a:p>
          <a:p>
            <a:pPr fontAlgn="base">
              <a:buFont typeface="Wingdings" panose="05000000000000000000" pitchFamily="2" charset="2"/>
              <a:buChar char="Ø"/>
            </a:pPr>
            <a:r>
              <a:rPr lang="en-US" b="1" dirty="0"/>
              <a:t>Usage: </a:t>
            </a:r>
            <a:r>
              <a:rPr lang="en-US" b="1" i="1" dirty="0" err="1"/>
              <a:t>Desde</a:t>
            </a:r>
            <a:r>
              <a:rPr lang="en-US" i="1" dirty="0"/>
              <a:t>”</a:t>
            </a:r>
            <a:r>
              <a:rPr lang="en-US" dirty="0"/>
              <a:t> denotes a point in time or place and can mean “from” or “since” in Spanish</a:t>
            </a:r>
          </a:p>
          <a:p>
            <a:pPr fontAlgn="base">
              <a:buFont typeface="Wingdings" panose="05000000000000000000" pitchFamily="2" charset="2"/>
              <a:buChar char="Ø"/>
            </a:pPr>
            <a:endParaRPr lang="en-US" dirty="0"/>
          </a:p>
          <a:p>
            <a:pPr fontAlgn="base"/>
            <a:r>
              <a:rPr lang="en-US" b="1" i="1" u="sng" dirty="0"/>
              <a:t> </a:t>
            </a:r>
            <a:r>
              <a:rPr lang="en-US" sz="2800" b="1" i="1" u="sng" dirty="0" err="1"/>
              <a:t>hacia</a:t>
            </a:r>
            <a:r>
              <a:rPr lang="en-US" b="1" i="1" u="sng" dirty="0"/>
              <a:t> </a:t>
            </a:r>
            <a:r>
              <a:rPr lang="en-US" b="1" i="1" dirty="0"/>
              <a:t>– </a:t>
            </a:r>
            <a:r>
              <a:rPr lang="en-US" dirty="0"/>
              <a:t>toward</a:t>
            </a:r>
          </a:p>
          <a:p>
            <a:pPr fontAlgn="base">
              <a:buFont typeface="Wingdings" panose="05000000000000000000" pitchFamily="2" charset="2"/>
              <a:buChar char="Ø"/>
            </a:pPr>
            <a:r>
              <a:rPr lang="en-US" b="1" dirty="0"/>
              <a:t>Usage: </a:t>
            </a:r>
            <a:r>
              <a:rPr lang="en-US" dirty="0"/>
              <a:t>“Toward” or </a:t>
            </a:r>
            <a:r>
              <a:rPr lang="en-US" b="1" i="1" dirty="0"/>
              <a:t>“</a:t>
            </a:r>
            <a:r>
              <a:rPr lang="en-US" b="1" i="1" dirty="0" err="1"/>
              <a:t>hacia</a:t>
            </a:r>
            <a:r>
              <a:rPr lang="en-US" i="1" dirty="0"/>
              <a:t>”</a:t>
            </a:r>
            <a:r>
              <a:rPr lang="en-US" dirty="0"/>
              <a:t> in Spanish is used to express a sense of movement.</a:t>
            </a:r>
          </a:p>
          <a:p>
            <a:pPr fontAlgn="base">
              <a:buFont typeface="Wingdings" panose="05000000000000000000" pitchFamily="2" charset="2"/>
              <a:buChar char="Ø"/>
            </a:pPr>
            <a:endParaRPr lang="en-US" dirty="0"/>
          </a:p>
          <a:p>
            <a:pPr marL="0" indent="0" fontAlgn="base">
              <a:buNone/>
            </a:pPr>
            <a:endParaRPr lang="en-US" dirty="0"/>
          </a:p>
          <a:p>
            <a:pPr fontAlgn="base"/>
            <a:endParaRPr lang="en-US" sz="1800" dirty="0"/>
          </a:p>
          <a:p>
            <a:pPr marL="457200" lvl="1" indent="0">
              <a:buNone/>
            </a:pPr>
            <a:endParaRPr lang="en-US" dirty="0"/>
          </a:p>
          <a:p>
            <a:pPr marL="0" indent="0">
              <a:buNone/>
            </a:pPr>
            <a:endParaRPr lang="en-US" dirty="0"/>
          </a:p>
        </p:txBody>
      </p:sp>
      <p:sp>
        <p:nvSpPr>
          <p:cNvPr id="6" name="Star: 8 Points 5">
            <a:extLst>
              <a:ext uri="{FF2B5EF4-FFF2-40B4-BE49-F238E27FC236}">
                <a16:creationId xmlns:a16="http://schemas.microsoft.com/office/drawing/2014/main" id="{CAC8E2C2-55B8-DE31-FCBF-9F0DDE501826}"/>
              </a:ext>
            </a:extLst>
          </p:cNvPr>
          <p:cNvSpPr/>
          <p:nvPr/>
        </p:nvSpPr>
        <p:spPr>
          <a:xfrm>
            <a:off x="9730855" y="214122"/>
            <a:ext cx="1933137" cy="1709928"/>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400" b="1" dirty="0">
                <a:solidFill>
                  <a:schemeClr val="bg1"/>
                </a:solidFill>
              </a:rPr>
              <a:t>11 &amp; 12</a:t>
            </a:r>
            <a:endParaRPr lang="en-US" sz="2400" b="1" dirty="0">
              <a:solidFill>
                <a:schemeClr val="bg1"/>
              </a:solidFill>
            </a:endParaRPr>
          </a:p>
        </p:txBody>
      </p:sp>
    </p:spTree>
    <p:extLst>
      <p:ext uri="{BB962C8B-B14F-4D97-AF65-F5344CB8AC3E}">
        <p14:creationId xmlns:p14="http://schemas.microsoft.com/office/powerpoint/2010/main" val="41142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a:xfrm>
            <a:off x="814728" y="455815"/>
            <a:ext cx="10571998" cy="970450"/>
          </a:xfrm>
        </p:spPr>
        <p:txBody>
          <a:bodyPr>
            <a:normAutofit/>
          </a:bodyPr>
          <a:lstStyle/>
          <a:p>
            <a:r>
              <a:rPr lang="en-US" sz="4000" b="1" dirty="0"/>
              <a:t>EXAMPLES – “</a:t>
            </a:r>
            <a:r>
              <a:rPr lang="en-US" sz="4000" b="1" dirty="0" err="1"/>
              <a:t>desde</a:t>
            </a:r>
            <a:r>
              <a:rPr lang="en-US" sz="4000" b="1" dirty="0"/>
              <a:t> &amp; </a:t>
            </a:r>
            <a:r>
              <a:rPr lang="en-US" sz="4000" b="1" dirty="0" err="1"/>
              <a:t>hacia</a:t>
            </a:r>
            <a:r>
              <a:rPr lang="en-US" sz="4000" b="1" dirty="0"/>
              <a:t>”</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err="1"/>
              <a:t>desde</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814729" y="2951163"/>
            <a:ext cx="5189856" cy="3109913"/>
          </a:xfrm>
        </p:spPr>
        <p:txBody>
          <a:bodyPr>
            <a:normAutofit/>
          </a:bodyPr>
          <a:lstStyle/>
          <a:p>
            <a:pPr lvl="0" fontAlgn="base"/>
            <a:r>
              <a:rPr lang="en-US" sz="2400" i="1" dirty="0"/>
              <a:t>Vivo </a:t>
            </a:r>
            <a:r>
              <a:rPr lang="en-US" sz="2400" i="1" dirty="0" err="1"/>
              <a:t>aquí</a:t>
            </a:r>
            <a:r>
              <a:rPr lang="en-US" sz="2400" i="1" dirty="0"/>
              <a:t> </a:t>
            </a:r>
            <a:r>
              <a:rPr lang="en-US" sz="2400" b="1" i="1" dirty="0" err="1">
                <a:solidFill>
                  <a:schemeClr val="accent5">
                    <a:lumMod val="60000"/>
                    <a:lumOff val="40000"/>
                  </a:schemeClr>
                </a:solidFill>
              </a:rPr>
              <a:t>desde</a:t>
            </a:r>
            <a:r>
              <a:rPr lang="en-US" sz="2400" i="1" dirty="0"/>
              <a:t> 1990</a:t>
            </a:r>
            <a:r>
              <a:rPr lang="en-US" sz="2400" dirty="0"/>
              <a:t>. </a:t>
            </a:r>
          </a:p>
          <a:p>
            <a:pPr lvl="0" fontAlgn="base">
              <a:buFont typeface="Wingdings" panose="05000000000000000000" pitchFamily="2" charset="2"/>
              <a:buChar char="Ø"/>
            </a:pPr>
            <a:r>
              <a:rPr lang="en-US" sz="2400" dirty="0"/>
              <a:t>I have lived here since 1990.</a:t>
            </a:r>
          </a:p>
          <a:p>
            <a:pPr fontAlgn="base"/>
            <a:r>
              <a:rPr lang="en-US" sz="2400" i="1" dirty="0"/>
              <a:t>¡</a:t>
            </a:r>
            <a:r>
              <a:rPr lang="en-US" sz="2400" i="1" dirty="0" err="1"/>
              <a:t>Saludos</a:t>
            </a:r>
            <a:r>
              <a:rPr lang="en-US" sz="2400" i="1" dirty="0"/>
              <a:t> </a:t>
            </a:r>
            <a:r>
              <a:rPr lang="en-US" sz="2400" b="1" i="1" dirty="0" err="1">
                <a:solidFill>
                  <a:schemeClr val="accent5">
                    <a:lumMod val="60000"/>
                    <a:lumOff val="40000"/>
                  </a:schemeClr>
                </a:solidFill>
              </a:rPr>
              <a:t>desde</a:t>
            </a:r>
            <a:r>
              <a:rPr lang="en-US" sz="2400" i="1" dirty="0"/>
              <a:t> España!</a:t>
            </a:r>
          </a:p>
          <a:p>
            <a:pPr fontAlgn="base">
              <a:buFont typeface="Wingdings" panose="05000000000000000000" pitchFamily="2" charset="2"/>
              <a:buChar char="Ø"/>
            </a:pPr>
            <a:r>
              <a:rPr lang="en-US" sz="2400" dirty="0"/>
              <a:t>Greetings from Spain!</a:t>
            </a:r>
          </a:p>
          <a:p>
            <a:pPr lvl="0" fontAlgn="base"/>
            <a:endParaRPr lang="es-ES" sz="2400"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err="1"/>
              <a:t>hacia</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187415" y="2951163"/>
            <a:ext cx="5194583" cy="3109913"/>
          </a:xfrm>
        </p:spPr>
        <p:txBody>
          <a:bodyPr>
            <a:normAutofit/>
          </a:bodyPr>
          <a:lstStyle/>
          <a:p>
            <a:pPr fontAlgn="base"/>
            <a:r>
              <a:rPr lang="en-US" sz="2400" i="1" dirty="0" err="1"/>
              <a:t>Vé</a:t>
            </a:r>
            <a:r>
              <a:rPr lang="en-US" sz="2400" i="1" dirty="0"/>
              <a:t> </a:t>
            </a:r>
            <a:r>
              <a:rPr lang="en-US" sz="2400" b="1" i="1" dirty="0" err="1">
                <a:solidFill>
                  <a:schemeClr val="accent5">
                    <a:lumMod val="60000"/>
                    <a:lumOff val="40000"/>
                  </a:schemeClr>
                </a:solidFill>
              </a:rPr>
              <a:t>hacia</a:t>
            </a:r>
            <a:r>
              <a:rPr lang="en-US" sz="2400" i="1" dirty="0"/>
              <a:t> las </a:t>
            </a:r>
            <a:r>
              <a:rPr lang="en-US" sz="2400" i="1" dirty="0" err="1"/>
              <a:t>montañas</a:t>
            </a:r>
            <a:r>
              <a:rPr lang="en-US" sz="2400" i="1" dirty="0"/>
              <a:t>.</a:t>
            </a:r>
            <a:r>
              <a:rPr lang="en-US" sz="2400" dirty="0"/>
              <a:t> </a:t>
            </a:r>
          </a:p>
          <a:p>
            <a:pPr fontAlgn="base">
              <a:buFont typeface="Wingdings" panose="05000000000000000000" pitchFamily="2" charset="2"/>
              <a:buChar char="Ø"/>
            </a:pPr>
            <a:r>
              <a:rPr lang="en-US" sz="2400" dirty="0"/>
              <a:t>Go toward the mountains.</a:t>
            </a:r>
          </a:p>
          <a:p>
            <a:pPr fontAlgn="base"/>
            <a:r>
              <a:rPr lang="en-US" sz="2400" dirty="0" err="1"/>
              <a:t>Voy</a:t>
            </a:r>
            <a:r>
              <a:rPr lang="en-US" sz="2400" dirty="0"/>
              <a:t> </a:t>
            </a:r>
            <a:r>
              <a:rPr lang="en-US" sz="2400" b="1" dirty="0" err="1">
                <a:solidFill>
                  <a:schemeClr val="accent5">
                    <a:lumMod val="60000"/>
                    <a:lumOff val="40000"/>
                  </a:schemeClr>
                </a:solidFill>
              </a:rPr>
              <a:t>hacia</a:t>
            </a:r>
            <a:r>
              <a:rPr lang="en-US" sz="2400" dirty="0"/>
              <a:t> la casa.</a:t>
            </a:r>
          </a:p>
          <a:p>
            <a:pPr fontAlgn="base">
              <a:buFont typeface="Wingdings" panose="05000000000000000000" pitchFamily="2" charset="2"/>
              <a:buChar char="Ø"/>
            </a:pPr>
            <a:r>
              <a:rPr lang="en-US" sz="2400" dirty="0"/>
              <a:t>I’m going towards the house.</a:t>
            </a:r>
          </a:p>
          <a:p>
            <a:endParaRPr lang="en-US" sz="2400" b="1" dirty="0"/>
          </a:p>
        </p:txBody>
      </p:sp>
    </p:spTree>
    <p:extLst>
      <p:ext uri="{BB962C8B-B14F-4D97-AF65-F5344CB8AC3E}">
        <p14:creationId xmlns:p14="http://schemas.microsoft.com/office/powerpoint/2010/main" val="31075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B2A0339C-9336-F9AA-274E-D477C34B727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7EE942-B4C4-5A2B-6759-4405A603E62F}"/>
              </a:ext>
            </a:extLst>
          </p:cNvPr>
          <p:cNvSpPr txBox="1"/>
          <p:nvPr/>
        </p:nvSpPr>
        <p:spPr>
          <a:xfrm>
            <a:off x="543379" y="119272"/>
            <a:ext cx="11481759" cy="5386090"/>
          </a:xfrm>
          <a:prstGeom prst="rect">
            <a:avLst/>
          </a:prstGeom>
          <a:noFill/>
        </p:spPr>
        <p:txBody>
          <a:bodyPr wrap="square" rtlCol="0">
            <a:spAutoFit/>
          </a:bodyPr>
          <a:lstStyle/>
          <a:p>
            <a:endParaRPr lang="en-US" sz="3600" b="1" dirty="0">
              <a:solidFill>
                <a:schemeClr val="bg1"/>
              </a:solidFill>
            </a:endParaRPr>
          </a:p>
          <a:p>
            <a:r>
              <a:rPr lang="en-US" sz="3600" b="1" dirty="0">
                <a:solidFill>
                  <a:schemeClr val="bg1"/>
                </a:solidFill>
              </a:rPr>
              <a:t>¿</a:t>
            </a:r>
            <a:r>
              <a:rPr lang="en-US" sz="3600" b="1" dirty="0" err="1">
                <a:solidFill>
                  <a:schemeClr val="bg1"/>
                </a:solidFill>
              </a:rPr>
              <a:t>Hace</a:t>
            </a:r>
            <a:r>
              <a:rPr lang="en-US" sz="3600" b="1" dirty="0">
                <a:solidFill>
                  <a:schemeClr val="bg1"/>
                </a:solidFill>
              </a:rPr>
              <a:t> </a:t>
            </a:r>
            <a:r>
              <a:rPr lang="en-US" sz="3600" b="1" dirty="0" err="1">
                <a:solidFill>
                  <a:schemeClr val="bg1"/>
                </a:solidFill>
              </a:rPr>
              <a:t>cuanto</a:t>
            </a:r>
            <a:r>
              <a:rPr lang="en-US" sz="3600" b="1" dirty="0">
                <a:solidFill>
                  <a:schemeClr val="bg1"/>
                </a:solidFill>
              </a:rPr>
              <a:t> vives </a:t>
            </a:r>
            <a:r>
              <a:rPr lang="en-US" sz="3600" b="1" dirty="0" err="1">
                <a:solidFill>
                  <a:schemeClr val="bg1"/>
                </a:solidFill>
              </a:rPr>
              <a:t>en</a:t>
            </a:r>
            <a:r>
              <a:rPr lang="en-US" sz="3600" b="1" dirty="0">
                <a:solidFill>
                  <a:schemeClr val="bg1"/>
                </a:solidFill>
              </a:rPr>
              <a:t> </a:t>
            </a:r>
            <a:r>
              <a:rPr lang="en-US" sz="3600" b="1" dirty="0" err="1">
                <a:solidFill>
                  <a:schemeClr val="bg1"/>
                </a:solidFill>
              </a:rPr>
              <a:t>los</a:t>
            </a:r>
            <a:r>
              <a:rPr lang="en-US" sz="3600" b="1" dirty="0">
                <a:solidFill>
                  <a:schemeClr val="bg1"/>
                </a:solidFill>
              </a:rPr>
              <a:t> </a:t>
            </a:r>
            <a:r>
              <a:rPr lang="en-US" sz="3600" b="1" dirty="0" err="1">
                <a:solidFill>
                  <a:schemeClr val="bg1"/>
                </a:solidFill>
              </a:rPr>
              <a:t>Estados</a:t>
            </a:r>
            <a:r>
              <a:rPr lang="en-US" sz="3600" b="1" dirty="0">
                <a:solidFill>
                  <a:schemeClr val="bg1"/>
                </a:solidFill>
              </a:rPr>
              <a:t> Unidos? </a:t>
            </a:r>
            <a:r>
              <a:rPr lang="en-US" sz="2000" b="1" dirty="0">
                <a:solidFill>
                  <a:srgbClr val="0070C0"/>
                </a:solidFill>
              </a:rPr>
              <a:t>How long have you lived in the United States? </a:t>
            </a:r>
          </a:p>
          <a:p>
            <a:r>
              <a:rPr lang="en-US" sz="3600" b="1" dirty="0">
                <a:solidFill>
                  <a:schemeClr val="bg1"/>
                </a:solidFill>
              </a:rPr>
              <a:t>Vivo </a:t>
            </a:r>
            <a:r>
              <a:rPr lang="en-US" sz="3600" b="1" dirty="0" err="1">
                <a:solidFill>
                  <a:schemeClr val="bg1"/>
                </a:solidFill>
              </a:rPr>
              <a:t>aquí</a:t>
            </a:r>
            <a:r>
              <a:rPr lang="en-US" sz="3600" b="1" dirty="0">
                <a:solidFill>
                  <a:schemeClr val="bg1"/>
                </a:solidFill>
              </a:rPr>
              <a:t> </a:t>
            </a:r>
            <a:r>
              <a:rPr lang="en-US" sz="3600" b="1" dirty="0" err="1">
                <a:solidFill>
                  <a:schemeClr val="accent6"/>
                </a:solidFill>
              </a:rPr>
              <a:t>desde</a:t>
            </a:r>
            <a:r>
              <a:rPr lang="en-US" sz="3600" b="1" dirty="0">
                <a:solidFill>
                  <a:schemeClr val="accent6"/>
                </a:solidFill>
              </a:rPr>
              <a:t> </a:t>
            </a:r>
            <a:r>
              <a:rPr lang="en-US" sz="3600" b="1" dirty="0" err="1">
                <a:solidFill>
                  <a:schemeClr val="bg1"/>
                </a:solidFill>
              </a:rPr>
              <a:t>que</a:t>
            </a:r>
            <a:r>
              <a:rPr lang="en-US" sz="3600" b="1" dirty="0">
                <a:solidFill>
                  <a:schemeClr val="bg1"/>
                </a:solidFill>
              </a:rPr>
              <a:t> </a:t>
            </a:r>
            <a:r>
              <a:rPr lang="en-US" sz="3600" b="1" dirty="0" err="1">
                <a:solidFill>
                  <a:schemeClr val="bg1"/>
                </a:solidFill>
              </a:rPr>
              <a:t>nací</a:t>
            </a:r>
            <a:r>
              <a:rPr lang="en-US" sz="3600" b="1" dirty="0">
                <a:solidFill>
                  <a:schemeClr val="bg1"/>
                </a:solidFill>
              </a:rPr>
              <a:t>. </a:t>
            </a:r>
            <a:r>
              <a:rPr lang="en-US" sz="2000" b="1" dirty="0">
                <a:solidFill>
                  <a:srgbClr val="0070C0"/>
                </a:solidFill>
              </a:rPr>
              <a:t>I've lived here since I was born.</a:t>
            </a:r>
          </a:p>
          <a:p>
            <a:pPr marL="914400" indent="-914400">
              <a:buAutoNum type="alphaLcPeriod"/>
            </a:pPr>
            <a:endParaRPr lang="en-US" sz="3600" b="1" dirty="0">
              <a:solidFill>
                <a:schemeClr val="bg1"/>
              </a:solidFill>
            </a:endParaRPr>
          </a:p>
          <a:p>
            <a:r>
              <a:rPr lang="en-US" sz="3600" b="1" dirty="0">
                <a:solidFill>
                  <a:schemeClr val="bg1"/>
                </a:solidFill>
              </a:rPr>
              <a:t>¿Hacia </a:t>
            </a:r>
            <a:r>
              <a:rPr lang="en-US" sz="3600" b="1" dirty="0" err="1">
                <a:solidFill>
                  <a:schemeClr val="bg1"/>
                </a:solidFill>
              </a:rPr>
              <a:t>dónde</a:t>
            </a:r>
            <a:r>
              <a:rPr lang="en-US" sz="3600" b="1" dirty="0">
                <a:solidFill>
                  <a:schemeClr val="bg1"/>
                </a:solidFill>
              </a:rPr>
              <a:t> </a:t>
            </a:r>
            <a:r>
              <a:rPr lang="en-US" sz="3600" b="1" dirty="0" err="1">
                <a:solidFill>
                  <a:schemeClr val="bg1"/>
                </a:solidFill>
              </a:rPr>
              <a:t>te</a:t>
            </a:r>
            <a:r>
              <a:rPr lang="en-US" sz="3600" b="1" dirty="0">
                <a:solidFill>
                  <a:schemeClr val="bg1"/>
                </a:solidFill>
              </a:rPr>
              <a:t> diriges? </a:t>
            </a:r>
            <a:r>
              <a:rPr lang="en-US" sz="2000" b="1" dirty="0">
                <a:solidFill>
                  <a:srgbClr val="0070C0"/>
                </a:solidFill>
              </a:rPr>
              <a:t>Where are you headed? </a:t>
            </a:r>
          </a:p>
          <a:p>
            <a:r>
              <a:rPr lang="en-US" sz="3600" b="1" dirty="0">
                <a:solidFill>
                  <a:schemeClr val="bg1"/>
                </a:solidFill>
              </a:rPr>
              <a:t>Me </a:t>
            </a:r>
            <a:r>
              <a:rPr lang="en-US" sz="3600" b="1" dirty="0" err="1">
                <a:solidFill>
                  <a:schemeClr val="bg1"/>
                </a:solidFill>
              </a:rPr>
              <a:t>dirijo</a:t>
            </a:r>
            <a:r>
              <a:rPr lang="en-US" sz="3600" b="1" dirty="0">
                <a:solidFill>
                  <a:schemeClr val="bg1"/>
                </a:solidFill>
              </a:rPr>
              <a:t> </a:t>
            </a:r>
            <a:r>
              <a:rPr lang="en-US" sz="3600" b="1" dirty="0" err="1">
                <a:solidFill>
                  <a:schemeClr val="accent6"/>
                </a:solidFill>
              </a:rPr>
              <a:t>hacia</a:t>
            </a:r>
            <a:r>
              <a:rPr lang="en-US" sz="3600" b="1" dirty="0">
                <a:solidFill>
                  <a:schemeClr val="accent6"/>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norte</a:t>
            </a:r>
            <a:r>
              <a:rPr lang="en-US" sz="3600" b="1" dirty="0">
                <a:solidFill>
                  <a:schemeClr val="bg1"/>
                </a:solidFill>
              </a:rPr>
              <a:t> del </a:t>
            </a:r>
            <a:r>
              <a:rPr lang="en-US" sz="3600" b="1" dirty="0" err="1">
                <a:solidFill>
                  <a:schemeClr val="bg1"/>
                </a:solidFill>
              </a:rPr>
              <a:t>país</a:t>
            </a:r>
            <a:r>
              <a:rPr lang="en-US" sz="2000" b="1" dirty="0">
                <a:solidFill>
                  <a:srgbClr val="0070C0"/>
                </a:solidFill>
              </a:rPr>
              <a:t>. I'm heading north.</a:t>
            </a:r>
          </a:p>
          <a:p>
            <a:pPr marL="857250" indent="-857250">
              <a:buAutoNum type="romanUcPeriod"/>
            </a:pPr>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20D6E17E-CC4E-10F7-2CED-344C30CE52F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4885484" y="4057674"/>
            <a:ext cx="2286281" cy="227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32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a:xfrm>
            <a:off x="517138" y="458733"/>
            <a:ext cx="9613861" cy="1080938"/>
          </a:xfrm>
        </p:spPr>
        <p:txBody>
          <a:bodyPr>
            <a:normAutofit/>
          </a:bodyPr>
          <a:lstStyle/>
          <a:p>
            <a:r>
              <a:rPr lang="en-US" sz="4400" b="1" dirty="0" err="1"/>
              <a:t>Preposiciones</a:t>
            </a:r>
            <a:r>
              <a:rPr lang="en-US" sz="4400" b="1" dirty="0"/>
              <a:t> – “contra &amp; bajo”</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818713" y="2762756"/>
            <a:ext cx="10554574" cy="3636511"/>
          </a:xfrm>
        </p:spPr>
        <p:txBody>
          <a:bodyPr>
            <a:normAutofit/>
          </a:bodyPr>
          <a:lstStyle/>
          <a:p>
            <a:pPr fontAlgn="base"/>
            <a:r>
              <a:rPr lang="en-US" b="1" i="1" u="sng" dirty="0"/>
              <a:t>contra</a:t>
            </a:r>
            <a:r>
              <a:rPr lang="en-US" b="1" i="1" dirty="0"/>
              <a:t> – </a:t>
            </a:r>
            <a:r>
              <a:rPr lang="en-US" dirty="0"/>
              <a:t>against</a:t>
            </a:r>
            <a:r>
              <a:rPr lang="en-US" i="1" dirty="0"/>
              <a:t> </a:t>
            </a:r>
            <a:endParaRPr lang="en-US" dirty="0"/>
          </a:p>
          <a:p>
            <a:pPr fontAlgn="base">
              <a:buFont typeface="Wingdings" panose="05000000000000000000" pitchFamily="2" charset="2"/>
              <a:buChar char="Ø"/>
            </a:pPr>
            <a:r>
              <a:rPr lang="en-US" b="1" dirty="0"/>
              <a:t>Usage: </a:t>
            </a:r>
            <a:r>
              <a:rPr lang="en-US" dirty="0"/>
              <a:t>“Against” or “</a:t>
            </a:r>
            <a:r>
              <a:rPr lang="en-US" b="1" i="1" dirty="0"/>
              <a:t>contra</a:t>
            </a:r>
            <a:r>
              <a:rPr lang="en-US" dirty="0"/>
              <a:t>” in Spanish is used to express opposition.</a:t>
            </a:r>
          </a:p>
          <a:p>
            <a:pPr fontAlgn="base">
              <a:buFont typeface="Wingdings" panose="05000000000000000000" pitchFamily="2" charset="2"/>
              <a:buChar char="Ø"/>
            </a:pPr>
            <a:endParaRPr lang="en-US" dirty="0"/>
          </a:p>
          <a:p>
            <a:pPr fontAlgn="base"/>
            <a:r>
              <a:rPr lang="en-US" b="1" u="sng" dirty="0"/>
              <a:t> bajo</a:t>
            </a:r>
            <a:r>
              <a:rPr lang="en-US" b="1" dirty="0"/>
              <a:t> – </a:t>
            </a:r>
            <a:r>
              <a:rPr lang="en-US" dirty="0"/>
              <a:t>under</a:t>
            </a:r>
            <a:r>
              <a:rPr lang="en-US" b="1" dirty="0"/>
              <a:t> </a:t>
            </a:r>
            <a:endParaRPr lang="en-US" dirty="0"/>
          </a:p>
          <a:p>
            <a:pPr fontAlgn="base"/>
            <a:r>
              <a:rPr lang="en-US" b="1" dirty="0"/>
              <a:t>Usage: </a:t>
            </a:r>
            <a:r>
              <a:rPr lang="en-US" dirty="0"/>
              <a:t>“</a:t>
            </a:r>
            <a:r>
              <a:rPr lang="en-US" b="1" i="1" dirty="0"/>
              <a:t>Bajo</a:t>
            </a:r>
            <a:r>
              <a:rPr lang="en-US" i="1" dirty="0"/>
              <a:t>”</a:t>
            </a:r>
            <a:r>
              <a:rPr lang="en-US" dirty="0"/>
              <a:t> expresses dependence or subordination and means “under” in Spanish</a:t>
            </a:r>
          </a:p>
          <a:p>
            <a:pPr fontAlgn="base">
              <a:buFont typeface="Wingdings" panose="05000000000000000000" pitchFamily="2" charset="2"/>
              <a:buChar char="Ø"/>
            </a:pPr>
            <a:endParaRPr lang="en-US" dirty="0"/>
          </a:p>
          <a:p>
            <a:pPr marL="0" indent="0" fontAlgn="base">
              <a:buNone/>
            </a:pPr>
            <a:endParaRPr lang="en-US" dirty="0"/>
          </a:p>
          <a:p>
            <a:pPr fontAlgn="base"/>
            <a:endParaRPr lang="en-US" sz="1800" dirty="0"/>
          </a:p>
          <a:p>
            <a:pPr marL="457200" lvl="1" indent="0">
              <a:buNone/>
            </a:pPr>
            <a:endParaRPr lang="en-US" dirty="0"/>
          </a:p>
          <a:p>
            <a:pPr marL="0" indent="0">
              <a:buNone/>
            </a:pPr>
            <a:endParaRPr lang="en-US" dirty="0"/>
          </a:p>
        </p:txBody>
      </p:sp>
      <p:sp>
        <p:nvSpPr>
          <p:cNvPr id="6" name="Star: 8 Points 5">
            <a:extLst>
              <a:ext uri="{FF2B5EF4-FFF2-40B4-BE49-F238E27FC236}">
                <a16:creationId xmlns:a16="http://schemas.microsoft.com/office/drawing/2014/main" id="{6EEB8EC6-104D-6F4F-214A-D72E98F2CDAF}"/>
              </a:ext>
            </a:extLst>
          </p:cNvPr>
          <p:cNvSpPr/>
          <p:nvPr/>
        </p:nvSpPr>
        <p:spPr>
          <a:xfrm>
            <a:off x="9711805" y="223647"/>
            <a:ext cx="1933137" cy="1709928"/>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400" b="1" dirty="0">
                <a:solidFill>
                  <a:schemeClr val="bg1"/>
                </a:solidFill>
              </a:rPr>
              <a:t>13 &amp; 14</a:t>
            </a:r>
            <a:endParaRPr lang="en-US" sz="2400" b="1" dirty="0">
              <a:solidFill>
                <a:schemeClr val="bg1"/>
              </a:solidFill>
            </a:endParaRPr>
          </a:p>
        </p:txBody>
      </p:sp>
    </p:spTree>
    <p:extLst>
      <p:ext uri="{BB962C8B-B14F-4D97-AF65-F5344CB8AC3E}">
        <p14:creationId xmlns:p14="http://schemas.microsoft.com/office/powerpoint/2010/main" val="217637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“contra &amp; bajo”</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a:t>contra</a:t>
            </a:r>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1547974" y="2949546"/>
            <a:ext cx="5189856" cy="3109913"/>
          </a:xfrm>
        </p:spPr>
        <p:txBody>
          <a:bodyPr>
            <a:normAutofit/>
          </a:bodyPr>
          <a:lstStyle/>
          <a:p>
            <a:pPr fontAlgn="base"/>
            <a:r>
              <a:rPr lang="es-MX" sz="2000" i="1" dirty="0"/>
              <a:t>No tengo nada </a:t>
            </a:r>
            <a:r>
              <a:rPr lang="es-MX" sz="2000" b="1" i="1" dirty="0">
                <a:solidFill>
                  <a:schemeClr val="accent5">
                    <a:lumMod val="40000"/>
                    <a:lumOff val="60000"/>
                  </a:schemeClr>
                </a:solidFill>
              </a:rPr>
              <a:t>contra</a:t>
            </a:r>
            <a:r>
              <a:rPr lang="es-MX" sz="2000" i="1" dirty="0"/>
              <a:t> ti.</a:t>
            </a:r>
            <a:r>
              <a:rPr lang="es-MX" sz="2000" dirty="0"/>
              <a:t> </a:t>
            </a:r>
            <a:endParaRPr lang="en-US" sz="2000" dirty="0"/>
          </a:p>
          <a:p>
            <a:pPr fontAlgn="base">
              <a:buFont typeface="Wingdings" panose="05000000000000000000" pitchFamily="2" charset="2"/>
              <a:buChar char="Ø"/>
            </a:pPr>
            <a:r>
              <a:rPr lang="en-US" sz="2000" dirty="0"/>
              <a:t>I have nothing against you.</a:t>
            </a:r>
          </a:p>
          <a:p>
            <a:pPr fontAlgn="base"/>
            <a:r>
              <a:rPr lang="en-US" sz="2000" dirty="0" err="1"/>
              <a:t>Estás</a:t>
            </a:r>
            <a:r>
              <a:rPr lang="en-US" sz="2000" dirty="0"/>
              <a:t> </a:t>
            </a:r>
            <a:r>
              <a:rPr lang="en-US" sz="2000" dirty="0" err="1"/>
              <a:t>en</a:t>
            </a:r>
            <a:r>
              <a:rPr lang="en-US" sz="2000" dirty="0"/>
              <a:t> mi </a:t>
            </a:r>
            <a:r>
              <a:rPr lang="en-US" sz="2000" b="1" dirty="0">
                <a:solidFill>
                  <a:schemeClr val="accent5">
                    <a:lumMod val="40000"/>
                    <a:lumOff val="60000"/>
                  </a:schemeClr>
                </a:solidFill>
              </a:rPr>
              <a:t>contra</a:t>
            </a:r>
            <a:r>
              <a:rPr lang="en-US" sz="2000" dirty="0"/>
              <a:t>.</a:t>
            </a:r>
          </a:p>
          <a:p>
            <a:pPr fontAlgn="base">
              <a:buFont typeface="Wingdings" panose="05000000000000000000" pitchFamily="2" charset="2"/>
              <a:buChar char="Ø"/>
            </a:pPr>
            <a:r>
              <a:rPr lang="en-US" sz="2000" dirty="0"/>
              <a:t>You are against me.</a:t>
            </a:r>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a:xfrm>
            <a:off x="5894117" y="2209380"/>
            <a:ext cx="5194583" cy="576262"/>
          </a:xfrm>
        </p:spPr>
        <p:txBody>
          <a:bodyPr>
            <a:normAutofit lnSpcReduction="10000"/>
          </a:bodyPr>
          <a:lstStyle/>
          <a:p>
            <a:pPr algn="ctr"/>
            <a:r>
              <a:rPr lang="en-US" sz="3200" dirty="0"/>
              <a:t>bajo</a:t>
            </a:r>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592857" y="3018556"/>
            <a:ext cx="5194583" cy="3109913"/>
          </a:xfrm>
        </p:spPr>
        <p:txBody>
          <a:bodyPr>
            <a:normAutofit/>
          </a:bodyPr>
          <a:lstStyle/>
          <a:p>
            <a:pPr lvl="0" fontAlgn="base"/>
            <a:r>
              <a:rPr lang="es-MX" sz="2000" i="1" dirty="0"/>
              <a:t>El niño está </a:t>
            </a:r>
            <a:r>
              <a:rPr lang="es-MX" sz="2000" b="1" i="1" dirty="0">
                <a:solidFill>
                  <a:schemeClr val="accent5">
                    <a:lumMod val="40000"/>
                    <a:lumOff val="60000"/>
                  </a:schemeClr>
                </a:solidFill>
              </a:rPr>
              <a:t>bajo</a:t>
            </a:r>
            <a:r>
              <a:rPr lang="es-MX" sz="2000" i="1" dirty="0"/>
              <a:t> mi cuidado.</a:t>
            </a:r>
          </a:p>
          <a:p>
            <a:pPr lvl="0" fontAlgn="base">
              <a:buFont typeface="Wingdings" panose="05000000000000000000" pitchFamily="2" charset="2"/>
              <a:buChar char="Ø"/>
            </a:pPr>
            <a:r>
              <a:rPr lang="en-US" sz="2000" dirty="0"/>
              <a:t>The child is under my care.</a:t>
            </a:r>
          </a:p>
          <a:p>
            <a:pPr lvl="0" fontAlgn="base"/>
            <a:r>
              <a:rPr lang="es-MX" sz="2000" i="1" dirty="0"/>
              <a:t>La pelota está </a:t>
            </a:r>
            <a:r>
              <a:rPr lang="es-MX" sz="2000" b="1" i="1" dirty="0">
                <a:solidFill>
                  <a:schemeClr val="accent5">
                    <a:lumMod val="40000"/>
                    <a:lumOff val="60000"/>
                  </a:schemeClr>
                </a:solidFill>
              </a:rPr>
              <a:t>bajo</a:t>
            </a:r>
            <a:r>
              <a:rPr lang="es-MX" sz="2000" i="1" dirty="0"/>
              <a:t> la mesa.</a:t>
            </a:r>
            <a:r>
              <a:rPr lang="es-MX" sz="2000" dirty="0"/>
              <a:t> </a:t>
            </a:r>
            <a:endParaRPr lang="en-US" sz="2000" dirty="0"/>
          </a:p>
          <a:p>
            <a:pPr lvl="0" fontAlgn="base">
              <a:buFont typeface="Wingdings" panose="05000000000000000000" pitchFamily="2" charset="2"/>
              <a:buChar char="Ø"/>
            </a:pPr>
            <a:r>
              <a:rPr lang="en-US" sz="2000" dirty="0"/>
              <a:t>The ball is under the table.</a:t>
            </a:r>
          </a:p>
          <a:p>
            <a:pPr marL="0" indent="0" fontAlgn="base">
              <a:buNone/>
            </a:pPr>
            <a:endParaRPr lang="en-US" dirty="0"/>
          </a:p>
          <a:p>
            <a:endParaRPr lang="en-US" b="1" dirty="0"/>
          </a:p>
        </p:txBody>
      </p:sp>
    </p:spTree>
    <p:extLst>
      <p:ext uri="{BB962C8B-B14F-4D97-AF65-F5344CB8AC3E}">
        <p14:creationId xmlns:p14="http://schemas.microsoft.com/office/powerpoint/2010/main" val="41255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4AD0DE79-77DD-AC99-4E1E-BE108F4A640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D2D2F29-B3F0-AD7C-0F9A-E4D156502D5E}"/>
              </a:ext>
            </a:extLst>
          </p:cNvPr>
          <p:cNvSpPr txBox="1"/>
          <p:nvPr/>
        </p:nvSpPr>
        <p:spPr>
          <a:xfrm>
            <a:off x="452886" y="-241162"/>
            <a:ext cx="11676361" cy="8156079"/>
          </a:xfrm>
          <a:prstGeom prst="rect">
            <a:avLst/>
          </a:prstGeom>
          <a:noFill/>
        </p:spPr>
        <p:txBody>
          <a:bodyPr wrap="square" rtlCol="0">
            <a:spAutoFit/>
          </a:bodyPr>
          <a:lstStyle/>
          <a:p>
            <a:endParaRPr lang="en-US" sz="3600" b="1" dirty="0">
              <a:solidFill>
                <a:schemeClr val="bg1"/>
              </a:solidFill>
            </a:endParaRPr>
          </a:p>
          <a:p>
            <a:r>
              <a:rPr lang="en-US" sz="3600" b="1" dirty="0">
                <a:solidFill>
                  <a:schemeClr val="bg1"/>
                </a:solidFill>
              </a:rPr>
              <a:t>¿</a:t>
            </a:r>
            <a:r>
              <a:rPr lang="en-US" sz="3600" b="1" dirty="0" err="1">
                <a:solidFill>
                  <a:schemeClr val="bg1"/>
                </a:solidFill>
              </a:rPr>
              <a:t>Está</a:t>
            </a:r>
            <a:r>
              <a:rPr lang="en-US" sz="3600" b="1" dirty="0">
                <a:solidFill>
                  <a:schemeClr val="bg1"/>
                </a:solidFill>
              </a:rPr>
              <a:t> </a:t>
            </a:r>
            <a:r>
              <a:rPr lang="en-US" sz="3600" b="1" dirty="0" err="1">
                <a:solidFill>
                  <a:schemeClr val="bg1"/>
                </a:solidFill>
              </a:rPr>
              <a:t>todo</a:t>
            </a:r>
            <a:r>
              <a:rPr lang="en-US" sz="3600" b="1" dirty="0">
                <a:solidFill>
                  <a:schemeClr val="bg1"/>
                </a:solidFill>
              </a:rPr>
              <a:t> bien entre </a:t>
            </a:r>
            <a:r>
              <a:rPr lang="en-US" sz="3600" b="1" dirty="0" err="1">
                <a:solidFill>
                  <a:schemeClr val="bg1"/>
                </a:solidFill>
              </a:rPr>
              <a:t>tú</a:t>
            </a:r>
            <a:r>
              <a:rPr lang="en-US" sz="3600" b="1" dirty="0">
                <a:solidFill>
                  <a:schemeClr val="bg1"/>
                </a:solidFill>
              </a:rPr>
              <a:t> y </a:t>
            </a:r>
            <a:r>
              <a:rPr lang="en-US" sz="3600" b="1" dirty="0" err="1">
                <a:solidFill>
                  <a:schemeClr val="bg1"/>
                </a:solidFill>
              </a:rPr>
              <a:t>yo</a:t>
            </a:r>
            <a:r>
              <a:rPr lang="en-US" sz="3600" b="1" dirty="0">
                <a:solidFill>
                  <a:schemeClr val="bg1"/>
                </a:solidFill>
              </a:rPr>
              <a:t>? </a:t>
            </a:r>
            <a:r>
              <a:rPr lang="en-US" sz="2000" b="1" dirty="0">
                <a:solidFill>
                  <a:srgbClr val="0070C0"/>
                </a:solidFill>
              </a:rPr>
              <a:t>Is everything alright between us?</a:t>
            </a:r>
          </a:p>
          <a:p>
            <a:r>
              <a:rPr lang="en-US" sz="3600" b="1" dirty="0" err="1">
                <a:solidFill>
                  <a:schemeClr val="bg1"/>
                </a:solidFill>
              </a:rPr>
              <a:t>Sí</a:t>
            </a:r>
            <a:r>
              <a:rPr lang="en-US" sz="3600" b="1" dirty="0">
                <a:solidFill>
                  <a:schemeClr val="bg1"/>
                </a:solidFill>
              </a:rPr>
              <a:t>, no </a:t>
            </a:r>
            <a:r>
              <a:rPr lang="en-US" sz="3600" b="1" dirty="0" err="1">
                <a:solidFill>
                  <a:schemeClr val="bg1"/>
                </a:solidFill>
              </a:rPr>
              <a:t>tengo</a:t>
            </a:r>
            <a:r>
              <a:rPr lang="en-US" sz="3600" b="1" dirty="0">
                <a:solidFill>
                  <a:schemeClr val="bg1"/>
                </a:solidFill>
              </a:rPr>
              <a:t> nada </a:t>
            </a:r>
            <a:r>
              <a:rPr lang="en-US" sz="3600" b="1" dirty="0" err="1">
                <a:solidFill>
                  <a:schemeClr val="bg1"/>
                </a:solidFill>
              </a:rPr>
              <a:t>en</a:t>
            </a:r>
            <a:r>
              <a:rPr lang="en-US" sz="3600" b="1" dirty="0">
                <a:solidFill>
                  <a:schemeClr val="bg1"/>
                </a:solidFill>
              </a:rPr>
              <a:t> </a:t>
            </a:r>
            <a:r>
              <a:rPr lang="en-US" sz="3600" b="1" dirty="0">
                <a:solidFill>
                  <a:schemeClr val="accent6"/>
                </a:solidFill>
              </a:rPr>
              <a:t>contra </a:t>
            </a:r>
            <a:r>
              <a:rPr lang="en-US" sz="3600" b="1" dirty="0" err="1">
                <a:solidFill>
                  <a:schemeClr val="bg1"/>
                </a:solidFill>
              </a:rPr>
              <a:t>tuya</a:t>
            </a:r>
            <a:r>
              <a:rPr lang="en-US" sz="3600" b="1" dirty="0">
                <a:solidFill>
                  <a:schemeClr val="bg1"/>
                </a:solidFill>
              </a:rPr>
              <a:t>. </a:t>
            </a:r>
            <a:r>
              <a:rPr lang="en-US" sz="2000" b="1" dirty="0">
                <a:solidFill>
                  <a:srgbClr val="0070C0"/>
                </a:solidFill>
              </a:rPr>
              <a:t>Yes, I have nothing against you.</a:t>
            </a:r>
          </a:p>
          <a:p>
            <a:pPr marL="914400" indent="-914400">
              <a:buAutoNum type="alphaLcPeriod"/>
            </a:pPr>
            <a:endParaRPr lang="en-US" sz="3600" b="1" dirty="0">
              <a:solidFill>
                <a:schemeClr val="bg1"/>
              </a:solidFill>
            </a:endParaRPr>
          </a:p>
          <a:p>
            <a:pPr marL="914400" indent="-914400">
              <a:buAutoNum type="alphaLcPeriod"/>
            </a:pPr>
            <a:endParaRPr lang="en-US" sz="3600" b="1" dirty="0">
              <a:solidFill>
                <a:schemeClr val="bg1"/>
              </a:solidFill>
            </a:endParaRPr>
          </a:p>
          <a:p>
            <a:pPr marL="914400" indent="-914400">
              <a:buAutoNum type="alphaLcPeriod"/>
            </a:pPr>
            <a:endParaRPr lang="en-US" sz="3600" b="1" dirty="0">
              <a:solidFill>
                <a:schemeClr val="bg1"/>
              </a:solidFill>
            </a:endParaRPr>
          </a:p>
          <a:p>
            <a:pPr marL="914400" indent="-914400">
              <a:buAutoNum type="alphaLcPeriod"/>
            </a:pPr>
            <a:endParaRPr lang="en-US" sz="3600" b="1" dirty="0">
              <a:solidFill>
                <a:schemeClr val="bg1"/>
              </a:solidFill>
            </a:endParaRPr>
          </a:p>
          <a:p>
            <a:pPr marL="914400" indent="-914400">
              <a:buAutoNum type="alphaLcPeriod"/>
            </a:pPr>
            <a:endParaRPr lang="en-US" sz="3600" b="1" dirty="0">
              <a:solidFill>
                <a:schemeClr val="bg1"/>
              </a:solidFill>
            </a:endParaRPr>
          </a:p>
          <a:p>
            <a:pPr marL="914400" indent="-914400">
              <a:buAutoNum type="alphaLcPeriod"/>
            </a:pPr>
            <a:endParaRPr lang="en-US" sz="3600" b="1" dirty="0">
              <a:solidFill>
                <a:schemeClr val="bg1"/>
              </a:solidFill>
            </a:endParaRPr>
          </a:p>
          <a:p>
            <a:pPr marL="914400" indent="-914400">
              <a:buAutoNum type="alphaLcPeriod"/>
            </a:pPr>
            <a:endParaRPr lang="en-US" sz="3600" b="1" dirty="0">
              <a:solidFill>
                <a:schemeClr val="bg1"/>
              </a:solidFill>
            </a:endParaRPr>
          </a:p>
          <a:p>
            <a:r>
              <a:rPr lang="en-US" sz="3600" b="1" dirty="0">
                <a:solidFill>
                  <a:schemeClr val="bg1"/>
                </a:solidFill>
              </a:rPr>
              <a:t>¿</a:t>
            </a:r>
            <a:r>
              <a:rPr lang="en-US" sz="3600" b="1" dirty="0" err="1">
                <a:solidFill>
                  <a:schemeClr val="bg1"/>
                </a:solidFill>
              </a:rPr>
              <a:t>Cómo</a:t>
            </a:r>
            <a:r>
              <a:rPr lang="en-US" sz="3600" b="1" dirty="0">
                <a:solidFill>
                  <a:schemeClr val="bg1"/>
                </a:solidFill>
              </a:rPr>
              <a:t> </a:t>
            </a:r>
            <a:r>
              <a:rPr lang="en-US" sz="3600" b="1" dirty="0" err="1">
                <a:solidFill>
                  <a:schemeClr val="bg1"/>
                </a:solidFill>
              </a:rPr>
              <a:t>está</a:t>
            </a:r>
            <a:r>
              <a:rPr lang="en-US" sz="3600" b="1" dirty="0">
                <a:solidFill>
                  <a:schemeClr val="bg1"/>
                </a:solidFill>
              </a:rPr>
              <a:t> la </a:t>
            </a:r>
            <a:r>
              <a:rPr lang="en-US" sz="3600" b="1" dirty="0" err="1">
                <a:solidFill>
                  <a:schemeClr val="bg1"/>
                </a:solidFill>
              </a:rPr>
              <a:t>temperatura</a:t>
            </a:r>
            <a:r>
              <a:rPr lang="en-US" sz="3600" b="1" dirty="0">
                <a:solidFill>
                  <a:schemeClr val="bg1"/>
                </a:solidFill>
              </a:rPr>
              <a:t>? </a:t>
            </a:r>
            <a:r>
              <a:rPr lang="en-US" sz="2000" b="1" dirty="0">
                <a:solidFill>
                  <a:srgbClr val="0070C0"/>
                </a:solidFill>
              </a:rPr>
              <a:t>What's the temperature like?</a:t>
            </a:r>
          </a:p>
          <a:p>
            <a:r>
              <a:rPr lang="en-US" sz="3600" b="1" dirty="0">
                <a:solidFill>
                  <a:schemeClr val="bg1"/>
                </a:solidFill>
              </a:rPr>
              <a:t>Estamos </a:t>
            </a:r>
            <a:r>
              <a:rPr lang="en-US" sz="3600" b="1" dirty="0">
                <a:solidFill>
                  <a:schemeClr val="accent6"/>
                </a:solidFill>
              </a:rPr>
              <a:t>bajo </a:t>
            </a:r>
            <a:r>
              <a:rPr lang="en-US" sz="3600" b="1" dirty="0">
                <a:solidFill>
                  <a:schemeClr val="bg1"/>
                </a:solidFill>
              </a:rPr>
              <a:t>cero </a:t>
            </a:r>
            <a:r>
              <a:rPr lang="en-US" sz="3600" b="1" dirty="0" err="1">
                <a:solidFill>
                  <a:schemeClr val="bg1"/>
                </a:solidFill>
              </a:rPr>
              <a:t>grados</a:t>
            </a:r>
            <a:r>
              <a:rPr lang="en-US" sz="3600" b="1" dirty="0">
                <a:solidFill>
                  <a:schemeClr val="bg1"/>
                </a:solidFill>
              </a:rPr>
              <a:t>. </a:t>
            </a:r>
            <a:r>
              <a:rPr lang="en-US" sz="2000" b="1" dirty="0">
                <a:solidFill>
                  <a:srgbClr val="0070C0"/>
                </a:solidFill>
              </a:rPr>
              <a:t>It's below zero.</a:t>
            </a:r>
            <a:endParaRPr lang="en-US" sz="20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D7985C63-0A8E-80C1-B461-41003F72DC8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4795837" y="2027576"/>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67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animEffect transition="in" filter="wipe(down)">
                                      <p:cBhvr>
                                        <p:cTn id="15" dur="500"/>
                                        <p:tgtEl>
                                          <p:spTgt spid="8">
                                            <p:txEl>
                                              <p:pRg st="10" end="1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11" end="11"/>
                                            </p:txEl>
                                          </p:spTgt>
                                        </p:tgtEl>
                                        <p:attrNameLst>
                                          <p:attrName>style.visibility</p:attrName>
                                        </p:attrNameLst>
                                      </p:cBhvr>
                                      <p:to>
                                        <p:strVal val="visible"/>
                                      </p:to>
                                    </p:set>
                                    <p:animEffect transition="in" filter="wipe(down)">
                                      <p:cBhvr>
                                        <p:cTn id="18"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05E86-E36D-1196-BC1A-44FA58EAE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DF849-0375-B581-171B-EC51301B7A8B}"/>
              </a:ext>
            </a:extLst>
          </p:cNvPr>
          <p:cNvSpPr>
            <a:spLocks noGrp="1"/>
          </p:cNvSpPr>
          <p:nvPr>
            <p:ph type="title"/>
          </p:nvPr>
        </p:nvSpPr>
        <p:spPr>
          <a:xfrm>
            <a:off x="918421" y="-169848"/>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5177FC7D-C3D1-96B2-532F-D1B72E8DD400}"/>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220794AD-3DA9-D528-6E36-5F5DC3D3A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08C766CC-D625-9200-ADFA-696FD48576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pic>
        <p:nvPicPr>
          <p:cNvPr id="6" name="Picture 5">
            <a:extLst>
              <a:ext uri="{FF2B5EF4-FFF2-40B4-BE49-F238E27FC236}">
                <a16:creationId xmlns:a16="http://schemas.microsoft.com/office/drawing/2014/main" id="{2C27A2A9-DA96-52CF-0D07-1DA2D9B696AC}"/>
              </a:ext>
            </a:extLst>
          </p:cNvPr>
          <p:cNvPicPr>
            <a:picLocks noChangeAspect="1"/>
          </p:cNvPicPr>
          <p:nvPr/>
        </p:nvPicPr>
        <p:blipFill>
          <a:blip r:embed="rId5"/>
          <a:srcRect r="8148"/>
          <a:stretch>
            <a:fillRect/>
          </a:stretch>
        </p:blipFill>
        <p:spPr>
          <a:xfrm>
            <a:off x="5080411" y="903954"/>
            <a:ext cx="5530080" cy="1476581"/>
          </a:xfrm>
          <a:prstGeom prst="rect">
            <a:avLst/>
          </a:prstGeom>
        </p:spPr>
      </p:pic>
      <p:pic>
        <p:nvPicPr>
          <p:cNvPr id="8" name="Picture 7">
            <a:extLst>
              <a:ext uri="{FF2B5EF4-FFF2-40B4-BE49-F238E27FC236}">
                <a16:creationId xmlns:a16="http://schemas.microsoft.com/office/drawing/2014/main" id="{0517B11B-47BD-E245-0B7A-64FEA7985B6A}"/>
              </a:ext>
            </a:extLst>
          </p:cNvPr>
          <p:cNvPicPr>
            <a:picLocks noChangeAspect="1"/>
          </p:cNvPicPr>
          <p:nvPr/>
        </p:nvPicPr>
        <p:blipFill>
          <a:blip r:embed="rId6"/>
          <a:srcRect r="12045"/>
          <a:stretch>
            <a:fillRect/>
          </a:stretch>
        </p:blipFill>
        <p:spPr>
          <a:xfrm>
            <a:off x="5080412" y="2375890"/>
            <a:ext cx="5530080" cy="3372321"/>
          </a:xfrm>
          <a:prstGeom prst="rect">
            <a:avLst/>
          </a:prstGeom>
        </p:spPr>
      </p:pic>
      <p:sp>
        <p:nvSpPr>
          <p:cNvPr id="9" name="Rectangle: Rounded Corners 8">
            <a:extLst>
              <a:ext uri="{FF2B5EF4-FFF2-40B4-BE49-F238E27FC236}">
                <a16:creationId xmlns:a16="http://schemas.microsoft.com/office/drawing/2014/main" id="{7D09FD4C-A072-21D5-26C2-221878BC04CA}"/>
              </a:ext>
            </a:extLst>
          </p:cNvPr>
          <p:cNvSpPr/>
          <p:nvPr/>
        </p:nvSpPr>
        <p:spPr>
          <a:xfrm>
            <a:off x="10610491" y="881379"/>
            <a:ext cx="1268083"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400" b="1" dirty="0">
                <a:solidFill>
                  <a:schemeClr val="bg1"/>
                </a:solidFill>
              </a:rPr>
              <a:t>Sobre /bajo</a:t>
            </a:r>
            <a:endParaRPr lang="en-US" sz="1400" b="1" dirty="0">
              <a:solidFill>
                <a:schemeClr val="bg1"/>
              </a:solidFill>
            </a:endParaRPr>
          </a:p>
        </p:txBody>
      </p:sp>
      <p:sp>
        <p:nvSpPr>
          <p:cNvPr id="10" name="Arrow: Curved Down 9">
            <a:extLst>
              <a:ext uri="{FF2B5EF4-FFF2-40B4-BE49-F238E27FC236}">
                <a16:creationId xmlns:a16="http://schemas.microsoft.com/office/drawing/2014/main" id="{E8022585-439B-72DE-FF29-E36BCC1EF37F}"/>
              </a:ext>
            </a:extLst>
          </p:cNvPr>
          <p:cNvSpPr/>
          <p:nvPr/>
        </p:nvSpPr>
        <p:spPr>
          <a:xfrm>
            <a:off x="7074618" y="639350"/>
            <a:ext cx="3614467"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86D6AF1E-A119-6323-98BE-9990050499F9}"/>
              </a:ext>
            </a:extLst>
          </p:cNvPr>
          <p:cNvSpPr/>
          <p:nvPr/>
        </p:nvSpPr>
        <p:spPr>
          <a:xfrm>
            <a:off x="1181819" y="1547501"/>
            <a:ext cx="3385902" cy="462454"/>
          </a:xfrm>
          <a:prstGeom prst="round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400" b="1" dirty="0">
                <a:solidFill>
                  <a:schemeClr val="bg1"/>
                </a:solidFill>
              </a:rPr>
              <a:t>sobre / hasta / entre / desde / hacia / contra / bajo</a:t>
            </a:r>
            <a:endParaRPr lang="en-US" sz="1100" dirty="0">
              <a:solidFill>
                <a:schemeClr val="bg1"/>
              </a:solidFill>
            </a:endParaRPr>
          </a:p>
        </p:txBody>
      </p:sp>
      <p:sp>
        <p:nvSpPr>
          <p:cNvPr id="12" name="Rectangle: Rounded Corners 11">
            <a:extLst>
              <a:ext uri="{FF2B5EF4-FFF2-40B4-BE49-F238E27FC236}">
                <a16:creationId xmlns:a16="http://schemas.microsoft.com/office/drawing/2014/main" id="{B63EABF6-586B-133A-3F5B-80AF0D9D2196}"/>
              </a:ext>
            </a:extLst>
          </p:cNvPr>
          <p:cNvSpPr/>
          <p:nvPr/>
        </p:nvSpPr>
        <p:spPr>
          <a:xfrm>
            <a:off x="10610491" y="1377008"/>
            <a:ext cx="931652"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hacia</a:t>
            </a:r>
            <a:endParaRPr lang="en-US" b="1" dirty="0">
              <a:solidFill>
                <a:schemeClr val="bg1"/>
              </a:solidFill>
            </a:endParaRPr>
          </a:p>
        </p:txBody>
      </p:sp>
      <p:sp>
        <p:nvSpPr>
          <p:cNvPr id="13" name="Arrow: Curved Down 12">
            <a:extLst>
              <a:ext uri="{FF2B5EF4-FFF2-40B4-BE49-F238E27FC236}">
                <a16:creationId xmlns:a16="http://schemas.microsoft.com/office/drawing/2014/main" id="{2E090CAE-0C0C-64D4-D3D2-AD9A0B896E38}"/>
              </a:ext>
            </a:extLst>
          </p:cNvPr>
          <p:cNvSpPr/>
          <p:nvPr/>
        </p:nvSpPr>
        <p:spPr>
          <a:xfrm>
            <a:off x="6840748" y="1134979"/>
            <a:ext cx="3848338"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76109EF9-B96E-D751-A327-3CCA58D8A89A}"/>
              </a:ext>
            </a:extLst>
          </p:cNvPr>
          <p:cNvSpPr/>
          <p:nvPr/>
        </p:nvSpPr>
        <p:spPr>
          <a:xfrm>
            <a:off x="10628701" y="1845484"/>
            <a:ext cx="896190"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hasta</a:t>
            </a:r>
            <a:endParaRPr lang="en-US" b="1" dirty="0">
              <a:solidFill>
                <a:schemeClr val="bg1"/>
              </a:solidFill>
            </a:endParaRPr>
          </a:p>
        </p:txBody>
      </p:sp>
      <p:sp>
        <p:nvSpPr>
          <p:cNvPr id="15" name="Arrow: Curved Down 14">
            <a:extLst>
              <a:ext uri="{FF2B5EF4-FFF2-40B4-BE49-F238E27FC236}">
                <a16:creationId xmlns:a16="http://schemas.microsoft.com/office/drawing/2014/main" id="{D480E591-8728-9506-35FE-3E79E5DAD182}"/>
              </a:ext>
            </a:extLst>
          </p:cNvPr>
          <p:cNvSpPr/>
          <p:nvPr/>
        </p:nvSpPr>
        <p:spPr>
          <a:xfrm>
            <a:off x="7632460" y="1755572"/>
            <a:ext cx="3056626" cy="140423"/>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AA76F71F-DCB1-EE38-92D4-51927BC695BF}"/>
              </a:ext>
            </a:extLst>
          </p:cNvPr>
          <p:cNvSpPr/>
          <p:nvPr/>
        </p:nvSpPr>
        <p:spPr>
          <a:xfrm>
            <a:off x="10610491" y="2379542"/>
            <a:ext cx="896190"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entre</a:t>
            </a:r>
            <a:endParaRPr lang="en-US" b="1" dirty="0">
              <a:solidFill>
                <a:schemeClr val="bg1"/>
              </a:solidFill>
            </a:endParaRPr>
          </a:p>
        </p:txBody>
      </p:sp>
      <p:sp>
        <p:nvSpPr>
          <p:cNvPr id="17" name="Arrow: Curved Down 16">
            <a:extLst>
              <a:ext uri="{FF2B5EF4-FFF2-40B4-BE49-F238E27FC236}">
                <a16:creationId xmlns:a16="http://schemas.microsoft.com/office/drawing/2014/main" id="{5A5E3133-F38D-42B1-0089-B5A008257A34}"/>
              </a:ext>
            </a:extLst>
          </p:cNvPr>
          <p:cNvSpPr/>
          <p:nvPr/>
        </p:nvSpPr>
        <p:spPr>
          <a:xfrm>
            <a:off x="6840748" y="2197895"/>
            <a:ext cx="3848337"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Rounded Corners 19">
            <a:extLst>
              <a:ext uri="{FF2B5EF4-FFF2-40B4-BE49-F238E27FC236}">
                <a16:creationId xmlns:a16="http://schemas.microsoft.com/office/drawing/2014/main" id="{083FE632-4E0A-ACC2-1A07-A59F859214F0}"/>
              </a:ext>
            </a:extLst>
          </p:cNvPr>
          <p:cNvSpPr/>
          <p:nvPr/>
        </p:nvSpPr>
        <p:spPr>
          <a:xfrm>
            <a:off x="9393475" y="2860331"/>
            <a:ext cx="914135" cy="341962"/>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desde</a:t>
            </a:r>
            <a:endParaRPr lang="en-US" b="1" dirty="0">
              <a:solidFill>
                <a:schemeClr val="bg1"/>
              </a:solidFill>
            </a:endParaRPr>
          </a:p>
        </p:txBody>
      </p:sp>
      <p:sp>
        <p:nvSpPr>
          <p:cNvPr id="21" name="Arrow: Curved Down 20">
            <a:extLst>
              <a:ext uri="{FF2B5EF4-FFF2-40B4-BE49-F238E27FC236}">
                <a16:creationId xmlns:a16="http://schemas.microsoft.com/office/drawing/2014/main" id="{30FC639A-6727-CB0F-B24B-7B976D045512}"/>
              </a:ext>
            </a:extLst>
          </p:cNvPr>
          <p:cNvSpPr/>
          <p:nvPr/>
        </p:nvSpPr>
        <p:spPr>
          <a:xfrm>
            <a:off x="6385461" y="2695980"/>
            <a:ext cx="3094969"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Rounded Corners 21">
            <a:extLst>
              <a:ext uri="{FF2B5EF4-FFF2-40B4-BE49-F238E27FC236}">
                <a16:creationId xmlns:a16="http://schemas.microsoft.com/office/drawing/2014/main" id="{6BCD4624-7DFB-4107-9D3F-07E58748B985}"/>
              </a:ext>
            </a:extLst>
          </p:cNvPr>
          <p:cNvSpPr/>
          <p:nvPr/>
        </p:nvSpPr>
        <p:spPr>
          <a:xfrm>
            <a:off x="10640206" y="2868892"/>
            <a:ext cx="866475"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hacia</a:t>
            </a:r>
            <a:endParaRPr lang="en-US" b="1" dirty="0">
              <a:solidFill>
                <a:schemeClr val="bg1"/>
              </a:solidFill>
            </a:endParaRPr>
          </a:p>
        </p:txBody>
      </p:sp>
      <p:sp>
        <p:nvSpPr>
          <p:cNvPr id="23" name="Arrow: Curved Down 22">
            <a:extLst>
              <a:ext uri="{FF2B5EF4-FFF2-40B4-BE49-F238E27FC236}">
                <a16:creationId xmlns:a16="http://schemas.microsoft.com/office/drawing/2014/main" id="{561A8900-7062-AFDE-4129-DE1946E6E38D}"/>
              </a:ext>
            </a:extLst>
          </p:cNvPr>
          <p:cNvSpPr/>
          <p:nvPr/>
        </p:nvSpPr>
        <p:spPr>
          <a:xfrm>
            <a:off x="7586242" y="2722850"/>
            <a:ext cx="3199238" cy="329120"/>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Rounded Corners 27">
            <a:extLst>
              <a:ext uri="{FF2B5EF4-FFF2-40B4-BE49-F238E27FC236}">
                <a16:creationId xmlns:a16="http://schemas.microsoft.com/office/drawing/2014/main" id="{0D413F13-322E-21D5-456A-7FAF4F981890}"/>
              </a:ext>
            </a:extLst>
          </p:cNvPr>
          <p:cNvSpPr/>
          <p:nvPr/>
        </p:nvSpPr>
        <p:spPr>
          <a:xfrm>
            <a:off x="10653624" y="3358242"/>
            <a:ext cx="767751"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bajo</a:t>
            </a:r>
            <a:endParaRPr lang="en-US" b="1" dirty="0">
              <a:solidFill>
                <a:schemeClr val="bg1"/>
              </a:solidFill>
            </a:endParaRPr>
          </a:p>
        </p:txBody>
      </p:sp>
      <p:sp>
        <p:nvSpPr>
          <p:cNvPr id="29" name="Arrow: Curved Down 28">
            <a:extLst>
              <a:ext uri="{FF2B5EF4-FFF2-40B4-BE49-F238E27FC236}">
                <a16:creationId xmlns:a16="http://schemas.microsoft.com/office/drawing/2014/main" id="{846BB09A-9EA0-ABFF-05C0-C85D68C97C91}"/>
              </a:ext>
            </a:extLst>
          </p:cNvPr>
          <p:cNvSpPr/>
          <p:nvPr/>
        </p:nvSpPr>
        <p:spPr>
          <a:xfrm>
            <a:off x="6571411" y="3220935"/>
            <a:ext cx="4117674"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Rounded Corners 29">
            <a:extLst>
              <a:ext uri="{FF2B5EF4-FFF2-40B4-BE49-F238E27FC236}">
                <a16:creationId xmlns:a16="http://schemas.microsoft.com/office/drawing/2014/main" id="{3609E15C-9FE9-1471-395F-721B5B62CB1E}"/>
              </a:ext>
            </a:extLst>
          </p:cNvPr>
          <p:cNvSpPr/>
          <p:nvPr/>
        </p:nvSpPr>
        <p:spPr>
          <a:xfrm>
            <a:off x="10692920" y="3824373"/>
            <a:ext cx="767751"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bajo</a:t>
            </a:r>
            <a:endParaRPr lang="en-US" b="1" dirty="0">
              <a:solidFill>
                <a:schemeClr val="bg1"/>
              </a:solidFill>
            </a:endParaRPr>
          </a:p>
        </p:txBody>
      </p:sp>
      <p:sp>
        <p:nvSpPr>
          <p:cNvPr id="31" name="Arrow: Curved Down 30">
            <a:extLst>
              <a:ext uri="{FF2B5EF4-FFF2-40B4-BE49-F238E27FC236}">
                <a16:creationId xmlns:a16="http://schemas.microsoft.com/office/drawing/2014/main" id="{9B205816-F22F-A198-132D-69E4B6737679}"/>
              </a:ext>
            </a:extLst>
          </p:cNvPr>
          <p:cNvSpPr/>
          <p:nvPr/>
        </p:nvSpPr>
        <p:spPr>
          <a:xfrm>
            <a:off x="7910425" y="3629412"/>
            <a:ext cx="2976112" cy="30747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66C6D209-112E-CB09-FC46-72A3C800FDDD}"/>
              </a:ext>
            </a:extLst>
          </p:cNvPr>
          <p:cNvSpPr/>
          <p:nvPr/>
        </p:nvSpPr>
        <p:spPr>
          <a:xfrm>
            <a:off x="10628701" y="4272035"/>
            <a:ext cx="1016959"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contra</a:t>
            </a:r>
            <a:endParaRPr lang="en-US" b="1" dirty="0">
              <a:solidFill>
                <a:schemeClr val="bg1"/>
              </a:solidFill>
            </a:endParaRPr>
          </a:p>
        </p:txBody>
      </p:sp>
      <p:sp>
        <p:nvSpPr>
          <p:cNvPr id="33" name="Arrow: Curved Down 32">
            <a:extLst>
              <a:ext uri="{FF2B5EF4-FFF2-40B4-BE49-F238E27FC236}">
                <a16:creationId xmlns:a16="http://schemas.microsoft.com/office/drawing/2014/main" id="{D084B13C-B85B-4EE3-6E30-C55F28FE34E6}"/>
              </a:ext>
            </a:extLst>
          </p:cNvPr>
          <p:cNvSpPr/>
          <p:nvPr/>
        </p:nvSpPr>
        <p:spPr>
          <a:xfrm>
            <a:off x="7373667" y="4216425"/>
            <a:ext cx="3279957" cy="307480"/>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Rounded Corners 33">
            <a:extLst>
              <a:ext uri="{FF2B5EF4-FFF2-40B4-BE49-F238E27FC236}">
                <a16:creationId xmlns:a16="http://schemas.microsoft.com/office/drawing/2014/main" id="{391D29F6-34EE-E6D2-B127-9CE48F9B0DDE}"/>
              </a:ext>
            </a:extLst>
          </p:cNvPr>
          <p:cNvSpPr/>
          <p:nvPr/>
        </p:nvSpPr>
        <p:spPr>
          <a:xfrm>
            <a:off x="10394832" y="4761385"/>
            <a:ext cx="1733908"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hasta /hacia</a:t>
            </a:r>
            <a:endParaRPr lang="en-US" b="1" dirty="0">
              <a:solidFill>
                <a:schemeClr val="bg1"/>
              </a:solidFill>
            </a:endParaRPr>
          </a:p>
        </p:txBody>
      </p:sp>
      <p:sp>
        <p:nvSpPr>
          <p:cNvPr id="35" name="Arrow: Curved Down 34">
            <a:extLst>
              <a:ext uri="{FF2B5EF4-FFF2-40B4-BE49-F238E27FC236}">
                <a16:creationId xmlns:a16="http://schemas.microsoft.com/office/drawing/2014/main" id="{117DD827-AA07-EBF3-844C-C19CD66DE81A}"/>
              </a:ext>
            </a:extLst>
          </p:cNvPr>
          <p:cNvSpPr/>
          <p:nvPr/>
        </p:nvSpPr>
        <p:spPr>
          <a:xfrm>
            <a:off x="6840748" y="4674229"/>
            <a:ext cx="3614467" cy="25757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Rounded Corners 35">
            <a:extLst>
              <a:ext uri="{FF2B5EF4-FFF2-40B4-BE49-F238E27FC236}">
                <a16:creationId xmlns:a16="http://schemas.microsoft.com/office/drawing/2014/main" id="{5A5761E7-0B70-9737-9A97-0EB31E5C43DB}"/>
              </a:ext>
            </a:extLst>
          </p:cNvPr>
          <p:cNvSpPr/>
          <p:nvPr/>
        </p:nvSpPr>
        <p:spPr>
          <a:xfrm>
            <a:off x="10627744" y="5263253"/>
            <a:ext cx="914399"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sobre</a:t>
            </a:r>
            <a:endParaRPr lang="en-US" b="1" dirty="0">
              <a:solidFill>
                <a:schemeClr val="bg1"/>
              </a:solidFill>
            </a:endParaRPr>
          </a:p>
        </p:txBody>
      </p:sp>
      <p:sp>
        <p:nvSpPr>
          <p:cNvPr id="37" name="Arrow: Curved Down 36">
            <a:extLst>
              <a:ext uri="{FF2B5EF4-FFF2-40B4-BE49-F238E27FC236}">
                <a16:creationId xmlns:a16="http://schemas.microsoft.com/office/drawing/2014/main" id="{D56C8476-7F9E-50FD-5701-1576E76BA7A5}"/>
              </a:ext>
            </a:extLst>
          </p:cNvPr>
          <p:cNvSpPr/>
          <p:nvPr/>
        </p:nvSpPr>
        <p:spPr>
          <a:xfrm>
            <a:off x="7763776" y="5186167"/>
            <a:ext cx="2846716" cy="222660"/>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9145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1000"/>
                                        <p:tgtEl>
                                          <p:spTgt spid="32"/>
                                        </p:tgtEl>
                                      </p:cBhvr>
                                    </p:animEffect>
                                    <p:anim calcmode="lin" valueType="num">
                                      <p:cBhvr>
                                        <p:cTn id="104" dur="1000" fill="hold"/>
                                        <p:tgtEl>
                                          <p:spTgt spid="32"/>
                                        </p:tgtEl>
                                        <p:attrNameLst>
                                          <p:attrName>ppt_x</p:attrName>
                                        </p:attrNameLst>
                                      </p:cBhvr>
                                      <p:tavLst>
                                        <p:tav tm="0">
                                          <p:val>
                                            <p:strVal val="#ppt_x"/>
                                          </p:val>
                                        </p:tav>
                                        <p:tav tm="100000">
                                          <p:val>
                                            <p:strVal val="#ppt_x"/>
                                          </p:val>
                                        </p:tav>
                                      </p:tavLst>
                                    </p:anim>
                                    <p:anim calcmode="lin" valueType="num">
                                      <p:cBhvr>
                                        <p:cTn id="105" dur="1000" fill="hold"/>
                                        <p:tgtEl>
                                          <p:spTgt spid="3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1000"/>
                                        <p:tgtEl>
                                          <p:spTgt spid="33"/>
                                        </p:tgtEl>
                                      </p:cBhvr>
                                    </p:animEffect>
                                    <p:anim calcmode="lin" valueType="num">
                                      <p:cBhvr>
                                        <p:cTn id="109" dur="1000" fill="hold"/>
                                        <p:tgtEl>
                                          <p:spTgt spid="33"/>
                                        </p:tgtEl>
                                        <p:attrNameLst>
                                          <p:attrName>ppt_x</p:attrName>
                                        </p:attrNameLst>
                                      </p:cBhvr>
                                      <p:tavLst>
                                        <p:tav tm="0">
                                          <p:val>
                                            <p:strVal val="#ppt_x"/>
                                          </p:val>
                                        </p:tav>
                                        <p:tav tm="100000">
                                          <p:val>
                                            <p:strVal val="#ppt_x"/>
                                          </p:val>
                                        </p:tav>
                                      </p:tavLst>
                                    </p:anim>
                                    <p:anim calcmode="lin" valueType="num">
                                      <p:cBhvr>
                                        <p:cTn id="11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1000"/>
                                        <p:tgtEl>
                                          <p:spTgt spid="34"/>
                                        </p:tgtEl>
                                      </p:cBhvr>
                                    </p:animEffect>
                                    <p:anim calcmode="lin" valueType="num">
                                      <p:cBhvr>
                                        <p:cTn id="116" dur="1000" fill="hold"/>
                                        <p:tgtEl>
                                          <p:spTgt spid="34"/>
                                        </p:tgtEl>
                                        <p:attrNameLst>
                                          <p:attrName>ppt_x</p:attrName>
                                        </p:attrNameLst>
                                      </p:cBhvr>
                                      <p:tavLst>
                                        <p:tav tm="0">
                                          <p:val>
                                            <p:strVal val="#ppt_x"/>
                                          </p:val>
                                        </p:tav>
                                        <p:tav tm="100000">
                                          <p:val>
                                            <p:strVal val="#ppt_x"/>
                                          </p:val>
                                        </p:tav>
                                      </p:tavLst>
                                    </p:anim>
                                    <p:anim calcmode="lin" valueType="num">
                                      <p:cBhvr>
                                        <p:cTn id="117" dur="1000" fill="hold"/>
                                        <p:tgtEl>
                                          <p:spTgt spid="3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1000"/>
                                        <p:tgtEl>
                                          <p:spTgt spid="35"/>
                                        </p:tgtEl>
                                      </p:cBhvr>
                                    </p:animEffect>
                                    <p:anim calcmode="lin" valueType="num">
                                      <p:cBhvr>
                                        <p:cTn id="121" dur="1000" fill="hold"/>
                                        <p:tgtEl>
                                          <p:spTgt spid="35"/>
                                        </p:tgtEl>
                                        <p:attrNameLst>
                                          <p:attrName>ppt_x</p:attrName>
                                        </p:attrNameLst>
                                      </p:cBhvr>
                                      <p:tavLst>
                                        <p:tav tm="0">
                                          <p:val>
                                            <p:strVal val="#ppt_x"/>
                                          </p:val>
                                        </p:tav>
                                        <p:tav tm="100000">
                                          <p:val>
                                            <p:strVal val="#ppt_x"/>
                                          </p:val>
                                        </p:tav>
                                      </p:tavLst>
                                    </p:anim>
                                    <p:anim calcmode="lin" valueType="num">
                                      <p:cBhvr>
                                        <p:cTn id="1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1000"/>
                                        <p:tgtEl>
                                          <p:spTgt spid="36"/>
                                        </p:tgtEl>
                                      </p:cBhvr>
                                    </p:animEffect>
                                    <p:anim calcmode="lin" valueType="num">
                                      <p:cBhvr>
                                        <p:cTn id="128" dur="1000" fill="hold"/>
                                        <p:tgtEl>
                                          <p:spTgt spid="36"/>
                                        </p:tgtEl>
                                        <p:attrNameLst>
                                          <p:attrName>ppt_x</p:attrName>
                                        </p:attrNameLst>
                                      </p:cBhvr>
                                      <p:tavLst>
                                        <p:tav tm="0">
                                          <p:val>
                                            <p:strVal val="#ppt_x"/>
                                          </p:val>
                                        </p:tav>
                                        <p:tav tm="100000">
                                          <p:val>
                                            <p:strVal val="#ppt_x"/>
                                          </p:val>
                                        </p:tav>
                                      </p:tavLst>
                                    </p:anim>
                                    <p:anim calcmode="lin" valueType="num">
                                      <p:cBhvr>
                                        <p:cTn id="129" dur="1000" fill="hold"/>
                                        <p:tgtEl>
                                          <p:spTgt spid="3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1000"/>
                                        <p:tgtEl>
                                          <p:spTgt spid="37"/>
                                        </p:tgtEl>
                                      </p:cBhvr>
                                    </p:animEffect>
                                    <p:anim calcmode="lin" valueType="num">
                                      <p:cBhvr>
                                        <p:cTn id="133" dur="1000" fill="hold"/>
                                        <p:tgtEl>
                                          <p:spTgt spid="37"/>
                                        </p:tgtEl>
                                        <p:attrNameLst>
                                          <p:attrName>ppt_x</p:attrName>
                                        </p:attrNameLst>
                                      </p:cBhvr>
                                      <p:tavLst>
                                        <p:tav tm="0">
                                          <p:val>
                                            <p:strVal val="#ppt_x"/>
                                          </p:val>
                                        </p:tav>
                                        <p:tav tm="100000">
                                          <p:val>
                                            <p:strVal val="#ppt_x"/>
                                          </p:val>
                                        </p:tav>
                                      </p:tavLst>
                                    </p:anim>
                                    <p:anim calcmode="lin" valueType="num">
                                      <p:cBhvr>
                                        <p:cTn id="13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AE0A-57B9-CBC8-DAD5-775EC932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18F1C-26D1-CCEF-1DE8-78AB12716E8F}"/>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DE8B957F-0C85-B70C-0DBE-D58B1F10C6EB}"/>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585A217B-A14E-62A9-B021-9EADC61B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01205"/>
      </p:ext>
    </p:extLst>
  </p:cSld>
  <p:clrMapOvr>
    <a:masterClrMapping/>
  </p:clrMapOvr>
  <p:transition spd="slow">
    <p:comb/>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4CD10DB-37BE-9985-F0C8-ACB5818FA9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BD68D2-51AA-73F7-6B9A-7908702C93B9}"/>
              </a:ext>
            </a:extLst>
          </p:cNvPr>
          <p:cNvSpPr/>
          <p:nvPr/>
        </p:nvSpPr>
        <p:spPr>
          <a:xfrm>
            <a:off x="457200" y="381179"/>
            <a:ext cx="11277600" cy="611505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CF864F0-30FE-C92F-7D41-29E4BBF1FBC8}"/>
              </a:ext>
            </a:extLst>
          </p:cNvPr>
          <p:cNvSpPr txBox="1"/>
          <p:nvPr/>
        </p:nvSpPr>
        <p:spPr>
          <a:xfrm>
            <a:off x="3367087" y="5929245"/>
            <a:ext cx="5457825" cy="584775"/>
          </a:xfrm>
          <a:prstGeom prst="rect">
            <a:avLst/>
          </a:prstGeom>
          <a:noFill/>
        </p:spPr>
        <p:txBody>
          <a:bodyPr wrap="square" rtlCol="0">
            <a:spAutoFit/>
          </a:bodyPr>
          <a:lstStyle/>
          <a:p>
            <a:pPr algn="ctr"/>
            <a:r>
              <a:rPr lang="en-US" sz="3200" b="1" dirty="0">
                <a:solidFill>
                  <a:schemeClr val="bg1"/>
                </a:solidFill>
              </a:rPr>
              <a:t>DISFRUTANDO EL OTOÑO</a:t>
            </a:r>
            <a:endParaRPr lang="en-US" b="1" dirty="0">
              <a:solidFill>
                <a:schemeClr val="bg1"/>
              </a:solidFill>
            </a:endParaRPr>
          </a:p>
        </p:txBody>
      </p:sp>
      <p:pic>
        <p:nvPicPr>
          <p:cNvPr id="16386" name="Picture 2" descr="Tips for Enjoying Fall Foliage">
            <a:extLst>
              <a:ext uri="{FF2B5EF4-FFF2-40B4-BE49-F238E27FC236}">
                <a16:creationId xmlns:a16="http://schemas.microsoft.com/office/drawing/2014/main" id="{0BB275E6-A5B5-7572-FDA3-CB57F215A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49" y="552450"/>
            <a:ext cx="8077200"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0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Yo voy a______ y _______. </a:t>
            </a:r>
            <a:r>
              <a:rPr lang="es-MX" sz="1200" b="1" i="1" dirty="0">
                <a:effectLst/>
                <a:latin typeface="Aptos" panose="020B0004020202020204" pitchFamily="34" charset="0"/>
                <a:ea typeface="Aptos" panose="020B0004020202020204" pitchFamily="34" charset="0"/>
                <a:cs typeface="Times New Roman" panose="02020603050405020304" pitchFamily="18" charset="0"/>
              </a:rPr>
              <a:t>I am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going</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to</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 and _____________.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9F71022-58E3-E287-01B9-F7A43A49117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60CEDB-81DB-70DC-D808-B43C9292C029}"/>
              </a:ext>
            </a:extLst>
          </p:cNvPr>
          <p:cNvPicPr>
            <a:picLocks noChangeAspect="1"/>
          </p:cNvPicPr>
          <p:nvPr/>
        </p:nvPicPr>
        <p:blipFill>
          <a:blip r:embed="rId2"/>
          <a:srcRect t="2441"/>
          <a:stretch>
            <a:fillRect/>
          </a:stretch>
        </p:blipFill>
        <p:spPr>
          <a:xfrm>
            <a:off x="1334183" y="204931"/>
            <a:ext cx="9914661" cy="6448137"/>
          </a:xfrm>
          <a:prstGeom prst="rect">
            <a:avLst/>
          </a:prstGeom>
        </p:spPr>
      </p:pic>
    </p:spTree>
    <p:extLst>
      <p:ext uri="{BB962C8B-B14F-4D97-AF65-F5344CB8AC3E}">
        <p14:creationId xmlns:p14="http://schemas.microsoft.com/office/powerpoint/2010/main" val="1710408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225E01-2613-5652-811A-78E292746F0A}"/>
              </a:ext>
            </a:extLst>
          </p:cNvPr>
          <p:cNvPicPr>
            <a:picLocks noChangeAspect="1"/>
          </p:cNvPicPr>
          <p:nvPr/>
        </p:nvPicPr>
        <p:blipFill>
          <a:blip r:embed="rId2"/>
          <a:stretch>
            <a:fillRect/>
          </a:stretch>
        </p:blipFill>
        <p:spPr>
          <a:xfrm>
            <a:off x="1547175" y="1438275"/>
            <a:ext cx="9097650" cy="2800350"/>
          </a:xfrm>
          <a:prstGeom prst="rect">
            <a:avLst/>
          </a:prstGeom>
        </p:spPr>
      </p:pic>
    </p:spTree>
    <p:extLst>
      <p:ext uri="{BB962C8B-B14F-4D97-AF65-F5344CB8AC3E}">
        <p14:creationId xmlns:p14="http://schemas.microsoft.com/office/powerpoint/2010/main" val="91209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E91C9AE-DF3B-03DE-578D-7735DF72FE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82132" y="2122926"/>
            <a:ext cx="5486400" cy="2889493"/>
          </a:xfrm>
          <a:prstGeom prst="rect">
            <a:avLst/>
          </a:prstGeom>
        </p:spPr>
      </p:pic>
      <p:sp>
        <p:nvSpPr>
          <p:cNvPr id="5" name="Rectangle 4">
            <a:extLst>
              <a:ext uri="{FF2B5EF4-FFF2-40B4-BE49-F238E27FC236}">
                <a16:creationId xmlns:a16="http://schemas.microsoft.com/office/drawing/2014/main" id="{C4184A55-B448-F891-3946-2CE1131060C6}"/>
              </a:ext>
            </a:extLst>
          </p:cNvPr>
          <p:cNvSpPr/>
          <p:nvPr/>
        </p:nvSpPr>
        <p:spPr>
          <a:xfrm rot="19983633">
            <a:off x="8590571" y="4678939"/>
            <a:ext cx="3108960" cy="1097280"/>
          </a:xfrm>
          <a:prstGeom prst="rect">
            <a:avLst/>
          </a:prstGeom>
          <a:noFill/>
          <a:effectLst>
            <a:innerShdw blurRad="63500" dist="50800" dir="13500000">
              <a:prstClr val="black">
                <a:alpha val="50000"/>
              </a:prstClr>
            </a:innerShdw>
          </a:effectLst>
        </p:spPr>
        <p:txBody>
          <a:bodyPr wrap="none" lIns="91440" tIns="45720" rIns="91440" bIns="45720">
            <a:prstTxWarp prst="textWave1">
              <a:avLst/>
            </a:prstTxWarp>
            <a:spAutoFit/>
            <a:scene3d>
              <a:camera prst="isometricRightUp"/>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¡Adios!</a:t>
            </a:r>
          </a:p>
        </p:txBody>
      </p:sp>
      <p:sp>
        <p:nvSpPr>
          <p:cNvPr id="6" name="Rectangle 5">
            <a:extLst>
              <a:ext uri="{FF2B5EF4-FFF2-40B4-BE49-F238E27FC236}">
                <a16:creationId xmlns:a16="http://schemas.microsoft.com/office/drawing/2014/main" id="{7AA561BB-4C5B-A8D6-F385-61A910E26CE2}"/>
              </a:ext>
            </a:extLst>
          </p:cNvPr>
          <p:cNvSpPr/>
          <p:nvPr/>
        </p:nvSpPr>
        <p:spPr>
          <a:xfrm rot="1699088">
            <a:off x="261048" y="4765914"/>
            <a:ext cx="4434227" cy="923330"/>
          </a:xfrm>
          <a:prstGeom prst="rect">
            <a:avLst/>
          </a:prstGeom>
          <a:noFill/>
        </p:spPr>
        <p:txBody>
          <a:bodyPr wrap="none" lIns="91440" tIns="45720" rIns="91440" bIns="45720">
            <a:prstTxWarp prst="textDoubleWave1">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luego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7" name="Rectangle 6">
            <a:extLst>
              <a:ext uri="{FF2B5EF4-FFF2-40B4-BE49-F238E27FC236}">
                <a16:creationId xmlns:a16="http://schemas.microsoft.com/office/drawing/2014/main" id="{FF534E21-5094-CB21-1C1C-104A6C25226E}"/>
              </a:ext>
            </a:extLst>
          </p:cNvPr>
          <p:cNvSpPr/>
          <p:nvPr/>
        </p:nvSpPr>
        <p:spPr>
          <a:xfrm rot="19709793">
            <a:off x="427760" y="1363606"/>
            <a:ext cx="4100803" cy="923330"/>
          </a:xfrm>
          <a:prstGeom prst="rect">
            <a:avLst/>
          </a:prstGeom>
          <a:noFill/>
        </p:spPr>
        <p:txBody>
          <a:bodyPr wrap="none" lIns="91440" tIns="45720" rIns="91440" bIns="45720">
            <a:prstTxWarp prst="textWave2">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vemos</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81114809-A0D2-F198-7660-1ABF8606551E}"/>
              </a:ext>
            </a:extLst>
          </p:cNvPr>
          <p:cNvSpPr/>
          <p:nvPr/>
        </p:nvSpPr>
        <p:spPr>
          <a:xfrm rot="1109869">
            <a:off x="5661269" y="1129680"/>
            <a:ext cx="5000921" cy="923330"/>
          </a:xfrm>
          <a:prstGeom prst="rect">
            <a:avLst/>
          </a:prstGeom>
          <a:noFill/>
        </p:spPr>
        <p:txBody>
          <a:bodyPr wrap="none" lIns="91440" tIns="45720" rIns="91440" bIns="45720">
            <a:prstTxWarp prst="textWave2">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vista!</a:t>
            </a:r>
          </a:p>
        </p:txBody>
      </p:sp>
    </p:spTree>
    <p:extLst>
      <p:ext uri="{BB962C8B-B14F-4D97-AF65-F5344CB8AC3E}">
        <p14:creationId xmlns:p14="http://schemas.microsoft.com/office/powerpoint/2010/main" val="238980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a:t>PREPOSICIONES</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484978" y="2207226"/>
            <a:ext cx="10554574" cy="3636511"/>
          </a:xfrm>
        </p:spPr>
        <p:txBody>
          <a:bodyPr/>
          <a:lstStyle/>
          <a:p>
            <a:pPr marL="57150" marR="0" fontAlgn="base">
              <a:lnSpc>
                <a:spcPct val="107000"/>
              </a:lnSpc>
              <a:spcBef>
                <a:spcPts val="0"/>
              </a:spcBef>
              <a:spcAft>
                <a:spcPts val="1920"/>
              </a:spcAft>
              <a:tabLst>
                <a:tab pos="6229350" algn="l"/>
              </a:tabLst>
            </a:pPr>
            <a:r>
              <a:rPr lang="en-US" sz="2400" b="1" dirty="0">
                <a:effectLst/>
                <a:latin typeface="Arial" panose="020B0604020202020204" pitchFamily="34" charset="0"/>
                <a:ea typeface="Times New Roman" panose="02020603050405020304" pitchFamily="18" charset="0"/>
              </a:rPr>
              <a:t>Prepositions are words that connect two elements of a sentence. </a:t>
            </a:r>
          </a:p>
          <a:p>
            <a:pPr marL="57150" fontAlgn="base">
              <a:lnSpc>
                <a:spcPct val="107000"/>
              </a:lnSpc>
              <a:spcBef>
                <a:spcPts val="0"/>
              </a:spcBef>
              <a:spcAft>
                <a:spcPts val="1920"/>
              </a:spcAft>
              <a:tabLst>
                <a:tab pos="6229350" algn="l"/>
              </a:tabLst>
            </a:pPr>
            <a:r>
              <a:rPr lang="en-US" sz="2400" b="1" dirty="0">
                <a:latin typeface="Arial" panose="020B0604020202020204" pitchFamily="34" charset="0"/>
                <a:ea typeface="Times New Roman" panose="02020603050405020304" pitchFamily="18" charset="0"/>
              </a:rPr>
              <a:t>Spanish prepositions have no number or gender.</a:t>
            </a:r>
            <a:endParaRPr lang="en-US" sz="2400" b="1" dirty="0">
              <a:latin typeface="Calibri" panose="020F0502020204030204" pitchFamily="34" charset="0"/>
              <a:ea typeface="Calibri" panose="020F0502020204030204" pitchFamily="34" charset="0"/>
            </a:endParaRPr>
          </a:p>
          <a:p>
            <a:pPr marL="57150" marR="0" fontAlgn="base">
              <a:lnSpc>
                <a:spcPct val="107000"/>
              </a:lnSpc>
              <a:spcBef>
                <a:spcPts val="0"/>
              </a:spcBef>
              <a:spcAft>
                <a:spcPts val="1920"/>
              </a:spcAft>
              <a:tabLst>
                <a:tab pos="6229350" algn="l"/>
              </a:tabLst>
            </a:pPr>
            <a:r>
              <a:rPr lang="en-US" sz="2400" b="1" dirty="0">
                <a:effectLst/>
                <a:latin typeface="Arial" panose="020B0604020202020204" pitchFamily="34" charset="0"/>
                <a:ea typeface="Times New Roman" panose="02020603050405020304" pitchFamily="18" charset="0"/>
              </a:rPr>
              <a:t>Let’s connect the words </a:t>
            </a:r>
            <a:r>
              <a:rPr lang="en-US" sz="2400" b="1" i="1" dirty="0">
                <a:effectLst/>
                <a:latin typeface="Arial" panose="020B0604020202020204" pitchFamily="34" charset="0"/>
                <a:ea typeface="Times New Roman" panose="02020603050405020304" pitchFamily="18" charset="0"/>
              </a:rPr>
              <a:t>“casa”</a:t>
            </a:r>
            <a:r>
              <a:rPr lang="en-US" sz="2400" b="1" dirty="0">
                <a:effectLst/>
                <a:latin typeface="Arial" panose="020B0604020202020204" pitchFamily="34" charset="0"/>
                <a:ea typeface="Times New Roman" panose="02020603050405020304" pitchFamily="18" charset="0"/>
              </a:rPr>
              <a:t> (house) and </a:t>
            </a:r>
            <a:r>
              <a:rPr lang="en-US" sz="2400" b="1" i="1" dirty="0">
                <a:effectLst/>
                <a:latin typeface="Arial" panose="020B0604020202020204" pitchFamily="34" charset="0"/>
                <a:ea typeface="Times New Roman" panose="02020603050405020304" pitchFamily="18" charset="0"/>
              </a:rPr>
              <a:t>“</a:t>
            </a:r>
            <a:r>
              <a:rPr lang="en-US" sz="2400" b="1" i="1" dirty="0" err="1">
                <a:effectLst/>
                <a:latin typeface="Arial" panose="020B0604020202020204" pitchFamily="34" charset="0"/>
                <a:ea typeface="Times New Roman" panose="02020603050405020304" pitchFamily="18" charset="0"/>
              </a:rPr>
              <a:t>oro</a:t>
            </a:r>
            <a:r>
              <a:rPr lang="en-US" sz="2400" b="1" i="1" dirty="0">
                <a:effectLst/>
                <a:latin typeface="Arial" panose="020B0604020202020204" pitchFamily="34" charset="0"/>
                <a:ea typeface="Times New Roman" panose="02020603050405020304" pitchFamily="18" charset="0"/>
              </a:rPr>
              <a:t>”</a:t>
            </a:r>
            <a:r>
              <a:rPr lang="en-US" sz="2400" b="1" dirty="0">
                <a:effectLst/>
                <a:latin typeface="Arial" panose="020B0604020202020204" pitchFamily="34" charset="0"/>
                <a:ea typeface="Times New Roman" panose="02020603050405020304" pitchFamily="18" charset="0"/>
              </a:rPr>
              <a:t> (gold) </a:t>
            </a:r>
            <a:endParaRPr lang="en-US" sz="2400" b="1" dirty="0">
              <a:effectLst/>
              <a:latin typeface="Calibri" panose="020F0502020204030204" pitchFamily="34" charset="0"/>
              <a:ea typeface="Calibri" panose="020F0502020204030204" pitchFamily="34" charset="0"/>
            </a:endParaRPr>
          </a:p>
          <a:p>
            <a:pPr marL="1028700" marR="0" indent="-342900" fontAlgn="base">
              <a:lnSpc>
                <a:spcPct val="107000"/>
              </a:lnSpc>
              <a:spcBef>
                <a:spcPts val="0"/>
              </a:spcBef>
              <a:spcAft>
                <a:spcPts val="0"/>
              </a:spcAft>
              <a:buFont typeface="Wingdings" panose="05000000000000000000" pitchFamily="2" charset="2"/>
              <a:buChar char="Ø"/>
            </a:pPr>
            <a:r>
              <a:rPr lang="en-US" sz="2400" b="1" i="1" dirty="0">
                <a:effectLst/>
                <a:latin typeface="Arial" panose="020B0604020202020204" pitchFamily="34" charset="0"/>
                <a:ea typeface="Times New Roman" panose="02020603050405020304" pitchFamily="18" charset="0"/>
              </a:rPr>
              <a:t>casa de </a:t>
            </a:r>
            <a:r>
              <a:rPr lang="en-US" sz="2400" b="1" i="1" dirty="0" err="1">
                <a:effectLst/>
                <a:latin typeface="Arial" panose="020B0604020202020204" pitchFamily="34" charset="0"/>
                <a:ea typeface="Times New Roman" panose="02020603050405020304" pitchFamily="18" charset="0"/>
              </a:rPr>
              <a:t>oro</a:t>
            </a:r>
            <a:r>
              <a:rPr lang="en-US" sz="2400" b="1" i="1" dirty="0">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(house of gold)</a:t>
            </a:r>
            <a:endParaRPr lang="en-US" sz="2400" b="1" dirty="0">
              <a:effectLst/>
              <a:latin typeface="Calibri" panose="020F0502020204030204" pitchFamily="34" charset="0"/>
              <a:ea typeface="Calibri" panose="020F0502020204030204" pitchFamily="34" charset="0"/>
            </a:endParaRPr>
          </a:p>
          <a:p>
            <a:pPr marL="685800" marR="0" indent="0" fontAlgn="base">
              <a:lnSpc>
                <a:spcPct val="107000"/>
              </a:lnSpc>
              <a:spcBef>
                <a:spcPts val="0"/>
              </a:spcBef>
              <a:spcAft>
                <a:spcPts val="0"/>
              </a:spcAft>
              <a:buNone/>
            </a:pPr>
            <a:endParaRPr lang="en-US" sz="2400" b="1" dirty="0">
              <a:effectLst/>
              <a:latin typeface="Calibri" panose="020F0502020204030204" pitchFamily="34" charset="0"/>
              <a:ea typeface="Calibri" panose="020F0502020204030204" pitchFamily="34" charset="0"/>
            </a:endParaRPr>
          </a:p>
          <a:p>
            <a:pPr marL="0" marR="0" fontAlgn="base">
              <a:lnSpc>
                <a:spcPct val="107000"/>
              </a:lnSpc>
              <a:spcBef>
                <a:spcPts val="0"/>
              </a:spcBef>
              <a:spcAft>
                <a:spcPts val="0"/>
              </a:spcAft>
            </a:pPr>
            <a:endParaRPr lang="en-US" dirty="0"/>
          </a:p>
        </p:txBody>
      </p:sp>
      <p:pic>
        <p:nvPicPr>
          <p:cNvPr id="2050" name="Picture 2" descr="Blog de los niños: Las preposiciones y las locuciones preposicionales">
            <a:extLst>
              <a:ext uri="{FF2B5EF4-FFF2-40B4-BE49-F238E27FC236}">
                <a16:creationId xmlns:a16="http://schemas.microsoft.com/office/drawing/2014/main" id="{57D2E8C5-7468-5B98-52D0-5ABBFB7372E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64" b="95851" l="10000" r="90000">
                        <a14:foregroundMark x1="29375" y1="16598" x2="29375" y2="16598"/>
                        <a14:foregroundMark x1="38125" y1="10788" x2="38125" y2="10788"/>
                        <a14:foregroundMark x1="47188" y1="9544" x2="47188" y2="9544"/>
                        <a14:foregroundMark x1="61875" y1="10788" x2="61875" y2="10788"/>
                        <a14:foregroundMark x1="50625" y1="5394" x2="50625" y2="5394"/>
                        <a14:foregroundMark x1="39688" y1="10788" x2="39688" y2="10788"/>
                        <a14:foregroundMark x1="28750" y1="19917" x2="28750" y2="19917"/>
                        <a14:foregroundMark x1="29375" y1="17012" x2="28750" y2="20332"/>
                        <a14:foregroundMark x1="22813" y1="30290" x2="21875" y2="29876"/>
                        <a14:foregroundMark x1="17500" y1="45643" x2="16875" y2="44813"/>
                        <a14:foregroundMark x1="16250" y1="58091" x2="16250" y2="58091"/>
                        <a14:foregroundMark x1="18438" y1="70954" x2="18438" y2="70954"/>
                        <a14:foregroundMark x1="23438" y1="80913" x2="23438" y2="80913"/>
                        <a14:foregroundMark x1="30938" y1="87967" x2="30938" y2="87967"/>
                        <a14:foregroundMark x1="42188" y1="93776" x2="42188" y2="93776"/>
                        <a14:foregroundMark x1="52188" y1="95851" x2="52188" y2="95851"/>
                        <a14:foregroundMark x1="66250" y1="89212" x2="66250" y2="89212"/>
                        <a14:foregroundMark x1="72188" y1="81743" x2="72188" y2="81743"/>
                        <a14:foregroundMark x1="77188" y1="69295" x2="77188" y2="69295"/>
                        <a14:foregroundMark x1="83438" y1="55187" x2="83438" y2="55187"/>
                        <a14:foregroundMark x1="79063" y1="41909" x2="79063" y2="41909"/>
                        <a14:foregroundMark x1="74063" y1="26971" x2="74063" y2="26971"/>
                        <a14:foregroundMark x1="70000" y1="18257" x2="70000" y2="18257"/>
                        <a14:foregroundMark x1="82188" y1="41079" x2="82188" y2="41079"/>
                        <a14:foregroundMark x1="81563" y1="41079" x2="80938" y2="40664"/>
                      </a14:backgroundRemoval>
                    </a14:imgEffect>
                  </a14:imgLayer>
                </a14:imgProps>
              </a:ext>
              <a:ext uri="{28A0092B-C50C-407E-A947-70E740481C1C}">
                <a14:useLocalDpi xmlns:a14="http://schemas.microsoft.com/office/drawing/2010/main" val="0"/>
              </a:ext>
            </a:extLst>
          </a:blip>
          <a:srcRect/>
          <a:stretch>
            <a:fillRect/>
          </a:stretch>
        </p:blipFill>
        <p:spPr bwMode="auto">
          <a:xfrm>
            <a:off x="8661515" y="3514383"/>
            <a:ext cx="3633927" cy="27368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45.400+ Casa De Oro Fotografías de stock, fotos e imágenes libres de  derechos - iStock">
            <a:extLst>
              <a:ext uri="{FF2B5EF4-FFF2-40B4-BE49-F238E27FC236}">
                <a16:creationId xmlns:a16="http://schemas.microsoft.com/office/drawing/2014/main" id="{8EAFB96C-CAE9-FA5A-A4B7-142FA689A42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87406" y="4025481"/>
            <a:ext cx="2736801" cy="27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err="1"/>
              <a:t>Preposición</a:t>
            </a:r>
            <a:r>
              <a:rPr lang="en-US" sz="4400" b="1" dirty="0"/>
              <a:t> – “de”</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741075" y="2679487"/>
            <a:ext cx="10554574" cy="3636511"/>
          </a:xfrm>
        </p:spPr>
        <p:txBody>
          <a:bodyPr>
            <a:normAutofit/>
          </a:bodyPr>
          <a:lstStyle/>
          <a:p>
            <a:pPr fontAlgn="base"/>
            <a:r>
              <a:rPr lang="en-US" sz="3200" b="1" i="1" u="sng" dirty="0"/>
              <a:t>de</a:t>
            </a:r>
            <a:r>
              <a:rPr lang="en-US" sz="3200" b="1" dirty="0"/>
              <a:t> – </a:t>
            </a:r>
            <a:r>
              <a:rPr lang="en-US" sz="3200" dirty="0"/>
              <a:t>of, from, about </a:t>
            </a:r>
            <a:endParaRPr lang="en-US" sz="3200" b="1" i="1" dirty="0"/>
          </a:p>
          <a:p>
            <a:pPr fontAlgn="base">
              <a:buFont typeface="Wingdings" panose="05000000000000000000" pitchFamily="2" charset="2"/>
              <a:buChar char="Ø"/>
            </a:pPr>
            <a:r>
              <a:rPr lang="en-US" b="1" i="1" dirty="0"/>
              <a:t>Usage: “De” </a:t>
            </a:r>
            <a:r>
              <a:rPr lang="en-US" b="1" dirty="0"/>
              <a:t>is commonly used to express possession, nationality, subject, and cause. </a:t>
            </a:r>
          </a:p>
          <a:p>
            <a:pPr fontAlgn="base">
              <a:buFont typeface="Wingdings" panose="05000000000000000000" pitchFamily="2" charset="2"/>
              <a:buChar char="Ø"/>
            </a:pPr>
            <a:r>
              <a:rPr lang="en-US" b="1" dirty="0"/>
              <a:t>It can even be used to express what something is made of or the time in which something happened.</a:t>
            </a:r>
          </a:p>
          <a:p>
            <a:pPr>
              <a:buFont typeface="Wingdings" panose="05000000000000000000" pitchFamily="2" charset="2"/>
              <a:buChar char="Ø"/>
            </a:pPr>
            <a:r>
              <a:rPr lang="en-US" b="1" dirty="0"/>
              <a:t>Important:</a:t>
            </a:r>
            <a:r>
              <a:rPr lang="en-US" dirty="0"/>
              <a:t> When the preposition “de” appears before the definite article “</a:t>
            </a:r>
            <a:r>
              <a:rPr lang="en-US" dirty="0" err="1"/>
              <a:t>el</a:t>
            </a:r>
            <a:r>
              <a:rPr lang="en-US" dirty="0"/>
              <a:t>”, it becomes “del”.</a:t>
            </a:r>
          </a:p>
          <a:p>
            <a:pPr lvl="1" fontAlgn="base">
              <a:buFont typeface="Courier New" panose="02070309020205020404" pitchFamily="49" charset="0"/>
              <a:buChar char="o"/>
            </a:pPr>
            <a:r>
              <a:rPr lang="es-MX" i="1" dirty="0"/>
              <a:t>Soy de el Reino Unido</a:t>
            </a:r>
            <a:r>
              <a:rPr lang="es-MX" dirty="0"/>
              <a:t>. </a:t>
            </a:r>
            <a:r>
              <a:rPr lang="en-US" dirty="0"/>
              <a:t>(incorrect)</a:t>
            </a:r>
          </a:p>
          <a:p>
            <a:pPr lvl="1" fontAlgn="base">
              <a:buFont typeface="Courier New" panose="02070309020205020404" pitchFamily="49" charset="0"/>
              <a:buChar char="o"/>
            </a:pPr>
            <a:r>
              <a:rPr lang="en-US" i="1" dirty="0"/>
              <a:t>Soy del </a:t>
            </a:r>
            <a:r>
              <a:rPr lang="en-US" i="1" dirty="0" err="1"/>
              <a:t>Reino</a:t>
            </a:r>
            <a:r>
              <a:rPr lang="en-US" i="1" dirty="0"/>
              <a:t> </a:t>
            </a:r>
            <a:r>
              <a:rPr lang="en-US" i="1" dirty="0" err="1"/>
              <a:t>Unido</a:t>
            </a:r>
            <a:r>
              <a:rPr lang="en-US" dirty="0"/>
              <a:t>. (correct – I am from the United Kingdom)</a:t>
            </a:r>
          </a:p>
          <a:p>
            <a:pPr lvl="1"/>
            <a:endParaRPr lang="en-US" dirty="0"/>
          </a:p>
          <a:p>
            <a:pPr marL="0" indent="0">
              <a:buNone/>
            </a:pPr>
            <a:endParaRPr lang="en-US" dirty="0"/>
          </a:p>
        </p:txBody>
      </p:sp>
      <p:sp>
        <p:nvSpPr>
          <p:cNvPr id="4" name="Star: 8 Points 3">
            <a:extLst>
              <a:ext uri="{FF2B5EF4-FFF2-40B4-BE49-F238E27FC236}">
                <a16:creationId xmlns:a16="http://schemas.microsoft.com/office/drawing/2014/main" id="{F0BB0012-C4EC-51F9-0C69-994043E18BDD}"/>
              </a:ext>
            </a:extLst>
          </p:cNvPr>
          <p:cNvSpPr/>
          <p:nvPr/>
        </p:nvSpPr>
        <p:spPr>
          <a:xfrm>
            <a:off x="9535057" y="406115"/>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4000" b="1" dirty="0">
                <a:solidFill>
                  <a:schemeClr val="bg1"/>
                </a:solidFill>
              </a:rPr>
              <a:t>1</a:t>
            </a:r>
            <a:endParaRPr lang="en-US" sz="4000" b="1" dirty="0">
              <a:solidFill>
                <a:schemeClr val="bg1"/>
              </a:solidFill>
            </a:endParaRPr>
          </a:p>
        </p:txBody>
      </p:sp>
    </p:spTree>
    <p:extLst>
      <p:ext uri="{BB962C8B-B14F-4D97-AF65-F5344CB8AC3E}">
        <p14:creationId xmlns:p14="http://schemas.microsoft.com/office/powerpoint/2010/main" val="40575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a:t>
            </a:r>
            <a:r>
              <a:rPr lang="en-US" sz="4000" b="1" dirty="0" err="1"/>
              <a:t>Preposición</a:t>
            </a:r>
            <a:r>
              <a:rPr lang="en-US" sz="4000" b="1" dirty="0"/>
              <a:t> “de”</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a:xfrm>
            <a:off x="814728" y="2494049"/>
            <a:ext cx="5189857" cy="576262"/>
          </a:xfrm>
        </p:spPr>
        <p:txBody>
          <a:bodyPr>
            <a:normAutofit lnSpcReduction="10000"/>
          </a:bodyPr>
          <a:lstStyle/>
          <a:p>
            <a:pPr algn="ctr"/>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1573853" y="3078249"/>
            <a:ext cx="5189856" cy="3109913"/>
          </a:xfrm>
        </p:spPr>
        <p:txBody>
          <a:bodyPr>
            <a:normAutofit/>
          </a:bodyPr>
          <a:lstStyle/>
          <a:p>
            <a:pPr lvl="0" fontAlgn="base"/>
            <a:r>
              <a:rPr lang="es-MX" sz="2000" i="1" dirty="0"/>
              <a:t>Esa es la casa </a:t>
            </a:r>
            <a:r>
              <a:rPr lang="es-MX" sz="2000" b="1" i="1" dirty="0">
                <a:solidFill>
                  <a:schemeClr val="accent5">
                    <a:lumMod val="60000"/>
                    <a:lumOff val="40000"/>
                  </a:schemeClr>
                </a:solidFill>
              </a:rPr>
              <a:t>de</a:t>
            </a:r>
            <a:r>
              <a:rPr lang="es-MX" sz="2000" i="1" dirty="0"/>
              <a:t> mi madre.</a:t>
            </a:r>
            <a:endParaRPr lang="en-US" sz="2000" dirty="0"/>
          </a:p>
          <a:p>
            <a:pPr lvl="0" fontAlgn="base"/>
            <a:r>
              <a:rPr lang="es-MX" sz="2000" i="1" dirty="0"/>
              <a:t>Soy </a:t>
            </a:r>
            <a:r>
              <a:rPr lang="es-MX" sz="2000" b="1" i="1" dirty="0">
                <a:solidFill>
                  <a:schemeClr val="accent5">
                    <a:lumMod val="60000"/>
                    <a:lumOff val="40000"/>
                  </a:schemeClr>
                </a:solidFill>
              </a:rPr>
              <a:t>de</a:t>
            </a:r>
            <a:r>
              <a:rPr lang="es-MX" sz="2000" i="1" dirty="0"/>
              <a:t> México.</a:t>
            </a:r>
            <a:endParaRPr lang="en-US" sz="2000" dirty="0"/>
          </a:p>
          <a:p>
            <a:pPr lvl="0" fontAlgn="base"/>
            <a:r>
              <a:rPr lang="es-MX" sz="2000" i="1" dirty="0"/>
              <a:t>No sé nada </a:t>
            </a:r>
            <a:r>
              <a:rPr lang="es-MX" sz="2000" b="1" i="1" dirty="0">
                <a:solidFill>
                  <a:schemeClr val="accent5">
                    <a:lumMod val="60000"/>
                    <a:lumOff val="40000"/>
                  </a:schemeClr>
                </a:solidFill>
              </a:rPr>
              <a:t>de</a:t>
            </a:r>
            <a:r>
              <a:rPr lang="es-MX" sz="2000" i="1" dirty="0"/>
              <a:t> ella.</a:t>
            </a:r>
            <a:endParaRPr lang="en-US" sz="2000" dirty="0"/>
          </a:p>
          <a:p>
            <a:pPr lvl="0" fontAlgn="base"/>
            <a:r>
              <a:rPr lang="en-US" sz="2000" i="1" dirty="0" err="1"/>
              <a:t>Murió</a:t>
            </a:r>
            <a:r>
              <a:rPr lang="en-US" sz="2000" i="1" dirty="0"/>
              <a:t> </a:t>
            </a:r>
            <a:r>
              <a:rPr lang="es-MX" sz="2000" b="1" i="1" dirty="0">
                <a:solidFill>
                  <a:schemeClr val="accent5">
                    <a:lumMod val="60000"/>
                    <a:lumOff val="40000"/>
                  </a:schemeClr>
                </a:solidFill>
              </a:rPr>
              <a:t>de</a:t>
            </a:r>
            <a:r>
              <a:rPr lang="en-US" sz="2000" i="1" dirty="0"/>
              <a:t> </a:t>
            </a:r>
            <a:r>
              <a:rPr lang="en-US" sz="2000" i="1" dirty="0" err="1"/>
              <a:t>desnutrición</a:t>
            </a:r>
            <a:r>
              <a:rPr lang="en-US" sz="2000" i="1" dirty="0"/>
              <a:t>.</a:t>
            </a:r>
            <a:endParaRPr lang="en-US" sz="2000" dirty="0"/>
          </a:p>
          <a:p>
            <a:pPr lvl="0" fontAlgn="base"/>
            <a:r>
              <a:rPr lang="es-MX" sz="2000" i="1" dirty="0"/>
              <a:t>¡Mira mi vestido </a:t>
            </a:r>
            <a:r>
              <a:rPr lang="es-MX" sz="2000" b="1" i="1" dirty="0">
                <a:solidFill>
                  <a:schemeClr val="accent5">
                    <a:lumMod val="60000"/>
                    <a:lumOff val="40000"/>
                  </a:schemeClr>
                </a:solidFill>
              </a:rPr>
              <a:t>de</a:t>
            </a:r>
            <a:r>
              <a:rPr lang="es-MX" sz="2000" i="1" dirty="0"/>
              <a:t> seda!</a:t>
            </a:r>
            <a:endParaRPr lang="en-US" sz="2000" dirty="0"/>
          </a:p>
          <a:p>
            <a:pPr lvl="0" fontAlgn="base"/>
            <a:r>
              <a:rPr lang="en-US" sz="2000" i="1" dirty="0" err="1"/>
              <a:t>Estudio</a:t>
            </a:r>
            <a:r>
              <a:rPr lang="en-US" sz="2000" i="1" dirty="0"/>
              <a:t> </a:t>
            </a:r>
            <a:r>
              <a:rPr lang="es-MX" sz="2000" b="1" i="1" dirty="0">
                <a:solidFill>
                  <a:schemeClr val="accent5">
                    <a:lumMod val="60000"/>
                    <a:lumOff val="40000"/>
                  </a:schemeClr>
                </a:solidFill>
              </a:rPr>
              <a:t>de</a:t>
            </a:r>
            <a:r>
              <a:rPr lang="en-US" sz="2000" i="1" dirty="0"/>
              <a:t> </a:t>
            </a:r>
            <a:r>
              <a:rPr lang="en-US" sz="2000" i="1" dirty="0" err="1"/>
              <a:t>noche</a:t>
            </a:r>
            <a:r>
              <a:rPr lang="en-US" sz="2000" i="1" dirty="0"/>
              <a:t>.</a:t>
            </a:r>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a:xfrm>
            <a:off x="6187415" y="2494049"/>
            <a:ext cx="5194583" cy="576262"/>
          </a:xfrm>
        </p:spPr>
        <p:txBody>
          <a:bodyPr>
            <a:normAutofit lnSpcReduction="10000"/>
          </a:bodyPr>
          <a:lstStyle/>
          <a:p>
            <a:pPr algn="ctr"/>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894781" y="3078249"/>
            <a:ext cx="5194583" cy="3109913"/>
          </a:xfrm>
        </p:spPr>
        <p:txBody>
          <a:bodyPr>
            <a:normAutofit/>
          </a:bodyPr>
          <a:lstStyle/>
          <a:p>
            <a:pPr lvl="0" fontAlgn="base"/>
            <a:r>
              <a:rPr lang="en-US" sz="2000" dirty="0"/>
              <a:t>That’s my mother’s house.</a:t>
            </a:r>
          </a:p>
          <a:p>
            <a:pPr lvl="0" fontAlgn="base"/>
            <a:r>
              <a:rPr lang="es-MX" sz="2000" dirty="0"/>
              <a:t>I am from Mexico.</a:t>
            </a:r>
            <a:endParaRPr lang="en-US" sz="2000" dirty="0"/>
          </a:p>
          <a:p>
            <a:pPr lvl="0" fontAlgn="base"/>
            <a:r>
              <a:rPr lang="en-US" sz="2000" dirty="0"/>
              <a:t>I know nothing about her.</a:t>
            </a:r>
          </a:p>
          <a:p>
            <a:pPr lvl="0" fontAlgn="base"/>
            <a:r>
              <a:rPr lang="en-US" sz="2000" dirty="0"/>
              <a:t>He died of malnutrition.</a:t>
            </a:r>
          </a:p>
          <a:p>
            <a:pPr lvl="0" fontAlgn="base"/>
            <a:r>
              <a:rPr lang="en-US" sz="2000" dirty="0"/>
              <a:t>Look at my silk dress!</a:t>
            </a:r>
          </a:p>
          <a:p>
            <a:pPr lvl="0" fontAlgn="base"/>
            <a:r>
              <a:rPr lang="en-US" sz="2000" dirty="0"/>
              <a:t>I study at night.</a:t>
            </a:r>
          </a:p>
          <a:p>
            <a:endParaRPr lang="en-US" b="1" dirty="0"/>
          </a:p>
        </p:txBody>
      </p:sp>
    </p:spTree>
    <p:extLst>
      <p:ext uri="{BB962C8B-B14F-4D97-AF65-F5344CB8AC3E}">
        <p14:creationId xmlns:p14="http://schemas.microsoft.com/office/powerpoint/2010/main" val="30094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87D702-265A-226F-5E48-395D6006E76C}"/>
              </a:ext>
            </a:extLst>
          </p:cNvPr>
          <p:cNvSpPr txBox="1"/>
          <p:nvPr/>
        </p:nvSpPr>
        <p:spPr>
          <a:xfrm>
            <a:off x="343852" y="181957"/>
            <a:ext cx="11695748" cy="6494085"/>
          </a:xfrm>
          <a:prstGeom prst="rect">
            <a:avLst/>
          </a:prstGeom>
          <a:noFill/>
        </p:spPr>
        <p:txBody>
          <a:bodyPr wrap="square" rtlCol="0">
            <a:spAutoFit/>
          </a:bodyPr>
          <a:lstStyle/>
          <a:p>
            <a:endParaRPr lang="en-US" sz="3600" b="1" dirty="0">
              <a:solidFill>
                <a:schemeClr val="bg1"/>
              </a:solidFill>
            </a:endParaRPr>
          </a:p>
          <a:p>
            <a:r>
              <a:rPr lang="en-US" sz="3600" b="1" dirty="0">
                <a:solidFill>
                  <a:schemeClr val="bg1"/>
                </a:solidFill>
              </a:rPr>
              <a:t>¿De </a:t>
            </a:r>
            <a:r>
              <a:rPr lang="en-US" sz="3600" b="1" dirty="0" err="1">
                <a:solidFill>
                  <a:schemeClr val="bg1"/>
                </a:solidFill>
              </a:rPr>
              <a:t>dónde</a:t>
            </a:r>
            <a:r>
              <a:rPr lang="en-US" sz="3600" b="1" dirty="0">
                <a:solidFill>
                  <a:schemeClr val="bg1"/>
                </a:solidFill>
              </a:rPr>
              <a:t> </a:t>
            </a:r>
            <a:r>
              <a:rPr lang="en-US" sz="3600" b="1" dirty="0" err="1">
                <a:solidFill>
                  <a:schemeClr val="bg1"/>
                </a:solidFill>
              </a:rPr>
              <a:t>eres</a:t>
            </a:r>
            <a:r>
              <a:rPr lang="en-US" sz="3600" b="1" dirty="0">
                <a:solidFill>
                  <a:schemeClr val="bg1"/>
                </a:solidFill>
              </a:rPr>
              <a:t>? </a:t>
            </a:r>
            <a:r>
              <a:rPr lang="en-US" sz="2400" b="1" dirty="0">
                <a:solidFill>
                  <a:srgbClr val="0070C0"/>
                </a:solidFill>
              </a:rPr>
              <a:t>Where are you from?</a:t>
            </a:r>
          </a:p>
          <a:p>
            <a:r>
              <a:rPr lang="en-US" sz="3600" b="1" dirty="0" err="1">
                <a:solidFill>
                  <a:schemeClr val="bg1"/>
                </a:solidFill>
              </a:rPr>
              <a:t>Yo</a:t>
            </a:r>
            <a:r>
              <a:rPr lang="en-US" sz="3600" b="1" dirty="0">
                <a:solidFill>
                  <a:schemeClr val="bg1"/>
                </a:solidFill>
              </a:rPr>
              <a:t> soy </a:t>
            </a:r>
            <a:r>
              <a:rPr lang="en-US" sz="3600" b="1" dirty="0">
                <a:solidFill>
                  <a:schemeClr val="accent6"/>
                </a:solidFill>
              </a:rPr>
              <a:t>de </a:t>
            </a:r>
            <a:r>
              <a:rPr lang="en-US" sz="3600" b="1" dirty="0">
                <a:solidFill>
                  <a:schemeClr val="bg1"/>
                </a:solidFill>
              </a:rPr>
              <a:t>la República Dominicana.</a:t>
            </a:r>
            <a:r>
              <a:rPr lang="en-US" sz="3600" b="1" dirty="0">
                <a:solidFill>
                  <a:srgbClr val="0070C0"/>
                </a:solidFill>
              </a:rPr>
              <a:t> </a:t>
            </a:r>
            <a:r>
              <a:rPr lang="en-US" sz="2000" b="1" dirty="0">
                <a:solidFill>
                  <a:srgbClr val="0070C0"/>
                </a:solidFill>
              </a:rPr>
              <a:t>I am from the Dominican Republic.</a:t>
            </a:r>
            <a:endParaRPr lang="en-US" sz="3600" b="1" dirty="0">
              <a:solidFill>
                <a:srgbClr val="0070C0"/>
              </a:solidFill>
            </a:endParaRPr>
          </a:p>
          <a:p>
            <a:endParaRPr lang="en-US" sz="3600" b="1" dirty="0">
              <a:solidFill>
                <a:schemeClr val="bg1"/>
              </a:solidFill>
            </a:endParaRPr>
          </a:p>
          <a:p>
            <a:r>
              <a:rPr lang="en-US" sz="3600" b="1" dirty="0">
                <a:solidFill>
                  <a:schemeClr val="bg1"/>
                </a:solidFill>
              </a:rPr>
              <a:t>¿</a:t>
            </a:r>
            <a:r>
              <a:rPr lang="en-US" sz="3600" b="1" dirty="0" err="1">
                <a:solidFill>
                  <a:schemeClr val="bg1"/>
                </a:solidFill>
              </a:rPr>
              <a:t>Qué</a:t>
            </a:r>
            <a:r>
              <a:rPr lang="en-US" sz="3600" b="1" dirty="0">
                <a:solidFill>
                  <a:schemeClr val="bg1"/>
                </a:solidFill>
              </a:rPr>
              <a:t> es </a:t>
            </a:r>
            <a:r>
              <a:rPr lang="en-US" sz="3600" b="1" dirty="0" err="1">
                <a:solidFill>
                  <a:schemeClr val="bg1"/>
                </a:solidFill>
              </a:rPr>
              <a:t>eso</a:t>
            </a:r>
            <a:r>
              <a:rPr lang="en-US" sz="3600" b="1" dirty="0">
                <a:solidFill>
                  <a:schemeClr val="bg1"/>
                </a:solidFill>
              </a:rPr>
              <a:t>? </a:t>
            </a:r>
            <a:r>
              <a:rPr lang="en-US" sz="2000" b="1" dirty="0">
                <a:solidFill>
                  <a:srgbClr val="0070C0"/>
                </a:solidFill>
              </a:rPr>
              <a:t>What is that?</a:t>
            </a:r>
          </a:p>
          <a:p>
            <a:r>
              <a:rPr lang="en-US" sz="3600" b="1" dirty="0">
                <a:solidFill>
                  <a:schemeClr val="bg1"/>
                </a:solidFill>
              </a:rPr>
              <a:t>Es la </a:t>
            </a:r>
            <a:r>
              <a:rPr lang="en-US" sz="3600" b="1" dirty="0" err="1">
                <a:solidFill>
                  <a:schemeClr val="bg1"/>
                </a:solidFill>
              </a:rPr>
              <a:t>ropa</a:t>
            </a:r>
            <a:r>
              <a:rPr lang="en-US" sz="3600" b="1" dirty="0">
                <a:solidFill>
                  <a:schemeClr val="bg1"/>
                </a:solidFill>
              </a:rPr>
              <a:t> </a:t>
            </a:r>
            <a:r>
              <a:rPr lang="en-US" sz="3600" b="1" dirty="0">
                <a:solidFill>
                  <a:schemeClr val="accent6"/>
                </a:solidFill>
              </a:rPr>
              <a:t>de </a:t>
            </a:r>
            <a:r>
              <a:rPr lang="en-US" sz="3600" b="1" dirty="0">
                <a:solidFill>
                  <a:schemeClr val="bg1"/>
                </a:solidFill>
              </a:rPr>
              <a:t>mi </a:t>
            </a:r>
            <a:r>
              <a:rPr lang="en-US" sz="3600" b="1" dirty="0" err="1">
                <a:solidFill>
                  <a:schemeClr val="bg1"/>
                </a:solidFill>
              </a:rPr>
              <a:t>hermano</a:t>
            </a:r>
            <a:r>
              <a:rPr lang="en-US" sz="3600" b="1" dirty="0">
                <a:solidFill>
                  <a:schemeClr val="bg1"/>
                </a:solidFill>
              </a:rPr>
              <a:t>. </a:t>
            </a:r>
            <a:r>
              <a:rPr lang="en-US" sz="1600" b="1" dirty="0">
                <a:solidFill>
                  <a:srgbClr val="0070C0"/>
                </a:solidFill>
              </a:rPr>
              <a:t>It ‘s my brother’s clothing. </a:t>
            </a:r>
            <a:endParaRPr lang="en-US" sz="3600" b="1" dirty="0">
              <a:solidFill>
                <a:schemeClr val="bg1"/>
              </a:solidFill>
            </a:endParaRPr>
          </a:p>
          <a:p>
            <a:pPr marL="857250" indent="-857250">
              <a:buAutoNum type="romanUcPeriod"/>
            </a:pPr>
            <a:endParaRPr lang="en-US" sz="3600" b="1" dirty="0">
              <a:solidFill>
                <a:schemeClr val="bg1"/>
              </a:solidFill>
            </a:endParaRPr>
          </a:p>
          <a:p>
            <a:r>
              <a:rPr lang="en-US" sz="3600" b="1" dirty="0">
                <a:solidFill>
                  <a:schemeClr val="bg1"/>
                </a:solidFill>
              </a:rPr>
              <a:t>¿</a:t>
            </a:r>
            <a:r>
              <a:rPr lang="en-US" sz="3600" b="1" dirty="0" err="1">
                <a:solidFill>
                  <a:schemeClr val="bg1"/>
                </a:solidFill>
              </a:rPr>
              <a:t>Qué</a:t>
            </a:r>
            <a:r>
              <a:rPr lang="en-US" sz="3600" b="1" dirty="0">
                <a:solidFill>
                  <a:schemeClr val="bg1"/>
                </a:solidFill>
              </a:rPr>
              <a:t> le </a:t>
            </a:r>
            <a:r>
              <a:rPr lang="en-US" sz="3600" b="1" dirty="0" err="1">
                <a:solidFill>
                  <a:schemeClr val="bg1"/>
                </a:solidFill>
              </a:rPr>
              <a:t>pasó</a:t>
            </a:r>
            <a:r>
              <a:rPr lang="en-US" sz="3600" b="1" dirty="0">
                <a:solidFill>
                  <a:schemeClr val="bg1"/>
                </a:solidFill>
              </a:rPr>
              <a:t>? </a:t>
            </a:r>
            <a:r>
              <a:rPr lang="en-US" sz="2000" b="1" dirty="0">
                <a:solidFill>
                  <a:srgbClr val="0070C0"/>
                </a:solidFill>
              </a:rPr>
              <a:t>What happened to him/her?</a:t>
            </a:r>
          </a:p>
          <a:p>
            <a:r>
              <a:rPr lang="en-US" sz="3600" b="1" dirty="0">
                <a:solidFill>
                  <a:schemeClr val="bg1"/>
                </a:solidFill>
              </a:rPr>
              <a:t>Se </a:t>
            </a:r>
            <a:r>
              <a:rPr lang="en-US" sz="3600" b="1" dirty="0" err="1">
                <a:solidFill>
                  <a:schemeClr val="bg1"/>
                </a:solidFill>
              </a:rPr>
              <a:t>cayó</a:t>
            </a:r>
            <a:r>
              <a:rPr lang="en-US" sz="3600" b="1" dirty="0">
                <a:solidFill>
                  <a:schemeClr val="bg1"/>
                </a:solidFill>
              </a:rPr>
              <a:t> </a:t>
            </a:r>
            <a:r>
              <a:rPr lang="en-US" sz="3600" b="1" dirty="0">
                <a:solidFill>
                  <a:schemeClr val="accent6"/>
                </a:solidFill>
              </a:rPr>
              <a:t>de </a:t>
            </a:r>
            <a:r>
              <a:rPr lang="en-US" sz="3600" b="1" dirty="0">
                <a:solidFill>
                  <a:schemeClr val="bg1"/>
                </a:solidFill>
              </a:rPr>
              <a:t>la </a:t>
            </a:r>
            <a:r>
              <a:rPr lang="en-US" sz="3600" b="1" dirty="0" err="1">
                <a:solidFill>
                  <a:schemeClr val="bg1"/>
                </a:solidFill>
              </a:rPr>
              <a:t>bicicleta</a:t>
            </a:r>
            <a:r>
              <a:rPr lang="en-US" sz="3600" b="1" dirty="0">
                <a:solidFill>
                  <a:schemeClr val="bg1"/>
                </a:solidFill>
              </a:rPr>
              <a:t>. </a:t>
            </a:r>
            <a:r>
              <a:rPr lang="en-US" sz="2000" b="1" dirty="0">
                <a:solidFill>
                  <a:srgbClr val="0070C0"/>
                </a:solidFill>
              </a:rPr>
              <a:t>He fell off his bicycle.</a:t>
            </a:r>
            <a:endParaRPr lang="en-US" sz="3600" b="1" dirty="0">
              <a:solidFill>
                <a:srgbClr val="0070C0"/>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7816C318-937D-4A6F-B409-4B89466F7AC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9298805" y="2800456"/>
            <a:ext cx="2245369" cy="222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44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down)">
                                      <p:cBhvr>
                                        <p:cTn id="15" dur="500"/>
                                        <p:tgtEl>
                                          <p:spTgt spid="8">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wipe(down)">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wipe(down)">
                                      <p:cBhvr>
                                        <p:cTn id="23" dur="500"/>
                                        <p:tgtEl>
                                          <p:spTgt spid="8">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animEffect transition="in" filter="wipe(down)">
                                      <p:cBhvr>
                                        <p:cTn id="2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dirty="0" err="1"/>
              <a:t>Preposición</a:t>
            </a:r>
            <a:r>
              <a:rPr lang="en-US" sz="4400" b="1" dirty="0"/>
              <a:t> – “a”</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810000" y="2842947"/>
            <a:ext cx="10554574" cy="3636511"/>
          </a:xfrm>
        </p:spPr>
        <p:txBody>
          <a:bodyPr>
            <a:normAutofit fontScale="70000" lnSpcReduction="20000"/>
          </a:bodyPr>
          <a:lstStyle/>
          <a:p>
            <a:pPr fontAlgn="base"/>
            <a:r>
              <a:rPr lang="en-US" sz="4600" b="1" i="1" u="sng" dirty="0"/>
              <a:t>a</a:t>
            </a:r>
            <a:r>
              <a:rPr lang="en-US" sz="4600" b="1" dirty="0"/>
              <a:t> – </a:t>
            </a:r>
            <a:r>
              <a:rPr lang="en-US" sz="4600" dirty="0"/>
              <a:t>to, at</a:t>
            </a:r>
            <a:endParaRPr lang="en-US" sz="4600" b="1" dirty="0"/>
          </a:p>
          <a:p>
            <a:pPr fontAlgn="base">
              <a:buFont typeface="Wingdings" panose="05000000000000000000" pitchFamily="2" charset="2"/>
              <a:buChar char="Ø"/>
            </a:pPr>
            <a:r>
              <a:rPr lang="en-US" sz="2800" b="1" dirty="0"/>
              <a:t>Usage:</a:t>
            </a:r>
            <a:r>
              <a:rPr lang="en-US" sz="2800" dirty="0"/>
              <a:t> To” or “at” in Spanish is </a:t>
            </a:r>
            <a:r>
              <a:rPr lang="en-US" sz="2800" b="1" i="1" dirty="0"/>
              <a:t>“a“</a:t>
            </a:r>
            <a:r>
              <a:rPr lang="en-US" sz="2800" i="1" dirty="0"/>
              <a:t>.</a:t>
            </a:r>
            <a:r>
              <a:rPr lang="en-US" sz="2800" dirty="0"/>
              <a:t> </a:t>
            </a:r>
          </a:p>
          <a:p>
            <a:pPr fontAlgn="base">
              <a:buFont typeface="Wingdings" panose="05000000000000000000" pitchFamily="2" charset="2"/>
              <a:buChar char="Ø"/>
            </a:pPr>
            <a:r>
              <a:rPr lang="en-US" sz="2800" b="1" dirty="0"/>
              <a:t>It is used when the direct object of a verb is an animal or a person or something personified. </a:t>
            </a:r>
          </a:p>
          <a:p>
            <a:pPr fontAlgn="base">
              <a:buFont typeface="Wingdings" panose="05000000000000000000" pitchFamily="2" charset="2"/>
              <a:buChar char="Ø"/>
            </a:pPr>
            <a:r>
              <a:rPr lang="en-US" sz="2800" dirty="0"/>
              <a:t>We also use “a” to introduce an indirect object, to express time, to give an order, to indicate manner and motion.</a:t>
            </a:r>
            <a:endParaRPr lang="en-US" sz="2800" b="1" dirty="0"/>
          </a:p>
          <a:p>
            <a:pPr fontAlgn="base">
              <a:buFont typeface="Wingdings" panose="05000000000000000000" pitchFamily="2" charset="2"/>
              <a:buChar char="Ø"/>
            </a:pPr>
            <a:r>
              <a:rPr lang="en-US" sz="2800" b="1" dirty="0"/>
              <a:t>Important:</a:t>
            </a:r>
            <a:r>
              <a:rPr lang="en-US" sz="2800" dirty="0"/>
              <a:t> When the preposition “a” is before the definite article “</a:t>
            </a:r>
            <a:r>
              <a:rPr lang="en-US" sz="2800" dirty="0" err="1"/>
              <a:t>el</a:t>
            </a:r>
            <a:r>
              <a:rPr lang="en-US" sz="2800" dirty="0"/>
              <a:t>”, it becomes “al”.</a:t>
            </a:r>
          </a:p>
          <a:p>
            <a:pPr lvl="1" fontAlgn="base">
              <a:buFont typeface="Courier New" panose="02070309020205020404" pitchFamily="49" charset="0"/>
              <a:buChar char="o"/>
            </a:pPr>
            <a:r>
              <a:rPr lang="es-MX" sz="2400" i="1" dirty="0"/>
              <a:t>Voy a el parque</a:t>
            </a:r>
            <a:r>
              <a:rPr lang="es-MX" sz="2400" dirty="0"/>
              <a:t>. (incorrect)</a:t>
            </a:r>
            <a:endParaRPr lang="en-US" sz="2400" dirty="0"/>
          </a:p>
          <a:p>
            <a:pPr lvl="1" fontAlgn="base">
              <a:buFont typeface="Courier New" panose="02070309020205020404" pitchFamily="49" charset="0"/>
              <a:buChar char="o"/>
            </a:pPr>
            <a:r>
              <a:rPr lang="en-US" sz="2400" i="1" dirty="0" err="1"/>
              <a:t>Voy</a:t>
            </a:r>
            <a:r>
              <a:rPr lang="en-US" sz="2400" i="1" dirty="0"/>
              <a:t> al </a:t>
            </a:r>
            <a:r>
              <a:rPr lang="en-US" sz="2400" i="1" dirty="0" err="1"/>
              <a:t>parque</a:t>
            </a:r>
            <a:r>
              <a:rPr lang="en-US" sz="2400" dirty="0"/>
              <a:t>. (correct – I am going to the park.)</a:t>
            </a:r>
          </a:p>
          <a:p>
            <a:pPr lvl="1"/>
            <a:endParaRPr lang="en-US" sz="2400" b="1" dirty="0"/>
          </a:p>
          <a:p>
            <a:pPr lvl="1"/>
            <a:endParaRPr lang="en-US" sz="2400" b="1" dirty="0"/>
          </a:p>
          <a:p>
            <a:pPr marL="457200" lvl="1" indent="0">
              <a:buNone/>
            </a:pPr>
            <a:endParaRPr lang="en-US" dirty="0"/>
          </a:p>
          <a:p>
            <a:pPr marL="0" indent="0">
              <a:buNone/>
            </a:pPr>
            <a:endParaRPr lang="en-US" dirty="0"/>
          </a:p>
        </p:txBody>
      </p:sp>
      <p:sp>
        <p:nvSpPr>
          <p:cNvPr id="4" name="Star: 8 Points 3">
            <a:extLst>
              <a:ext uri="{FF2B5EF4-FFF2-40B4-BE49-F238E27FC236}">
                <a16:creationId xmlns:a16="http://schemas.microsoft.com/office/drawing/2014/main" id="{0A42CE55-1FA4-09E9-0BEE-05AE2FE32399}"/>
              </a:ext>
            </a:extLst>
          </p:cNvPr>
          <p:cNvSpPr/>
          <p:nvPr/>
        </p:nvSpPr>
        <p:spPr>
          <a:xfrm>
            <a:off x="9855037" y="292278"/>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4000" b="1" dirty="0">
                <a:solidFill>
                  <a:schemeClr val="bg1"/>
                </a:solidFill>
              </a:rPr>
              <a:t>2</a:t>
            </a:r>
            <a:endParaRPr lang="en-US" sz="4000" b="1" dirty="0">
              <a:solidFill>
                <a:schemeClr val="bg1"/>
              </a:solidFill>
            </a:endParaRPr>
          </a:p>
        </p:txBody>
      </p:sp>
    </p:spTree>
    <p:extLst>
      <p:ext uri="{BB962C8B-B14F-4D97-AF65-F5344CB8AC3E}">
        <p14:creationId xmlns:p14="http://schemas.microsoft.com/office/powerpoint/2010/main" val="337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12803</TotalTime>
  <Words>2174</Words>
  <Application>Microsoft Office PowerPoint</Application>
  <PresentationFormat>Widescreen</PresentationFormat>
  <Paragraphs>337</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Aptos</vt:lpstr>
      <vt:lpstr>Arial</vt:lpstr>
      <vt:lpstr>Calibri</vt:lpstr>
      <vt:lpstr>Century Gothic</vt:lpstr>
      <vt:lpstr>Courier New</vt:lpstr>
      <vt:lpstr>Times New Roman</vt:lpstr>
      <vt:lpstr>Wingdings</vt:lpstr>
      <vt:lpstr>Wingdings 2</vt:lpstr>
      <vt:lpstr>Quotable</vt:lpstr>
      <vt:lpstr>Adult Conversational  Spanish: Intermediate Part 1</vt:lpstr>
      <vt:lpstr>REVIEW: Verbo “ir” – future form</vt:lpstr>
      <vt:lpstr>¡A romper el hielo! Icebreaker</vt:lpstr>
      <vt:lpstr>¡A romper el hielo! Icebreaker</vt:lpstr>
      <vt:lpstr>PREPOSICIONES</vt:lpstr>
      <vt:lpstr>Preposición – “de”</vt:lpstr>
      <vt:lpstr>EXAMPLES – Preposición “de”</vt:lpstr>
      <vt:lpstr>PowerPoint Presentation</vt:lpstr>
      <vt:lpstr>Preposición – “a”</vt:lpstr>
      <vt:lpstr>EXAMPLES – Preposición “a”</vt:lpstr>
      <vt:lpstr>PowerPoint Presentation</vt:lpstr>
      <vt:lpstr>Preposición – “en”</vt:lpstr>
      <vt:lpstr>EXAMPLES – Preposición “en”</vt:lpstr>
      <vt:lpstr>PowerPoint Presentation</vt:lpstr>
      <vt:lpstr>Preposición – “por”</vt:lpstr>
      <vt:lpstr>EXAMPLES – Preposición “por”</vt:lpstr>
      <vt:lpstr>PowerPoint Presentation</vt:lpstr>
      <vt:lpstr>Preposiciones – “con &amp; para”</vt:lpstr>
      <vt:lpstr>EXAMPLES – “con &amp; para”</vt:lpstr>
      <vt:lpstr>PowerPoint Presentation</vt:lpstr>
      <vt:lpstr>¡PRACTIQUEMOS! Written practice. </vt:lpstr>
      <vt:lpstr>¡Vamos a Conversar!  </vt:lpstr>
      <vt:lpstr>PowerPoint Presentation</vt:lpstr>
      <vt:lpstr>PowerPoint Presentation</vt:lpstr>
      <vt:lpstr>Preposiciones – “sin &amp; sobre”</vt:lpstr>
      <vt:lpstr>EXAMPLES – “sin &amp; sobre”</vt:lpstr>
      <vt:lpstr>PowerPoint Presentation</vt:lpstr>
      <vt:lpstr>Preposiciones – “hasta &amp; entre”</vt:lpstr>
      <vt:lpstr>EXAMPLES – “hasta &amp; entre”</vt:lpstr>
      <vt:lpstr>PowerPoint Presentation</vt:lpstr>
      <vt:lpstr>Preposiciones – “desde &amp; hacia”</vt:lpstr>
      <vt:lpstr>EXAMPLES – “desde &amp; hacia”</vt:lpstr>
      <vt:lpstr>PowerPoint Presentation</vt:lpstr>
      <vt:lpstr>Preposiciones – “contra &amp; bajo”</vt:lpstr>
      <vt:lpstr>EXAMPLES – “contra &amp; bajo”</vt:lpstr>
      <vt:lpstr>PowerPoint Presentation</vt:lpstr>
      <vt:lpstr>¡PRACTIQUEMOS! Written practice. </vt:lpstr>
      <vt:lpstr>¡Vamos a Conversar!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Part 1</dc:title>
  <dc:creator>Valeska Anderson</dc:creator>
  <cp:lastModifiedBy>Valeska Anderson</cp:lastModifiedBy>
  <cp:revision>137</cp:revision>
  <dcterms:created xsi:type="dcterms:W3CDTF">2022-10-19T20:25:11Z</dcterms:created>
  <dcterms:modified xsi:type="dcterms:W3CDTF">2025-11-22T23:25:15Z</dcterms:modified>
</cp:coreProperties>
</file>