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335" r:id="rId2"/>
    <p:sldId id="336" r:id="rId3"/>
    <p:sldId id="294" r:id="rId4"/>
    <p:sldId id="337" r:id="rId5"/>
    <p:sldId id="311" r:id="rId6"/>
    <p:sldId id="312" r:id="rId7"/>
    <p:sldId id="352" r:id="rId8"/>
    <p:sldId id="313" r:id="rId9"/>
    <p:sldId id="314" r:id="rId10"/>
    <p:sldId id="354" r:id="rId11"/>
    <p:sldId id="315" r:id="rId12"/>
    <p:sldId id="316" r:id="rId13"/>
    <p:sldId id="355" r:id="rId14"/>
    <p:sldId id="317" r:id="rId15"/>
    <p:sldId id="357" r:id="rId16"/>
    <p:sldId id="356" r:id="rId17"/>
    <p:sldId id="345" r:id="rId18"/>
    <p:sldId id="359" r:id="rId19"/>
    <p:sldId id="348" r:id="rId20"/>
    <p:sldId id="369" r:id="rId21"/>
    <p:sldId id="360" r:id="rId22"/>
    <p:sldId id="383" r:id="rId23"/>
    <p:sldId id="370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4" r:id="rId36"/>
    <p:sldId id="385" r:id="rId37"/>
    <p:sldId id="386" r:id="rId38"/>
    <p:sldId id="387" r:id="rId39"/>
    <p:sldId id="388" r:id="rId40"/>
    <p:sldId id="322" r:id="rId41"/>
    <p:sldId id="324" r:id="rId42"/>
    <p:sldId id="326" r:id="rId43"/>
    <p:sldId id="325" r:id="rId44"/>
    <p:sldId id="327" r:id="rId45"/>
    <p:sldId id="27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1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nishdict.com/lessons/185" TargetMode="External"/><Relationship Id="rId2" Type="http://schemas.openxmlformats.org/officeDocument/2006/relationships/hyperlink" Target="https://www.spanishunicorn.com/preposicione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hyperlink" Target="about:blank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532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4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321014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EAD27-6A7E-99A9-C7E3-9E6D6806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E5B136-4299-747F-75E0-E781E8A6C522}"/>
              </a:ext>
            </a:extLst>
          </p:cNvPr>
          <p:cNvSpPr txBox="1"/>
          <p:nvPr/>
        </p:nvSpPr>
        <p:spPr>
          <a:xfrm>
            <a:off x="595224" y="-56073"/>
            <a:ext cx="1159677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Ganaron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caso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Did they win their case?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jurado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llegó</a:t>
            </a:r>
            <a:r>
              <a:rPr lang="en-US" sz="3600" b="1" dirty="0">
                <a:solidFill>
                  <a:schemeClr val="bg1"/>
                </a:solidFill>
              </a:rPr>
              <a:t> a un </a:t>
            </a:r>
            <a:r>
              <a:rPr lang="en-US" sz="3600" b="1" dirty="0" err="1">
                <a:solidFill>
                  <a:schemeClr val="bg1"/>
                </a:solidFill>
              </a:rPr>
              <a:t>veredicto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tras</a:t>
            </a:r>
            <a:r>
              <a:rPr lang="en-US" sz="3600" b="1" dirty="0">
                <a:solidFill>
                  <a:schemeClr val="bg1"/>
                </a:solidFill>
              </a:rPr>
              <a:t> horas de </a:t>
            </a:r>
            <a:r>
              <a:rPr lang="en-US" sz="3600" b="1" dirty="0" err="1">
                <a:solidFill>
                  <a:schemeClr val="bg1"/>
                </a:solidFill>
              </a:rPr>
              <a:t>discusión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Yes, the jury reached a verdict after hours of deliberation.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¿Nos </a:t>
            </a:r>
            <a:r>
              <a:rPr lang="en-US" sz="3600" b="1" dirty="0" err="1">
                <a:solidFill>
                  <a:schemeClr val="bg1"/>
                </a:solidFill>
              </a:rPr>
              <a:t>reuniremos</a:t>
            </a:r>
            <a:r>
              <a:rPr lang="en-US" sz="3600" b="1" dirty="0">
                <a:solidFill>
                  <a:schemeClr val="bg1"/>
                </a:solidFill>
              </a:rPr>
              <a:t> de forma </a:t>
            </a:r>
            <a:r>
              <a:rPr lang="en-US" sz="3600" b="1" dirty="0" err="1">
                <a:solidFill>
                  <a:schemeClr val="bg1"/>
                </a:solidFill>
              </a:rPr>
              <a:t>presencial</a:t>
            </a:r>
            <a:r>
              <a:rPr lang="en-US" sz="3600" b="1" dirty="0">
                <a:solidFill>
                  <a:schemeClr val="bg1"/>
                </a:solidFill>
              </a:rPr>
              <a:t> o virtual? </a:t>
            </a:r>
            <a:r>
              <a:rPr lang="en-US" sz="2000" b="1" dirty="0">
                <a:solidFill>
                  <a:srgbClr val="7030A0"/>
                </a:solidFill>
              </a:rPr>
              <a:t>Will we meet in person or virtually?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Nuestra </a:t>
            </a:r>
            <a:r>
              <a:rPr lang="en-US" sz="3600" b="1" dirty="0" err="1">
                <a:solidFill>
                  <a:schemeClr val="bg1"/>
                </a:solidFill>
              </a:rPr>
              <a:t>reunión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será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mediante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plataforma</a:t>
            </a:r>
            <a:r>
              <a:rPr lang="en-US" sz="3600" b="1" dirty="0">
                <a:solidFill>
                  <a:schemeClr val="bg1"/>
                </a:solidFill>
              </a:rPr>
              <a:t> de Zoom. </a:t>
            </a:r>
            <a:r>
              <a:rPr lang="en-US" sz="2000" b="1" dirty="0">
                <a:solidFill>
                  <a:srgbClr val="7030A0"/>
                </a:solidFill>
              </a:rPr>
              <a:t>Our meeting will be through Zoom.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5A6C700E-5A59-D547-EE92-19F1F6DA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148766" y="1746266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160B9578-4407-4453-960D-81EAE4A0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667105" y="1746266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19" y="300017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durante</a:t>
            </a:r>
            <a:r>
              <a:rPr lang="en-US" sz="4400" b="1" dirty="0"/>
              <a:t> &amp; versus”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69706"/>
            <a:ext cx="10554574" cy="3636511"/>
          </a:xfrm>
        </p:spPr>
        <p:txBody>
          <a:bodyPr>
            <a:normAutofit/>
          </a:bodyPr>
          <a:lstStyle/>
          <a:p>
            <a:pPr fontAlgn="base"/>
            <a:r>
              <a:rPr lang="en-US" sz="2400" b="1" i="1" u="sng" dirty="0" err="1"/>
              <a:t>durante</a:t>
            </a:r>
            <a:r>
              <a:rPr lang="en-US" sz="2400" b="1" i="1" dirty="0"/>
              <a:t> – </a:t>
            </a:r>
            <a:r>
              <a:rPr lang="en-US" sz="2400" dirty="0"/>
              <a:t>during</a:t>
            </a:r>
            <a:r>
              <a:rPr lang="en-US" sz="2400" b="1" i="1" dirty="0"/>
              <a:t> </a:t>
            </a:r>
            <a:endParaRPr lang="en-US" sz="24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dirty="0"/>
              <a:t>“During” is </a:t>
            </a:r>
            <a:r>
              <a:rPr lang="en-US" sz="2400" i="1" dirty="0"/>
              <a:t>“</a:t>
            </a:r>
            <a:r>
              <a:rPr lang="en-US" sz="2400" b="1" i="1" dirty="0" err="1"/>
              <a:t>durante</a:t>
            </a:r>
            <a:r>
              <a:rPr lang="en-US" sz="2400" i="1" dirty="0"/>
              <a:t>”</a:t>
            </a:r>
            <a:r>
              <a:rPr lang="en-US" sz="2400" dirty="0"/>
              <a:t> in Spanish. It expresses simultaneity.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i="1" u="sng" dirty="0"/>
              <a:t>versus</a:t>
            </a:r>
            <a:r>
              <a:rPr lang="en-US" sz="2400" b="1" i="1" dirty="0"/>
              <a:t> – </a:t>
            </a:r>
            <a:r>
              <a:rPr lang="en-US" sz="2400" dirty="0"/>
              <a:t>versus</a:t>
            </a:r>
          </a:p>
          <a:p>
            <a:pPr fontAlgn="base"/>
            <a:r>
              <a:rPr lang="en-US" sz="2400" b="1" dirty="0"/>
              <a:t>Usage: </a:t>
            </a:r>
            <a:r>
              <a:rPr lang="en-US" sz="2400" b="1" i="1" dirty="0"/>
              <a:t>“Versus”</a:t>
            </a:r>
            <a:r>
              <a:rPr lang="en-US" sz="2400" dirty="0"/>
              <a:t> is used to express opposition.  It is the same word in English, only pronounced differently.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552D0DAA-0B64-1A62-A71A-644793E5C4FE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19 &amp; 20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durante</a:t>
            </a:r>
            <a:r>
              <a:rPr lang="en-US" sz="4000" b="1" dirty="0"/>
              <a:t> &amp; versus”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durante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6142" y="3127861"/>
            <a:ext cx="5189856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Escuché música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durante </a:t>
            </a:r>
            <a:r>
              <a:rPr lang="es-MX" sz="2000" i="1" dirty="0"/>
              <a:t>el viaje.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I listened to music during the trip.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versus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4" y="3126273"/>
            <a:ext cx="5194583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El partido de hoy es Francia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versus</a:t>
            </a:r>
            <a:r>
              <a:rPr lang="es-MX" sz="2000" i="1" dirty="0"/>
              <a:t> Alemania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Today’s match is France versus Germany.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18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3A291-0DAA-37A8-BAF4-955EE50EC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F62FB3-AB22-99A0-1996-A3774226D108}"/>
              </a:ext>
            </a:extLst>
          </p:cNvPr>
          <p:cNvSpPr txBox="1"/>
          <p:nvPr/>
        </p:nvSpPr>
        <p:spPr>
          <a:xfrm>
            <a:off x="176213" y="0"/>
            <a:ext cx="12237198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¿</a:t>
            </a:r>
            <a:r>
              <a:rPr lang="en-US" sz="2800" b="1" dirty="0" err="1">
                <a:solidFill>
                  <a:schemeClr val="bg1"/>
                </a:solidFill>
              </a:rPr>
              <a:t>Qué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sucedió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concierto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anoche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r>
              <a:rPr lang="en-US" sz="2800" b="1" dirty="0">
                <a:solidFill>
                  <a:srgbClr val="7030A0"/>
                </a:solidFill>
              </a:rPr>
              <a:t>What happened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at last night's concert?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Un </a:t>
            </a:r>
            <a:r>
              <a:rPr lang="en-US" sz="2800" b="1" dirty="0" err="1">
                <a:solidFill>
                  <a:schemeClr val="bg1"/>
                </a:solidFill>
              </a:rPr>
              <a:t>grupo</a:t>
            </a:r>
            <a:r>
              <a:rPr lang="en-US" sz="2800" b="1" dirty="0">
                <a:solidFill>
                  <a:schemeClr val="bg1"/>
                </a:solidFill>
              </a:rPr>
              <a:t> de personas </a:t>
            </a:r>
            <a:r>
              <a:rPr lang="en-US" sz="2800" b="1" dirty="0" err="1">
                <a:solidFill>
                  <a:schemeClr val="bg1"/>
                </a:solidFill>
              </a:rPr>
              <a:t>habló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durante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toda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presentación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rgbClr val="7030A0"/>
                </a:solidFill>
              </a:rPr>
              <a:t>A group  of people talked throughout the entire performance.</a:t>
            </a:r>
            <a:endParaRPr lang="en-US" sz="28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¿</a:t>
            </a:r>
            <a:r>
              <a:rPr lang="en-US" sz="2800" b="1" dirty="0" err="1">
                <a:solidFill>
                  <a:schemeClr val="bg1"/>
                </a:solidFill>
              </a:rPr>
              <a:t>Qué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países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jugarán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partido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fútbol</a:t>
            </a:r>
            <a:r>
              <a:rPr lang="en-US" sz="2800" b="1" dirty="0">
                <a:solidFill>
                  <a:schemeClr val="bg1"/>
                </a:solidFill>
              </a:rPr>
              <a:t> de hoy? </a:t>
            </a:r>
            <a:r>
              <a:rPr lang="en-US" sz="2800" b="1" dirty="0">
                <a:solidFill>
                  <a:srgbClr val="7030A0"/>
                </a:solidFill>
              </a:rPr>
              <a:t>Which countries will play in today's soccer match?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El </a:t>
            </a:r>
            <a:r>
              <a:rPr lang="en-US" sz="2800" b="1" dirty="0" err="1">
                <a:solidFill>
                  <a:schemeClr val="bg1"/>
                </a:solidFill>
              </a:rPr>
              <a:t>partido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será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los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Estados</a:t>
            </a:r>
            <a:r>
              <a:rPr lang="en-US" sz="2800" b="1" dirty="0">
                <a:solidFill>
                  <a:schemeClr val="bg1"/>
                </a:solidFill>
              </a:rPr>
              <a:t> Unidos </a:t>
            </a:r>
            <a:r>
              <a:rPr lang="en-US" sz="2800" b="1" dirty="0">
                <a:solidFill>
                  <a:srgbClr val="C00000"/>
                </a:solidFill>
              </a:rPr>
              <a:t>versus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Japón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rgbClr val="7030A0"/>
                </a:solidFill>
              </a:rPr>
              <a:t>The match will be between the United States and Japan.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4BF73817-4446-E5F7-E195-4A051E961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550251" y="1833116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E7029FA7-E502-9D81-4280-B0BB97FB5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661399" y="1833116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vía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2800" b="1" i="1" u="sng" dirty="0" err="1"/>
              <a:t>vía</a:t>
            </a:r>
            <a:r>
              <a:rPr lang="en-US" sz="2800" b="1" i="1" u="sng" dirty="0"/>
              <a:t> </a:t>
            </a:r>
            <a:r>
              <a:rPr lang="en-US" sz="2800" b="1" i="1" dirty="0"/>
              <a:t>– </a:t>
            </a:r>
            <a:r>
              <a:rPr lang="en-US" sz="2800" dirty="0"/>
              <a:t>through</a:t>
            </a:r>
            <a:r>
              <a:rPr lang="en-US" sz="2800" b="1" i="1" dirty="0"/>
              <a:t> 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800" b="1" dirty="0"/>
              <a:t>Usage: </a:t>
            </a:r>
            <a:r>
              <a:rPr lang="en-US" sz="2800" b="1" i="1" dirty="0"/>
              <a:t>Vía”</a:t>
            </a:r>
            <a:r>
              <a:rPr lang="en-US" sz="2800" dirty="0"/>
              <a:t> is used to express how something will be sent or received. It is also used to express the places in which a plane stopped.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DD47F9C-408A-FCE6-0719-E3D78FC8A8EC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8057-789E-66AE-F655-C70C6321F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CE93-B920-3311-277E-509CBCE8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vía</a:t>
            </a:r>
            <a:r>
              <a:rPr lang="en-US" sz="4000" b="1" dirty="0"/>
              <a:t>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E4A9E-03AB-4FF5-3DEF-DBD718F11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475" y="257968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000" i="1" dirty="0"/>
              <a:t>Te enviaré la carta </a:t>
            </a:r>
            <a:r>
              <a:rPr lang="es-MX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vía</a:t>
            </a:r>
            <a:r>
              <a:rPr lang="es-MX" sz="3000" i="1" dirty="0"/>
              <a:t> correo electrónico.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000" dirty="0"/>
              <a:t>I’ll send the letter through an email.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Vine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vía</a:t>
            </a:r>
            <a:r>
              <a:rPr lang="en-US" sz="3000" i="1" dirty="0"/>
              <a:t> </a:t>
            </a:r>
            <a:r>
              <a:rPr lang="en-US" sz="3000" i="1" dirty="0" err="1"/>
              <a:t>Canadá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I came through Canada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956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2DBB-6717-488F-386E-8E0279256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222F12-2FCE-6BB7-A6F8-C0AB6ADE6A51}"/>
              </a:ext>
            </a:extLst>
          </p:cNvPr>
          <p:cNvSpPr txBox="1"/>
          <p:nvPr/>
        </p:nvSpPr>
        <p:spPr>
          <a:xfrm>
            <a:off x="77793" y="61460"/>
            <a:ext cx="12114207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¿Ya </a:t>
            </a:r>
            <a:r>
              <a:rPr lang="en-US" sz="3600" b="1" dirty="0" err="1">
                <a:solidFill>
                  <a:schemeClr val="bg1"/>
                </a:solidFill>
              </a:rPr>
              <a:t>enviaste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paquetes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b="1" dirty="0">
                <a:solidFill>
                  <a:srgbClr val="7030A0"/>
                </a:solidFill>
              </a:rPr>
              <a:t>Have you already shipped the packages?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llegarán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vía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Fedex</a:t>
            </a:r>
            <a:r>
              <a:rPr lang="en-US" sz="3600" b="1" dirty="0">
                <a:solidFill>
                  <a:schemeClr val="bg1"/>
                </a:solidFill>
              </a:rPr>
              <a:t> o UPS. </a:t>
            </a:r>
            <a:r>
              <a:rPr lang="en-US" sz="2000" b="1" dirty="0">
                <a:solidFill>
                  <a:srgbClr val="7030A0"/>
                </a:solidFill>
              </a:rPr>
              <a:t>Yes, they'll arrive via FedEx or UPS.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err="1">
                <a:solidFill>
                  <a:schemeClr val="bg1"/>
                </a:solidFill>
              </a:rPr>
              <a:t>Viajarás</a:t>
            </a:r>
            <a:r>
              <a:rPr lang="en-US" sz="3600" b="1" dirty="0">
                <a:solidFill>
                  <a:schemeClr val="bg1"/>
                </a:solidFill>
              </a:rPr>
              <a:t> a Chicago </a:t>
            </a:r>
            <a:r>
              <a:rPr lang="en-US" sz="3600" b="1" dirty="0" err="1">
                <a:solidFill>
                  <a:schemeClr val="bg1"/>
                </a:solidFill>
              </a:rPr>
              <a:t>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avión</a:t>
            </a:r>
            <a:r>
              <a:rPr lang="en-US" sz="3600" b="1" dirty="0">
                <a:solidFill>
                  <a:schemeClr val="bg1"/>
                </a:solidFill>
              </a:rPr>
              <a:t> o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Will you be traveling to Chicago by plane or train?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Viajaré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vía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 para </a:t>
            </a:r>
            <a:r>
              <a:rPr lang="en-US" sz="3600" b="1" dirty="0" err="1">
                <a:solidFill>
                  <a:schemeClr val="bg1"/>
                </a:solidFill>
              </a:rPr>
              <a:t>disfrutar</a:t>
            </a:r>
            <a:r>
              <a:rPr lang="en-US" sz="3600" b="1" dirty="0">
                <a:solidFill>
                  <a:schemeClr val="bg1"/>
                </a:solidFill>
              </a:rPr>
              <a:t> del </a:t>
            </a:r>
            <a:r>
              <a:rPr lang="en-US" sz="3600" b="1" dirty="0" err="1">
                <a:solidFill>
                  <a:schemeClr val="bg1"/>
                </a:solidFill>
              </a:rPr>
              <a:t>paisaje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I'll be traveling by train to enjoy the scenery.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5024035E-BB88-493B-B5A1-8D5A8DD9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557084" y="1525178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36096E25-6894-4B49-26F9-1A11E9EE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6096000" y="1611442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53" y="-243744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4A1D89-4FD6-A2F3-8177-791761E9AB67}"/>
              </a:ext>
            </a:extLst>
          </p:cNvPr>
          <p:cNvSpPr/>
          <p:nvPr/>
        </p:nvSpPr>
        <p:spPr>
          <a:xfrm>
            <a:off x="1181819" y="1431802"/>
            <a:ext cx="3385902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b="1" dirty="0">
                <a:solidFill>
                  <a:schemeClr val="bg1"/>
                </a:solidFill>
              </a:rPr>
              <a:t>ante, según, tras, mediante, </a:t>
            </a:r>
          </a:p>
          <a:p>
            <a:pPr algn="ctr"/>
            <a:r>
              <a:rPr lang="es-GT" sz="1400" b="1" dirty="0">
                <a:solidFill>
                  <a:schemeClr val="bg1"/>
                </a:solidFill>
              </a:rPr>
              <a:t>durante, versus, vía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8ABA8-5FD1-14F4-B549-1A078821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59" y="1147444"/>
            <a:ext cx="6878091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60CE9-F646-F8ED-20FF-F75A3BB9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4" y="1450313"/>
            <a:ext cx="6878091" cy="4563112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7140E9D8-5033-CBE5-51B3-07DEF23F046B}"/>
              </a:ext>
            </a:extLst>
          </p:cNvPr>
          <p:cNvSpPr/>
          <p:nvPr/>
        </p:nvSpPr>
        <p:spPr>
          <a:xfrm>
            <a:off x="5274485" y="1444965"/>
            <a:ext cx="3097361" cy="163095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A905A1-E3CA-F901-995B-3370CFB21236}"/>
              </a:ext>
            </a:extLst>
          </p:cNvPr>
          <p:cNvSpPr/>
          <p:nvPr/>
        </p:nvSpPr>
        <p:spPr>
          <a:xfrm>
            <a:off x="8344214" y="156043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F67A54-9BDA-8C63-0E04-37CE0B70C93D}"/>
              </a:ext>
            </a:extLst>
          </p:cNvPr>
          <p:cNvSpPr/>
          <p:nvPr/>
        </p:nvSpPr>
        <p:spPr>
          <a:xfrm>
            <a:off x="675233" y="393577"/>
            <a:ext cx="6878091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bg1"/>
                </a:solidFill>
              </a:rPr>
              <a:t>ante, según, tras, mediante, durante, versus, vía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CC4289C-1A27-E409-A31B-331CF210761B}"/>
              </a:ext>
            </a:extLst>
          </p:cNvPr>
          <p:cNvSpPr/>
          <p:nvPr/>
        </p:nvSpPr>
        <p:spPr>
          <a:xfrm>
            <a:off x="5274485" y="1987890"/>
            <a:ext cx="3097361" cy="163095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3F8C3D-C419-B0F8-0446-8760D4ADB627}"/>
              </a:ext>
            </a:extLst>
          </p:cNvPr>
          <p:cNvSpPr/>
          <p:nvPr/>
        </p:nvSpPr>
        <p:spPr>
          <a:xfrm>
            <a:off x="8344214" y="198906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según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1367D44-9A64-A4DA-3226-BB90E4C53328}"/>
              </a:ext>
            </a:extLst>
          </p:cNvPr>
          <p:cNvSpPr/>
          <p:nvPr/>
        </p:nvSpPr>
        <p:spPr>
          <a:xfrm>
            <a:off x="2797985" y="2419350"/>
            <a:ext cx="5669740" cy="250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93D690-ED1E-03FE-AEBE-DDFD2CF8B3D1}"/>
              </a:ext>
            </a:extLst>
          </p:cNvPr>
          <p:cNvSpPr/>
          <p:nvPr/>
        </p:nvSpPr>
        <p:spPr>
          <a:xfrm>
            <a:off x="8390515" y="245026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tras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05C27C79-08FC-3CC0-BA0D-6053D4AD79A3}"/>
              </a:ext>
            </a:extLst>
          </p:cNvPr>
          <p:cNvSpPr/>
          <p:nvPr/>
        </p:nvSpPr>
        <p:spPr>
          <a:xfrm>
            <a:off x="2797985" y="2825745"/>
            <a:ext cx="5669740" cy="250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28E395-3EE3-073C-72E6-A5BAD863F4F5}"/>
              </a:ext>
            </a:extLst>
          </p:cNvPr>
          <p:cNvSpPr/>
          <p:nvPr/>
        </p:nvSpPr>
        <p:spPr>
          <a:xfrm>
            <a:off x="8390515" y="285666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mediante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182FFAD1-B0DF-E304-D167-1EA7F07E81E7}"/>
              </a:ext>
            </a:extLst>
          </p:cNvPr>
          <p:cNvSpPr/>
          <p:nvPr/>
        </p:nvSpPr>
        <p:spPr>
          <a:xfrm>
            <a:off x="4509724" y="3230640"/>
            <a:ext cx="3958001" cy="19836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856B89-4053-373C-34E6-978AFB32E225}"/>
              </a:ext>
            </a:extLst>
          </p:cNvPr>
          <p:cNvSpPr/>
          <p:nvPr/>
        </p:nvSpPr>
        <p:spPr>
          <a:xfrm>
            <a:off x="8390515" y="3340095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durante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4DFE1104-03A3-5549-952C-BA52BFAA0028}"/>
              </a:ext>
            </a:extLst>
          </p:cNvPr>
          <p:cNvSpPr/>
          <p:nvPr/>
        </p:nvSpPr>
        <p:spPr>
          <a:xfrm>
            <a:off x="3960035" y="3722927"/>
            <a:ext cx="4507690" cy="194851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772CA-CD21-9BD3-06DC-F46DCC48C565}"/>
              </a:ext>
            </a:extLst>
          </p:cNvPr>
          <p:cNvSpPr/>
          <p:nvPr/>
        </p:nvSpPr>
        <p:spPr>
          <a:xfrm>
            <a:off x="8390515" y="3765540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vía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A08B970C-9617-AF9A-C1B4-D419D33E641A}"/>
              </a:ext>
            </a:extLst>
          </p:cNvPr>
          <p:cNvSpPr/>
          <p:nvPr/>
        </p:nvSpPr>
        <p:spPr>
          <a:xfrm>
            <a:off x="3693335" y="4144863"/>
            <a:ext cx="4774390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0E153A-0777-4A06-927D-3B187360381A}"/>
              </a:ext>
            </a:extLst>
          </p:cNvPr>
          <p:cNvSpPr/>
          <p:nvPr/>
        </p:nvSpPr>
        <p:spPr>
          <a:xfrm>
            <a:off x="8390515" y="4219296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versus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6FEBA13A-5281-A379-D36C-12AF4A24DD53}"/>
              </a:ext>
            </a:extLst>
          </p:cNvPr>
          <p:cNvSpPr/>
          <p:nvPr/>
        </p:nvSpPr>
        <p:spPr>
          <a:xfrm>
            <a:off x="4360085" y="4630893"/>
            <a:ext cx="4030430" cy="137409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F60D08-F46A-F0D6-E602-C34CABEEF6C7}"/>
              </a:ext>
            </a:extLst>
          </p:cNvPr>
          <p:cNvSpPr/>
          <p:nvPr/>
        </p:nvSpPr>
        <p:spPr>
          <a:xfrm>
            <a:off x="8371846" y="4647618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según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BF86F160-4C4E-D0F5-8BB9-6B6F5C9DD430}"/>
              </a:ext>
            </a:extLst>
          </p:cNvPr>
          <p:cNvSpPr/>
          <p:nvPr/>
        </p:nvSpPr>
        <p:spPr>
          <a:xfrm>
            <a:off x="4969685" y="5048077"/>
            <a:ext cx="3420830" cy="23958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38C605-C542-0B62-3F5D-2947BCC781AD}"/>
              </a:ext>
            </a:extLst>
          </p:cNvPr>
          <p:cNvSpPr/>
          <p:nvPr/>
        </p:nvSpPr>
        <p:spPr>
          <a:xfrm>
            <a:off x="8344213" y="5073458"/>
            <a:ext cx="1780862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tras /durante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9EBAD461-9112-11AF-1023-5C6AD36CBFF4}"/>
              </a:ext>
            </a:extLst>
          </p:cNvPr>
          <p:cNvSpPr/>
          <p:nvPr/>
        </p:nvSpPr>
        <p:spPr>
          <a:xfrm>
            <a:off x="4217210" y="5525624"/>
            <a:ext cx="4173305" cy="137409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2A2E844-8109-68DF-10D5-97FB6D6A8AF6}"/>
              </a:ext>
            </a:extLst>
          </p:cNvPr>
          <p:cNvSpPr/>
          <p:nvPr/>
        </p:nvSpPr>
        <p:spPr>
          <a:xfrm>
            <a:off x="8344213" y="5538613"/>
            <a:ext cx="1285561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ante /tras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heck Images - Free Download on Freepik">
            <a:extLst>
              <a:ext uri="{FF2B5EF4-FFF2-40B4-BE49-F238E27FC236}">
                <a16:creationId xmlns:a16="http://schemas.microsoft.com/office/drawing/2014/main" id="{AEDEBECB-060D-C66A-7378-26D054CF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978021"/>
            <a:ext cx="3003555" cy="3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AE0A-57B9-CBC8-DAD5-775EC932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8F1C-26D1-CCEF-1DE8-78AB127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57F-0C85-B70C-0DBE-D58B1F10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85A217B-A14E-62A9-B021-9EADC61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9474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6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haces a diario? </a:t>
            </a:r>
            <a:r>
              <a:rPr lang="en-US" dirty="0"/>
              <a:t>What is something you do daily? 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10DB-37BE-9985-F0C8-ACB5818FA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BD68D2-51AA-73F7-6B9A-7908702C93B9}"/>
              </a:ext>
            </a:extLst>
          </p:cNvPr>
          <p:cNvSpPr/>
          <p:nvPr/>
        </p:nvSpPr>
        <p:spPr>
          <a:xfrm>
            <a:off x="457200" y="381179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864F0-30FE-C92F-7D41-29E4BBF1FBC8}"/>
              </a:ext>
            </a:extLst>
          </p:cNvPr>
          <p:cNvSpPr txBox="1"/>
          <p:nvPr/>
        </p:nvSpPr>
        <p:spPr>
          <a:xfrm>
            <a:off x="2800350" y="5800011"/>
            <a:ext cx="692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VIAJANDO A CENTROAMÉRICA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Guatemala National Flag PNG &amp; SVG Design For T-Shirts">
            <a:extLst>
              <a:ext uri="{FF2B5EF4-FFF2-40B4-BE49-F238E27FC236}">
                <a16:creationId xmlns:a16="http://schemas.microsoft.com/office/drawing/2014/main" id="{F1E90C3D-8EF6-BDF5-3576-7E71914A4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9"/>
          <a:stretch>
            <a:fillRect/>
          </a:stretch>
        </p:blipFill>
        <p:spPr bwMode="auto">
          <a:xfrm>
            <a:off x="9094269" y="2187093"/>
            <a:ext cx="2465467" cy="18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nduras National Flag PNG &amp; SVG Design For T-Shirts">
            <a:extLst>
              <a:ext uri="{FF2B5EF4-FFF2-40B4-BE49-F238E27FC236}">
                <a16:creationId xmlns:a16="http://schemas.microsoft.com/office/drawing/2014/main" id="{27BE4492-D808-E0A7-A332-F6401D380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8"/>
          <a:stretch>
            <a:fillRect/>
          </a:stretch>
        </p:blipFill>
        <p:spPr bwMode="auto">
          <a:xfrm>
            <a:off x="5182207" y="361771"/>
            <a:ext cx="1827585" cy="13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coración: Costa Rica National Flag | Redbubble">
            <a:extLst>
              <a:ext uri="{FF2B5EF4-FFF2-40B4-BE49-F238E27FC236}">
                <a16:creationId xmlns:a16="http://schemas.microsoft.com/office/drawing/2014/main" id="{775CB1AA-A2AB-3861-21D1-3E16709D9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7500" r="2500" b="17333"/>
          <a:stretch>
            <a:fillRect/>
          </a:stretch>
        </p:blipFill>
        <p:spPr bwMode="auto">
          <a:xfrm>
            <a:off x="935833" y="2563322"/>
            <a:ext cx="1988342" cy="13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íses y capitales de Centroamérica Quiz">
            <a:extLst>
              <a:ext uri="{FF2B5EF4-FFF2-40B4-BE49-F238E27FC236}">
                <a16:creationId xmlns:a16="http://schemas.microsoft.com/office/drawing/2014/main" id="{19016DB4-8BDC-132B-01E5-A8F8ABB02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>
            <a:fillRect/>
          </a:stretch>
        </p:blipFill>
        <p:spPr bwMode="auto">
          <a:xfrm>
            <a:off x="3685119" y="1943100"/>
            <a:ext cx="5104468" cy="34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DC161-9595-089E-6353-69E85AB2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1"/>
          <a:stretch>
            <a:fillRect/>
          </a:stretch>
        </p:blipFill>
        <p:spPr>
          <a:xfrm>
            <a:off x="2304436" y="1895475"/>
            <a:ext cx="7806645" cy="4823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1FAEB-628E-721D-AFAB-425044E38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3032"/>
          <a:stretch>
            <a:fillRect/>
          </a:stretch>
        </p:blipFill>
        <p:spPr>
          <a:xfrm>
            <a:off x="2152651" y="34033"/>
            <a:ext cx="7958430" cy="18275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852C6C-D897-82D0-5897-2DBBE60ED6EB}"/>
              </a:ext>
            </a:extLst>
          </p:cNvPr>
          <p:cNvSpPr/>
          <p:nvPr/>
        </p:nvSpPr>
        <p:spPr>
          <a:xfrm>
            <a:off x="2304436" y="120770"/>
            <a:ext cx="3880704" cy="65984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11038-3789-3105-37D9-CADB2907CA30}"/>
              </a:ext>
            </a:extLst>
          </p:cNvPr>
          <p:cNvSpPr txBox="1"/>
          <p:nvPr/>
        </p:nvSpPr>
        <p:spPr>
          <a:xfrm>
            <a:off x="257175" y="1536174"/>
            <a:ext cx="11868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PREPOSICIONES COMPUESTAS</a:t>
            </a:r>
          </a:p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 algn="ctr"/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Spanish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Compound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GT" sz="6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Prepositions</a:t>
            </a:r>
            <a:r>
              <a:rPr lang="es-GT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en-US" sz="6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2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41E1-4FD7-4675-FE67-67D56A0E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C12D-7EBF-1CAA-7EE8-9B64276A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delante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367A-0CD6-DADE-5D3D-F4B9EB74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/>
              <a:t>Delante de </a:t>
            </a:r>
            <a:r>
              <a:rPr lang="en-US" sz="3200" b="1" i="1" dirty="0"/>
              <a:t>– </a:t>
            </a:r>
            <a:r>
              <a:rPr lang="en-US" sz="3200" dirty="0"/>
              <a:t>in front of, before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“Delante de</a:t>
            </a:r>
            <a:r>
              <a:rPr lang="en-US" sz="3200" dirty="0"/>
              <a:t>” means in the sight of or in the presence of.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F2033A8-3D7C-D4DD-2015-0355F04E2590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0804-B4D2-38F4-8E8F-FE3F8D3F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20B8-9378-C669-EC90-03CFF932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delante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2965-03B3-F7B3-2AA5-872C6ACCA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Compórtate bien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delante de </a:t>
            </a:r>
            <a:r>
              <a:rPr lang="es-MX" sz="3200" i="1" dirty="0"/>
              <a:t>la gente.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Behave well in front of people.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Los </a:t>
            </a:r>
            <a:r>
              <a:rPr lang="en-US" sz="3000" i="1" dirty="0" err="1"/>
              <a:t>niños</a:t>
            </a:r>
            <a:r>
              <a:rPr lang="en-US" sz="3000" i="1" dirty="0"/>
              <a:t> se </a:t>
            </a:r>
            <a:r>
              <a:rPr lang="en-US" sz="3000" i="1" dirty="0" err="1"/>
              <a:t>sentaron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delante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 err="1"/>
              <a:t>mí</a:t>
            </a:r>
            <a:r>
              <a:rPr lang="en-US" sz="3000" i="1" dirty="0"/>
              <a:t> </a:t>
            </a:r>
            <a:r>
              <a:rPr lang="en-US" sz="3000" i="1" dirty="0" err="1"/>
              <a:t>en</a:t>
            </a:r>
            <a:r>
              <a:rPr lang="en-US" sz="3000" i="1" dirty="0"/>
              <a:t> </a:t>
            </a:r>
            <a:r>
              <a:rPr lang="en-US" sz="3000" i="1" dirty="0" err="1"/>
              <a:t>el</a:t>
            </a:r>
            <a:r>
              <a:rPr lang="en-US" sz="3000" i="1" dirty="0"/>
              <a:t> cine.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The children sat down in front of me at the movie theater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195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C86F7-8C7D-B433-F859-F4728EE9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C4A03D-CE7E-CECD-C2AE-728FE91F6969}"/>
              </a:ext>
            </a:extLst>
          </p:cNvPr>
          <p:cNvSpPr txBox="1"/>
          <p:nvPr/>
        </p:nvSpPr>
        <p:spPr>
          <a:xfrm>
            <a:off x="169874" y="181957"/>
            <a:ext cx="1185225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¿Con </a:t>
            </a:r>
            <a:r>
              <a:rPr lang="en-US" sz="3600" b="1" dirty="0" err="1">
                <a:solidFill>
                  <a:schemeClr val="bg1"/>
                </a:solidFill>
              </a:rPr>
              <a:t>quién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debemos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caminar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Who should we walk with?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Los </a:t>
            </a:r>
            <a:r>
              <a:rPr lang="en-US" sz="3600" b="1" dirty="0" err="1">
                <a:solidFill>
                  <a:schemeClr val="bg1"/>
                </a:solidFill>
              </a:rPr>
              <a:t>guías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caminan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delante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turistas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The guides walk ahead of the tourists.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¿Has visto </a:t>
            </a:r>
            <a:r>
              <a:rPr lang="en-US" sz="3600" b="1" dirty="0" err="1">
                <a:solidFill>
                  <a:schemeClr val="bg1"/>
                </a:solidFill>
              </a:rPr>
              <a:t>alguna</a:t>
            </a:r>
            <a:r>
              <a:rPr lang="en-US" sz="3600" b="1" dirty="0">
                <a:solidFill>
                  <a:schemeClr val="bg1"/>
                </a:solidFill>
              </a:rPr>
              <a:t> tienda? </a:t>
            </a:r>
            <a:r>
              <a:rPr lang="en-US" sz="2000" b="1" dirty="0">
                <a:solidFill>
                  <a:srgbClr val="7030A0"/>
                </a:solidFill>
              </a:rPr>
              <a:t>Have you seen any shops?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hay </a:t>
            </a:r>
            <a:r>
              <a:rPr lang="en-US" sz="3600" b="1" dirty="0" err="1">
                <a:solidFill>
                  <a:schemeClr val="bg1"/>
                </a:solidFill>
              </a:rPr>
              <a:t>una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pequeña</a:t>
            </a:r>
            <a:r>
              <a:rPr lang="en-US" sz="3600" b="1" dirty="0">
                <a:solidFill>
                  <a:schemeClr val="bg1"/>
                </a:solidFill>
              </a:rPr>
              <a:t> tienda </a:t>
            </a:r>
            <a:r>
              <a:rPr lang="en-US" sz="3600" b="1" dirty="0" err="1">
                <a:solidFill>
                  <a:srgbClr val="C00000"/>
                </a:solidFill>
              </a:rPr>
              <a:t>delante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estación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tren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Yes, there's a small shop in front of the train station.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DB25ECD9-1D91-8638-A8FB-3B503B0D8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284673" y="169412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1870E89F-5FD9-A530-CB90-59E8C0C1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720030" y="169412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C983-F09C-9614-9045-08E87F62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54E0-8F35-F300-8814-409B0278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detrás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C289-2D72-3551-A82D-065E0E38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Detrás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behind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Detrás</a:t>
            </a:r>
            <a:r>
              <a:rPr lang="en-US" sz="3200" i="1" dirty="0"/>
              <a:t> de”</a:t>
            </a:r>
            <a:r>
              <a:rPr lang="en-US" sz="3200" dirty="0"/>
              <a:t> is used to express that something is behind or after something else in Spanish.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A60C7E3D-5CC3-198D-9A81-872BEFE66C99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0199-5B29-8BE2-ABC9-C78CE02D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8128-7BA0-8EBD-A0E0-BEE228D6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detrás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FB36A-3D29-4E9E-09F3-38DC70E51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El gato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detrás de </a:t>
            </a:r>
            <a:r>
              <a:rPr lang="es-MX" sz="3200" i="1" dirty="0"/>
              <a:t>la pelota.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cat is behind the ball.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Se </a:t>
            </a:r>
            <a:r>
              <a:rPr lang="en-US" sz="3000" i="1" dirty="0" err="1"/>
              <a:t>sentó</a:t>
            </a:r>
            <a:r>
              <a:rPr lang="en-US" sz="3000" i="1" dirty="0"/>
              <a:t> </a:t>
            </a:r>
            <a:r>
              <a:rPr lang="en-US" sz="3000" i="1" dirty="0" err="1"/>
              <a:t>justo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detrás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 err="1"/>
              <a:t>mí</a:t>
            </a:r>
            <a:r>
              <a:rPr lang="en-US" sz="3000" i="1" dirty="0"/>
              <a:t> </a:t>
            </a:r>
            <a:r>
              <a:rPr lang="en-US" sz="3000" i="1" dirty="0" err="1"/>
              <a:t>en</a:t>
            </a:r>
            <a:r>
              <a:rPr lang="en-US" sz="3000" i="1" dirty="0"/>
              <a:t> </a:t>
            </a:r>
            <a:r>
              <a:rPr lang="en-US" sz="3000" i="1" dirty="0" err="1"/>
              <a:t>el</a:t>
            </a:r>
            <a:r>
              <a:rPr lang="en-US" sz="3000" i="1" dirty="0"/>
              <a:t> </a:t>
            </a:r>
            <a:r>
              <a:rPr lang="en-US" sz="3000" i="1" dirty="0" err="1"/>
              <a:t>restaurante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He sat down behind me at the restaurant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1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65CBE-1285-D22F-49A0-0E1801422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7668AA-FF30-E025-0B50-9190B6C2A03B}"/>
              </a:ext>
            </a:extLst>
          </p:cNvPr>
          <p:cNvSpPr txBox="1"/>
          <p:nvPr/>
        </p:nvSpPr>
        <p:spPr>
          <a:xfrm>
            <a:off x="369608" y="78440"/>
            <a:ext cx="11724626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¿En </a:t>
            </a:r>
            <a:r>
              <a:rPr lang="en-US" sz="3600" b="1" dirty="0" err="1">
                <a:solidFill>
                  <a:schemeClr val="bg1"/>
                </a:solidFill>
              </a:rPr>
              <a:t>dónde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encuentro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biblioteca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Where can I find the library?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Está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detrás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estación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policía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It's behind the police station.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¿Has visto a mi </a:t>
            </a:r>
            <a:r>
              <a:rPr lang="en-US" sz="3600" b="1" dirty="0" err="1">
                <a:solidFill>
                  <a:schemeClr val="bg1"/>
                </a:solidFill>
              </a:rPr>
              <a:t>perro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Have you seen my dog?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está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escondido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detrás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puerta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Yes, he's hiding behind the door.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8B523045-B512-1ABC-C460-D75ECE9BF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405443" y="1702747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BF4D002C-06C1-A8C3-6D84-A59B54D34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886321" y="1702747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38A6-2042-EFB2-35A3-E917517F5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C688-0A9F-367C-C104-86C5D045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encima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CC12-8CCA-185D-8031-F0FD9409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Encima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on, above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Encima</a:t>
            </a:r>
            <a:r>
              <a:rPr lang="en-US" sz="3200" i="1" dirty="0"/>
              <a:t> de”</a:t>
            </a:r>
            <a:r>
              <a:rPr lang="en-US" sz="3200" dirty="0"/>
              <a:t> is used to indicate that something is on top of something else and means “on” or “above” in Spanish.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02E96DB8-C0D8-9003-4D45-90CD3CC093B0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s-GT" sz="4000" b="1" dirty="0"/>
              <a:t>Todos los días me levanto </a:t>
            </a:r>
            <a:r>
              <a:rPr lang="es-GT" sz="4000" b="1" dirty="0">
                <a:solidFill>
                  <a:srgbClr val="FFFF00"/>
                </a:solidFill>
              </a:rPr>
              <a:t>a</a:t>
            </a:r>
            <a:r>
              <a:rPr lang="es-GT" sz="4000" b="1" dirty="0"/>
              <a:t> las 5:00am. Me tomo un café </a:t>
            </a:r>
            <a:r>
              <a:rPr lang="es-GT" sz="4000" b="1" dirty="0">
                <a:solidFill>
                  <a:srgbClr val="FFFF00"/>
                </a:solidFill>
              </a:rPr>
              <a:t>con</a:t>
            </a:r>
            <a:r>
              <a:rPr lang="es-GT" sz="4000" b="1" dirty="0"/>
              <a:t> leche y camino </a:t>
            </a:r>
            <a:r>
              <a:rPr lang="es-GT" sz="4000" b="1" dirty="0">
                <a:solidFill>
                  <a:srgbClr val="FFFF00"/>
                </a:solidFill>
              </a:rPr>
              <a:t>por </a:t>
            </a:r>
            <a:r>
              <a:rPr lang="es-GT" sz="4000" b="1" dirty="0"/>
              <a:t>30 minutos</a:t>
            </a:r>
            <a:r>
              <a:rPr lang="es-GT" sz="4000" dirty="0"/>
              <a:t>.</a:t>
            </a:r>
            <a:r>
              <a:rPr lang="es-GT" sz="4000" i="1" dirty="0"/>
              <a:t> </a:t>
            </a:r>
          </a:p>
          <a:p>
            <a:pPr lvl="0"/>
            <a:endParaRPr lang="en-US" sz="4000" dirty="0"/>
          </a:p>
          <a:p>
            <a:pPr lvl="0"/>
            <a:r>
              <a:rPr lang="en-US" i="1" dirty="0"/>
              <a:t>Every day I get up at 5:00 am. I have coffee with milk and walk for 30 minutes.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5AEE4-2CEF-3A0D-7F01-6E31A31A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DEE5-8E0F-3CAD-F1DF-4766F8A5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encima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BB3D3-BDCC-5A04-6237-1C8626782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237" y="2636838"/>
            <a:ext cx="9867523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El libro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encima de </a:t>
            </a:r>
            <a:r>
              <a:rPr lang="es-MX" sz="3200" i="1" dirty="0"/>
              <a:t>la cama.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book is on the table.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Escribe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encima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/>
              <a:t>la </a:t>
            </a:r>
            <a:r>
              <a:rPr lang="en-US" sz="3000" i="1" dirty="0" err="1"/>
              <a:t>línea</a:t>
            </a:r>
            <a:r>
              <a:rPr lang="en-US" sz="3000" i="1" dirty="0"/>
              <a:t>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Write above the line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687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57169-520D-32D6-E658-9E2A3C1A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1E48BE-E630-5D07-7B0E-C420AF6B45AF}"/>
              </a:ext>
            </a:extLst>
          </p:cNvPr>
          <p:cNvSpPr txBox="1"/>
          <p:nvPr/>
        </p:nvSpPr>
        <p:spPr>
          <a:xfrm>
            <a:off x="552089" y="-236330"/>
            <a:ext cx="12180499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¿Por 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sacudiendo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Why are you dusting? 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Porque</a:t>
            </a:r>
            <a:r>
              <a:rPr lang="en-US" sz="3600" b="1" dirty="0">
                <a:solidFill>
                  <a:schemeClr val="bg1"/>
                </a:solidFill>
              </a:rPr>
              <a:t> hay </a:t>
            </a:r>
            <a:r>
              <a:rPr lang="en-US" sz="3600" b="1" dirty="0" err="1">
                <a:solidFill>
                  <a:schemeClr val="bg1"/>
                </a:solidFill>
              </a:rPr>
              <a:t>una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capa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polvo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encima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muebles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nuevos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Because there's a layer of dust on the new furniture.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haciendo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What are you doing?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Estoy </a:t>
            </a:r>
            <a:r>
              <a:rPr lang="en-US" sz="3600" b="1" dirty="0" err="1">
                <a:solidFill>
                  <a:schemeClr val="bg1"/>
                </a:solidFill>
              </a:rPr>
              <a:t>poniendo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lámpara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encima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</a:t>
            </a:r>
            <a:r>
              <a:rPr lang="en-US" sz="3600" b="1" dirty="0" err="1">
                <a:solidFill>
                  <a:schemeClr val="bg1"/>
                </a:solidFill>
              </a:rPr>
              <a:t>cama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I'm putting the lamp above the bed.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93FC92AD-3C53-F4B1-F765-6CBED29D3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313747" y="1822618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C6258B40-FE3B-EA43-F8A6-3A44D3DA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590545" y="1822618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86B0-7419-97A4-D76B-B9A35E10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2C95-74CA-EEE9-C5AE-DEAE2364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enfrente</a:t>
            </a:r>
            <a:r>
              <a:rPr lang="en-US" sz="4400" b="1" dirty="0"/>
              <a:t> 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92E0-9E5B-F506-B528-FDF3EE27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87" y="2508037"/>
            <a:ext cx="10554574" cy="3636511"/>
          </a:xfrm>
        </p:spPr>
        <p:txBody>
          <a:bodyPr>
            <a:noAutofit/>
          </a:bodyPr>
          <a:lstStyle/>
          <a:p>
            <a:pPr fontAlgn="base"/>
            <a:r>
              <a:rPr lang="en-US" sz="3200" b="1" i="1" u="sng" dirty="0" err="1"/>
              <a:t>Enfrente</a:t>
            </a:r>
            <a:r>
              <a:rPr lang="en-US" sz="3200" b="1" i="1" u="sng" dirty="0"/>
              <a:t> de </a:t>
            </a:r>
            <a:r>
              <a:rPr lang="en-US" sz="3200" b="1" i="1" dirty="0"/>
              <a:t>– </a:t>
            </a:r>
            <a:r>
              <a:rPr lang="en-US" sz="3200" dirty="0"/>
              <a:t>in front of</a:t>
            </a:r>
          </a:p>
          <a:p>
            <a:pPr fontAlgn="base"/>
            <a:endParaRPr lang="en-US" sz="3200" dirty="0"/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3200" b="1" dirty="0"/>
              <a:t>Usage: </a:t>
            </a:r>
            <a:r>
              <a:rPr lang="en-US" sz="3200" i="1" dirty="0"/>
              <a:t>“</a:t>
            </a:r>
            <a:r>
              <a:rPr lang="en-US" sz="3200" i="1" dirty="0" err="1"/>
              <a:t>Enfrente</a:t>
            </a:r>
            <a:r>
              <a:rPr lang="en-US" sz="3200" i="1" dirty="0"/>
              <a:t> de”</a:t>
            </a:r>
            <a:r>
              <a:rPr lang="en-US" sz="3200" dirty="0"/>
              <a:t> means “in front of” in Spanish and is used to express that something is opposite something else.</a:t>
            </a:r>
          </a:p>
          <a:p>
            <a:pPr marL="0" indent="0" fontAlgn="base">
              <a:buNone/>
            </a:pPr>
            <a:endParaRPr lang="en-US" sz="3200" dirty="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D6174673-33D0-EDA1-68E3-821D7C16B731}"/>
              </a:ext>
            </a:extLst>
          </p:cNvPr>
          <p:cNvSpPr/>
          <p:nvPr/>
        </p:nvSpPr>
        <p:spPr>
          <a:xfrm>
            <a:off x="9968980" y="1855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25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834F-EC74-1479-2516-89DCEC75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57A7-23B2-2ED1-E8EC-3ADAA155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enfrente</a:t>
            </a:r>
            <a:r>
              <a:rPr lang="en-US" sz="4000" b="1" dirty="0"/>
              <a:t> de”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14B1B-31C8-B3F8-0304-CDEB753A0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1" y="2636838"/>
            <a:ext cx="10286810" cy="3109913"/>
          </a:xfrm>
        </p:spPr>
        <p:txBody>
          <a:bodyPr>
            <a:normAutofit/>
          </a:bodyPr>
          <a:lstStyle/>
          <a:p>
            <a:pPr lvl="1" fontAlgn="base">
              <a:buFont typeface="Courier New" panose="02070309020205020404" pitchFamily="49" charset="0"/>
              <a:buChar char="o"/>
            </a:pPr>
            <a:r>
              <a:rPr lang="es-MX" sz="3200" i="1" dirty="0"/>
              <a:t>La academia está </a:t>
            </a:r>
            <a:r>
              <a:rPr lang="es-MX" sz="32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enfrente del </a:t>
            </a:r>
            <a:r>
              <a:rPr lang="es-MX" sz="3200" i="1" dirty="0"/>
              <a:t>ayuntamiento.</a:t>
            </a:r>
            <a:endParaRPr lang="es-MX" sz="30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200" dirty="0"/>
              <a:t>The academy is in front of the town hall.</a:t>
            </a:r>
            <a:endParaRPr lang="en-US" sz="3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i="1" dirty="0"/>
              <a:t>Hay un </a:t>
            </a:r>
            <a:r>
              <a:rPr lang="en-US" sz="3000" i="1" dirty="0" err="1"/>
              <a:t>monumento</a:t>
            </a:r>
            <a:r>
              <a:rPr lang="en-US" sz="3000" i="1" dirty="0"/>
              <a:t> </a:t>
            </a:r>
            <a:r>
              <a:rPr lang="en-US" sz="30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enfrente</a:t>
            </a:r>
            <a:r>
              <a:rPr lang="en-US" sz="3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3000" i="1" dirty="0"/>
              <a:t>la plaza.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There is a monument in front of the plaza</a:t>
            </a:r>
            <a:r>
              <a:rPr lang="en-US" sz="1800" dirty="0"/>
              <a:t>.</a:t>
            </a:r>
          </a:p>
          <a:p>
            <a:pPr lvl="0" fontAlgn="base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232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8C912-84C0-695D-888E-A4640900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C97B4D-921D-EE25-6BF4-002259247D9B}"/>
              </a:ext>
            </a:extLst>
          </p:cNvPr>
          <p:cNvSpPr txBox="1"/>
          <p:nvPr/>
        </p:nvSpPr>
        <p:spPr>
          <a:xfrm>
            <a:off x="278922" y="-109270"/>
            <a:ext cx="1191307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Dónde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hermano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Where does your brother live?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Mi </a:t>
            </a:r>
            <a:r>
              <a:rPr lang="en-US" sz="3600" b="1" dirty="0" err="1">
                <a:solidFill>
                  <a:schemeClr val="bg1"/>
                </a:solidFill>
              </a:rPr>
              <a:t>hermano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vive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enfrente</a:t>
            </a:r>
            <a:r>
              <a:rPr lang="en-US" sz="3600" b="1" dirty="0">
                <a:solidFill>
                  <a:srgbClr val="C00000"/>
                </a:solidFill>
              </a:rPr>
              <a:t> de </a:t>
            </a:r>
            <a:r>
              <a:rPr lang="en-US" sz="3600" b="1" dirty="0">
                <a:solidFill>
                  <a:schemeClr val="bg1"/>
                </a:solidFill>
              </a:rPr>
              <a:t>la casa de mis padres. </a:t>
            </a:r>
            <a:r>
              <a:rPr lang="en-US" sz="2000" b="1" dirty="0">
                <a:solidFill>
                  <a:srgbClr val="7030A0"/>
                </a:solidFill>
              </a:rPr>
              <a:t>My brother lives across the street from my parents' house.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¿Por 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estás</a:t>
            </a:r>
            <a:r>
              <a:rPr lang="en-US" sz="3600" b="1" dirty="0">
                <a:solidFill>
                  <a:schemeClr val="bg1"/>
                </a:solidFill>
              </a:rPr>
              <a:t> tan </a:t>
            </a:r>
            <a:r>
              <a:rPr lang="en-US" sz="3600" b="1" dirty="0" err="1">
                <a:solidFill>
                  <a:schemeClr val="bg1"/>
                </a:solidFill>
              </a:rPr>
              <a:t>emocionado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r>
              <a:rPr lang="en-US" sz="2000" b="1" dirty="0">
                <a:solidFill>
                  <a:srgbClr val="7030A0"/>
                </a:solidFill>
              </a:rPr>
              <a:t>Why are you so excited?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Porque estamos </a:t>
            </a:r>
            <a:r>
              <a:rPr lang="es-ES" sz="3600" b="1" dirty="0">
                <a:solidFill>
                  <a:srgbClr val="C00000"/>
                </a:solidFill>
              </a:rPr>
              <a:t>enfrente de </a:t>
            </a:r>
            <a:r>
              <a:rPr lang="es-ES" sz="3600" b="1" dirty="0">
                <a:solidFill>
                  <a:schemeClr val="bg1"/>
                </a:solidFill>
              </a:rPr>
              <a:t>un artista. </a:t>
            </a:r>
            <a:r>
              <a:rPr lang="en-US" sz="2000" b="1" dirty="0">
                <a:solidFill>
                  <a:srgbClr val="7030A0"/>
                </a:solidFill>
              </a:rPr>
              <a:t>Because we're in front of an artist.</a:t>
            </a:r>
          </a:p>
          <a:p>
            <a:pPr marL="857250" indent="-857250">
              <a:buAutoNum type="romanUcPeriod"/>
            </a:pPr>
            <a:endParaRPr lang="es-E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CEB587B4-22F7-2859-45E5-21B7FDA52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503749" y="1783800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D7C426EB-3BBE-2561-6E4D-B1FFF7FC6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5788015" y="1930449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3FE59-9FE6-4566-32B9-38500A42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7D08-64BA-614D-4D7E-2C4B4BAA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53" y="-243744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6CD0-EC8A-50EB-2A16-24ED889D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1F3227E3-B77D-3555-857E-D4C45620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D4B71F3C-53FB-C377-D285-1901387B8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2341708-62C1-C357-200A-82BF66D7C993}"/>
              </a:ext>
            </a:extLst>
          </p:cNvPr>
          <p:cNvSpPr/>
          <p:nvPr/>
        </p:nvSpPr>
        <p:spPr>
          <a:xfrm>
            <a:off x="1181819" y="1431802"/>
            <a:ext cx="3385902" cy="53738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i="1" dirty="0">
                <a:solidFill>
                  <a:schemeClr val="bg1"/>
                </a:solidFill>
              </a:rPr>
              <a:t>delante de, detrás de, encima de, enfrente de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9B798-B628-78D1-6264-20388742E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893" y="1176023"/>
            <a:ext cx="577295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1B6CA-AE91-ECB2-F2F2-72AD96CE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2" y="1176023"/>
            <a:ext cx="5772956" cy="4505954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F2C82CBC-1AE6-90D1-6386-5FDBDBD71DEB}"/>
              </a:ext>
            </a:extLst>
          </p:cNvPr>
          <p:cNvSpPr/>
          <p:nvPr/>
        </p:nvSpPr>
        <p:spPr>
          <a:xfrm>
            <a:off x="2943225" y="1094475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5836CF-BE87-3AFA-34D8-D6CAFDD84DFD}"/>
              </a:ext>
            </a:extLst>
          </p:cNvPr>
          <p:cNvSpPr/>
          <p:nvPr/>
        </p:nvSpPr>
        <p:spPr>
          <a:xfrm>
            <a:off x="6790463" y="117629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detrás de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heck Images - Free Download on Freepik">
            <a:extLst>
              <a:ext uri="{FF2B5EF4-FFF2-40B4-BE49-F238E27FC236}">
                <a16:creationId xmlns:a16="http://schemas.microsoft.com/office/drawing/2014/main" id="{B5D04C75-74CD-A8BC-8031-E47C4D0B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45" y="1927222"/>
            <a:ext cx="3003555" cy="30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E7C55E5C-7577-E962-0CD8-4D3A6C39F735}"/>
              </a:ext>
            </a:extLst>
          </p:cNvPr>
          <p:cNvSpPr/>
          <p:nvPr/>
        </p:nvSpPr>
        <p:spPr>
          <a:xfrm>
            <a:off x="2943225" y="1529415"/>
            <a:ext cx="3847238" cy="21366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35D377-5DD2-0B85-E840-1E902E2A276A}"/>
              </a:ext>
            </a:extLst>
          </p:cNvPr>
          <p:cNvSpPr/>
          <p:nvPr/>
        </p:nvSpPr>
        <p:spPr>
          <a:xfrm>
            <a:off x="6790463" y="161123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EBE1B2C0-146E-A4B6-76EC-CB5148367FC4}"/>
              </a:ext>
            </a:extLst>
          </p:cNvPr>
          <p:cNvSpPr/>
          <p:nvPr/>
        </p:nvSpPr>
        <p:spPr>
          <a:xfrm>
            <a:off x="3256296" y="2008770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882F5C-235B-6BE7-E6CC-8337199C6B56}"/>
              </a:ext>
            </a:extLst>
          </p:cNvPr>
          <p:cNvSpPr/>
          <p:nvPr/>
        </p:nvSpPr>
        <p:spPr>
          <a:xfrm>
            <a:off x="6790463" y="2057204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enfrente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DEB5DE7B-3DF3-88E1-E6C8-C363E7B227C1}"/>
              </a:ext>
            </a:extLst>
          </p:cNvPr>
          <p:cNvSpPr/>
          <p:nvPr/>
        </p:nvSpPr>
        <p:spPr>
          <a:xfrm>
            <a:off x="3256296" y="2456109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4EEDDA-3651-A655-37A2-283130489A32}"/>
              </a:ext>
            </a:extLst>
          </p:cNvPr>
          <p:cNvSpPr/>
          <p:nvPr/>
        </p:nvSpPr>
        <p:spPr>
          <a:xfrm>
            <a:off x="6790463" y="2504543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378F632-A8CA-0129-11FF-90480C7BE71B}"/>
              </a:ext>
            </a:extLst>
          </p:cNvPr>
          <p:cNvSpPr/>
          <p:nvPr/>
        </p:nvSpPr>
        <p:spPr>
          <a:xfrm>
            <a:off x="3267086" y="2918623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F4A7C6-4949-8245-A271-E8CB0426465D}"/>
              </a:ext>
            </a:extLst>
          </p:cNvPr>
          <p:cNvSpPr/>
          <p:nvPr/>
        </p:nvSpPr>
        <p:spPr>
          <a:xfrm>
            <a:off x="6801253" y="2967057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90B8CA17-736C-7947-FA0A-26C0B1ABDF0C}"/>
              </a:ext>
            </a:extLst>
          </p:cNvPr>
          <p:cNvSpPr/>
          <p:nvPr/>
        </p:nvSpPr>
        <p:spPr>
          <a:xfrm>
            <a:off x="3486150" y="3351413"/>
            <a:ext cx="3674534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4C51C-D348-63C5-4F9B-C48995437679}"/>
              </a:ext>
            </a:extLst>
          </p:cNvPr>
          <p:cNvSpPr/>
          <p:nvPr/>
        </p:nvSpPr>
        <p:spPr>
          <a:xfrm>
            <a:off x="6790463" y="3399847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FE3E1AF7-FA3A-B8B0-902A-C1FC9B0418E0}"/>
              </a:ext>
            </a:extLst>
          </p:cNvPr>
          <p:cNvSpPr/>
          <p:nvPr/>
        </p:nvSpPr>
        <p:spPr>
          <a:xfrm>
            <a:off x="3267086" y="3811934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44E1708-6342-A89A-A910-3E14EE3B6695}"/>
              </a:ext>
            </a:extLst>
          </p:cNvPr>
          <p:cNvSpPr/>
          <p:nvPr/>
        </p:nvSpPr>
        <p:spPr>
          <a:xfrm>
            <a:off x="6801253" y="3860368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encima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2ACD45C8-3537-55CD-9632-4BCD0614003E}"/>
              </a:ext>
            </a:extLst>
          </p:cNvPr>
          <p:cNvSpPr/>
          <p:nvPr/>
        </p:nvSpPr>
        <p:spPr>
          <a:xfrm>
            <a:off x="2868830" y="4266584"/>
            <a:ext cx="4291854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ED8572-DF85-8FF1-08F4-818D0F3DB5B6}"/>
              </a:ext>
            </a:extLst>
          </p:cNvPr>
          <p:cNvSpPr/>
          <p:nvPr/>
        </p:nvSpPr>
        <p:spPr>
          <a:xfrm>
            <a:off x="6790463" y="4315018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enfrente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C64F453F-218E-C7E7-2ED5-872CC05F537A}"/>
              </a:ext>
            </a:extLst>
          </p:cNvPr>
          <p:cNvSpPr/>
          <p:nvPr/>
        </p:nvSpPr>
        <p:spPr>
          <a:xfrm>
            <a:off x="3267086" y="4724348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2AEB40-EAE3-DF93-9686-A7D2566EA0C1}"/>
              </a:ext>
            </a:extLst>
          </p:cNvPr>
          <p:cNvSpPr/>
          <p:nvPr/>
        </p:nvSpPr>
        <p:spPr>
          <a:xfrm>
            <a:off x="6801253" y="4772782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detrás 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504F723C-0118-8834-3EB5-FCC321F9296F}"/>
              </a:ext>
            </a:extLst>
          </p:cNvPr>
          <p:cNvSpPr/>
          <p:nvPr/>
        </p:nvSpPr>
        <p:spPr>
          <a:xfrm>
            <a:off x="3267086" y="5209080"/>
            <a:ext cx="3904388" cy="315990"/>
          </a:xfrm>
          <a:prstGeom prst="curvedDownArrow">
            <a:avLst>
              <a:gd name="adj1" fmla="val 25000"/>
              <a:gd name="adj2" fmla="val 50000"/>
              <a:gd name="adj3" fmla="val 62687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B9D08C2-76A1-4654-7C65-CA3934087B56}"/>
              </a:ext>
            </a:extLst>
          </p:cNvPr>
          <p:cNvSpPr/>
          <p:nvPr/>
        </p:nvSpPr>
        <p:spPr>
          <a:xfrm>
            <a:off x="6801253" y="5257514"/>
            <a:ext cx="2532707" cy="315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>
                <a:solidFill>
                  <a:schemeClr val="bg1"/>
                </a:solidFill>
              </a:rPr>
              <a:t>delante de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921A-1652-A6C7-D925-854DFA28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DBC7-AB7D-6F2C-67D2-30B98856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0C683-8257-091B-EDEE-9728C13D64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574A038-E914-F269-07F1-9B966EC2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25880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9CDB-1FD1-FD1C-26F9-B8405E63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F2D8A2-27F3-9AE2-7634-EC519D64A331}"/>
              </a:ext>
            </a:extLst>
          </p:cNvPr>
          <p:cNvSpPr/>
          <p:nvPr/>
        </p:nvSpPr>
        <p:spPr>
          <a:xfrm>
            <a:off x="457200" y="381179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26508-D1BF-C03F-D4E7-7189CAA51CEF}"/>
              </a:ext>
            </a:extLst>
          </p:cNvPr>
          <p:cNvSpPr txBox="1"/>
          <p:nvPr/>
        </p:nvSpPr>
        <p:spPr>
          <a:xfrm>
            <a:off x="2209801" y="5809869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PRACTICANDO DEPORTES EN EL PARQUE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People are actively spending time. playing sports in the park, jogging,  cycling, sports grounds. colorful illustration in flat cartoon style. |  Premium Vector">
            <a:extLst>
              <a:ext uri="{FF2B5EF4-FFF2-40B4-BE49-F238E27FC236}">
                <a16:creationId xmlns:a16="http://schemas.microsoft.com/office/drawing/2014/main" id="{7DEA6B40-FB53-4A4D-A96D-DFCAD48A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4098"/>
            <a:ext cx="7362826" cy="50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AD03C-ABAD-337F-D534-2BEDE4A4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48" y="0"/>
            <a:ext cx="748890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24F436-A0CF-4E1C-3B22-1E257631BA85}"/>
              </a:ext>
            </a:extLst>
          </p:cNvPr>
          <p:cNvSpPr/>
          <p:nvPr/>
        </p:nvSpPr>
        <p:spPr>
          <a:xfrm>
            <a:off x="2351548" y="25878"/>
            <a:ext cx="3744452" cy="677957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REVIEW: PREPOSICIONES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203275"/>
            <a:ext cx="10554574" cy="3636511"/>
          </a:xfrm>
        </p:spPr>
        <p:txBody>
          <a:bodyPr/>
          <a:lstStyle/>
          <a:p>
            <a:pPr marL="57150" marR="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Prepositions are words that connect two elements of a sentence. </a:t>
            </a:r>
          </a:p>
          <a:p>
            <a:pPr marL="5715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Spanish prepositions have no number or gender.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marR="0" fontAlgn="base">
              <a:lnSpc>
                <a:spcPct val="107000"/>
              </a:lnSpc>
              <a:spcBef>
                <a:spcPts val="0"/>
              </a:spcBef>
              <a:spcAft>
                <a:spcPts val="1920"/>
              </a:spcAft>
              <a:tabLst>
                <a:tab pos="622935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Let’s connect the words 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limonada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(lemonade) and 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hielo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(ice)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Limonada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hielo</a:t>
            </a:r>
            <a:r>
              <a:rPr lang="en-US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(lemonade with ice)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2050" name="Picture 2" descr="Blog de los niños: Las preposiciones y las locuciones preposicionales">
            <a:extLst>
              <a:ext uri="{FF2B5EF4-FFF2-40B4-BE49-F238E27FC236}">
                <a16:creationId xmlns:a16="http://schemas.microsoft.com/office/drawing/2014/main" id="{57D2E8C5-7468-5B98-52D0-5ABBFB73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4" b="95851" l="10000" r="90000">
                        <a14:foregroundMark x1="29375" y1="16598" x2="29375" y2="16598"/>
                        <a14:foregroundMark x1="38125" y1="10788" x2="38125" y2="10788"/>
                        <a14:foregroundMark x1="47188" y1="9544" x2="47188" y2="9544"/>
                        <a14:foregroundMark x1="61875" y1="10788" x2="61875" y2="10788"/>
                        <a14:foregroundMark x1="50625" y1="5394" x2="50625" y2="5394"/>
                        <a14:foregroundMark x1="39688" y1="10788" x2="39688" y2="10788"/>
                        <a14:foregroundMark x1="28750" y1="19917" x2="28750" y2="19917"/>
                        <a14:foregroundMark x1="29375" y1="17012" x2="28750" y2="20332"/>
                        <a14:foregroundMark x1="22813" y1="30290" x2="21875" y2="29876"/>
                        <a14:foregroundMark x1="17500" y1="45643" x2="16875" y2="44813"/>
                        <a14:foregroundMark x1="16250" y1="58091" x2="16250" y2="58091"/>
                        <a14:foregroundMark x1="18438" y1="70954" x2="18438" y2="70954"/>
                        <a14:foregroundMark x1="23438" y1="80913" x2="23438" y2="80913"/>
                        <a14:foregroundMark x1="30938" y1="87967" x2="30938" y2="87967"/>
                        <a14:foregroundMark x1="42188" y1="93776" x2="42188" y2="93776"/>
                        <a14:foregroundMark x1="52188" y1="95851" x2="52188" y2="95851"/>
                        <a14:foregroundMark x1="66250" y1="89212" x2="66250" y2="89212"/>
                        <a14:foregroundMark x1="72188" y1="81743" x2="72188" y2="81743"/>
                        <a14:foregroundMark x1="77188" y1="69295" x2="77188" y2="69295"/>
                        <a14:foregroundMark x1="83438" y1="55187" x2="83438" y2="55187"/>
                        <a14:foregroundMark x1="79063" y1="41909" x2="79063" y2="41909"/>
                        <a14:foregroundMark x1="74063" y1="26971" x2="74063" y2="26971"/>
                        <a14:foregroundMark x1="70000" y1="18257" x2="70000" y2="18257"/>
                        <a14:foregroundMark x1="82188" y1="41079" x2="82188" y2="41079"/>
                        <a14:foregroundMark x1="81563" y1="41079" x2="80938" y2="40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47" y="161613"/>
            <a:ext cx="2674208" cy="20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monade lemon ice water juice fruit cartoon icon logo illustration drink  nature flat cartoon drawing art isolated background 48118280 Vector Art at  Vecteezy">
            <a:extLst>
              <a:ext uri="{FF2B5EF4-FFF2-40B4-BE49-F238E27FC236}">
                <a16:creationId xmlns:a16="http://schemas.microsoft.com/office/drawing/2014/main" id="{7680B4D9-2ADE-0CDE-5B64-13AB52FE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4" b="90000" l="10000" r="90000">
                        <a14:foregroundMark x1="33061" y1="33367" x2="55102" y2="34184"/>
                        <a14:foregroundMark x1="55102" y1="34184" x2="57347" y2="33571"/>
                        <a14:foregroundMark x1="58673" y1="31531" x2="62449" y2="31837"/>
                        <a14:foregroundMark x1="73163" y1="9694" x2="64592" y2="40612"/>
                        <a14:foregroundMark x1="52857" y1="44388" x2="54490" y2="40204"/>
                        <a14:foregroundMark x1="65918" y1="42755" x2="65918" y2="37959"/>
                        <a14:foregroundMark x1="45612" y1="55816" x2="45714" y2="50918"/>
                        <a14:foregroundMark x1="52653" y1="57653" x2="58265" y2="55204"/>
                        <a14:foregroundMark x1="61735" y1="84388" x2="42857" y2="88776"/>
                        <a14:foregroundMark x1="39898" y1="87551" x2="38367" y2="86633"/>
                        <a14:foregroundMark x1="36429" y1="83673" x2="36327" y2="85510"/>
                        <a14:backgroundMark x1="21837" y1="43265" x2="29082" y2="53469"/>
                        <a14:backgroundMark x1="47143" y1="21633" x2="53776" y2="22857"/>
                        <a14:backgroundMark x1="73265" y1="29898" x2="72449" y2="38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21" y="4177474"/>
            <a:ext cx="2518913" cy="25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ACTIVITIES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1604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ADB-F454-81E0-CCE4-A2D1007F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1" y="412308"/>
            <a:ext cx="7833949" cy="1080938"/>
          </a:xfrm>
        </p:spPr>
        <p:txBody>
          <a:bodyPr>
            <a:normAutofit/>
          </a:bodyPr>
          <a:lstStyle/>
          <a:p>
            <a:r>
              <a:rPr lang="es-GT" sz="4400" dirty="0"/>
              <a:t>C</a:t>
            </a:r>
            <a:r>
              <a:rPr lang="en-US" sz="4400" dirty="0"/>
              <a:t>OMPRENSIÓN DE LECTURA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EFBA-E677-616F-40D6-DF53C3A1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01" y="2146202"/>
            <a:ext cx="11016397" cy="256559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Aunque</a:t>
            </a:r>
            <a:r>
              <a:rPr lang="en-US" sz="2400" dirty="0"/>
              <a:t> </a:t>
            </a:r>
            <a:r>
              <a:rPr lang="en-US" sz="2400" dirty="0" err="1"/>
              <a:t>ella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cuarenta</a:t>
            </a:r>
            <a:r>
              <a:rPr lang="en-US" sz="2400" dirty="0"/>
              <a:t> </a:t>
            </a:r>
            <a:r>
              <a:rPr lang="en-US" sz="2400" dirty="0" err="1"/>
              <a:t>años</a:t>
            </a:r>
            <a:r>
              <a:rPr lang="en-US" sz="2400" dirty="0"/>
              <a:t>, mi amiga Lucía </a:t>
            </a:r>
            <a:r>
              <a:rPr lang="en-US" sz="2400" dirty="0" err="1"/>
              <a:t>quiere</a:t>
            </a:r>
            <a:r>
              <a:rPr lang="en-US" sz="2400" dirty="0"/>
              <a:t> </a:t>
            </a:r>
            <a:r>
              <a:rPr lang="en-US" sz="2400" dirty="0" err="1"/>
              <a:t>trabajar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circo</a:t>
            </a:r>
            <a:r>
              <a:rPr lang="en-US" sz="2400" dirty="0"/>
              <a:t>. Es </a:t>
            </a:r>
            <a:r>
              <a:rPr lang="en-US" sz="2400" dirty="0" err="1"/>
              <a:t>verdad</a:t>
            </a:r>
            <a:r>
              <a:rPr lang="en-US" sz="2400" dirty="0"/>
              <a:t> que </a:t>
            </a:r>
            <a:r>
              <a:rPr lang="en-US" sz="2400" dirty="0" err="1"/>
              <a:t>ella</a:t>
            </a:r>
            <a:r>
              <a:rPr lang="en-US" sz="2400" dirty="0"/>
              <a:t> es </a:t>
            </a:r>
            <a:r>
              <a:rPr lang="en-US" sz="2400" dirty="0" err="1"/>
              <a:t>soltera</a:t>
            </a:r>
            <a:r>
              <a:rPr lang="en-US" sz="2400" dirty="0"/>
              <a:t>, es </a:t>
            </a:r>
            <a:r>
              <a:rPr lang="en-US" sz="2400" dirty="0" err="1"/>
              <a:t>maestra</a:t>
            </a:r>
            <a:r>
              <a:rPr lang="en-US" sz="2400" dirty="0"/>
              <a:t> y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r>
              <a:rPr lang="en-US" sz="2400" dirty="0"/>
              <a:t> libre, </a:t>
            </a:r>
            <a:r>
              <a:rPr lang="en-US" sz="2400" dirty="0" err="1"/>
              <a:t>pero</a:t>
            </a:r>
            <a:r>
              <a:rPr lang="en-US" sz="2400" dirty="0"/>
              <a:t> no </a:t>
            </a:r>
            <a:r>
              <a:rPr lang="en-US" sz="2400" dirty="0" err="1"/>
              <a:t>entiendo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ella</a:t>
            </a:r>
            <a:r>
              <a:rPr lang="en-US" sz="2400" dirty="0"/>
              <a:t> no </a:t>
            </a:r>
            <a:r>
              <a:rPr lang="en-US" sz="2400" dirty="0" err="1"/>
              <a:t>quiere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al Caribe o a </a:t>
            </a:r>
            <a:r>
              <a:rPr lang="en-US" sz="2400" dirty="0" err="1"/>
              <a:t>cualquier</a:t>
            </a:r>
            <a:r>
              <a:rPr lang="en-US" sz="2400" dirty="0"/>
              <a:t> sitio </a:t>
            </a:r>
            <a:r>
              <a:rPr lang="en-US" sz="2400" dirty="0" err="1"/>
              <a:t>relajante</a:t>
            </a:r>
            <a:r>
              <a:rPr lang="en-US" sz="2400" dirty="0"/>
              <a:t>. </a:t>
            </a:r>
            <a:r>
              <a:rPr lang="es-GT" sz="2400" dirty="0"/>
              <a:t>¡</a:t>
            </a:r>
            <a:r>
              <a:rPr lang="en-US" sz="2400" dirty="0"/>
              <a:t>Ella </a:t>
            </a:r>
            <a:r>
              <a:rPr lang="en-US" sz="2400" dirty="0" err="1"/>
              <a:t>piensa</a:t>
            </a:r>
            <a:r>
              <a:rPr lang="en-US" sz="2400" dirty="0"/>
              <a:t> que </a:t>
            </a:r>
            <a:r>
              <a:rPr lang="en-US" sz="2400" dirty="0" err="1"/>
              <a:t>va</a:t>
            </a:r>
            <a:r>
              <a:rPr lang="en-US" sz="2400" dirty="0"/>
              <a:t> a ser </a:t>
            </a:r>
            <a:r>
              <a:rPr lang="en-US" sz="2400" dirty="0" err="1"/>
              <a:t>una</a:t>
            </a:r>
            <a:r>
              <a:rPr lang="en-US" sz="2400" dirty="0"/>
              <a:t> gran </a:t>
            </a:r>
            <a:r>
              <a:rPr lang="en-US" sz="2400" dirty="0" err="1"/>
              <a:t>aventura</a:t>
            </a:r>
            <a:r>
              <a:rPr lang="en-US" sz="2400" dirty="0"/>
              <a:t>! Hay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gira</a:t>
            </a:r>
            <a:r>
              <a:rPr lang="en-US" sz="2400" dirty="0"/>
              <a:t> del </a:t>
            </a:r>
            <a:r>
              <a:rPr lang="en-US" sz="2400" dirty="0" err="1"/>
              <a:t>circo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norte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Estados</a:t>
            </a:r>
            <a:r>
              <a:rPr lang="en-US" sz="2400" dirty="0"/>
              <a:t> Unidos y </a:t>
            </a:r>
            <a:r>
              <a:rPr lang="en-US" sz="2400" dirty="0" err="1"/>
              <a:t>ella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a pasar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verano</a:t>
            </a:r>
            <a:r>
              <a:rPr lang="en-US" sz="2400" dirty="0"/>
              <a:t> con </a:t>
            </a:r>
            <a:r>
              <a:rPr lang="en-US" sz="2400" dirty="0" err="1"/>
              <a:t>ellos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E8A927F-87EF-1684-B144-B300BCDA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0154" y="4520242"/>
            <a:ext cx="3352454" cy="199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D97166FA-33B6-092F-8F5F-7801E60B2A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7022" y="205091"/>
            <a:ext cx="1768415" cy="169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A80-86A6-AFC6-02DF-BEE9B69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55" y="511724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VOCABULARIO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98581-0F94-58A4-37F0-80389DAB4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Español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BC4E-D985-EDFB-ACC5-385BFD1A4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aunque</a:t>
            </a:r>
            <a:endParaRPr lang="en-US" dirty="0"/>
          </a:p>
          <a:p>
            <a:r>
              <a:rPr lang="en-US" dirty="0" err="1"/>
              <a:t>casada</a:t>
            </a:r>
            <a:r>
              <a:rPr lang="en-US" dirty="0"/>
              <a:t> </a:t>
            </a:r>
          </a:p>
          <a:p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circo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gira</a:t>
            </a:r>
            <a:endParaRPr lang="en-US" dirty="0"/>
          </a:p>
          <a:p>
            <a:r>
              <a:rPr lang="en-US" dirty="0"/>
              <a:t>libre</a:t>
            </a:r>
          </a:p>
          <a:p>
            <a:r>
              <a:rPr lang="en-US" dirty="0" err="1"/>
              <a:t>soltera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57DCE-4ABE-9EFB-A1AE-77C769C8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Inglés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F2C9-EE19-61D1-6C09-3F5D1FF920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Although</a:t>
            </a:r>
          </a:p>
          <a:p>
            <a:r>
              <a:rPr lang="en-US" dirty="0"/>
              <a:t>married</a:t>
            </a:r>
          </a:p>
          <a:p>
            <a:r>
              <a:rPr lang="en-US" dirty="0"/>
              <a:t>the circus</a:t>
            </a:r>
          </a:p>
          <a:p>
            <a:r>
              <a:rPr lang="en-US" dirty="0"/>
              <a:t>the tour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single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BA80-86A6-AFC6-02DF-BEE9B69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507573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PREGUNTAS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98581-0F94-58A4-37F0-80389DAB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335" y="1990305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Pregunta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BC4E-D985-EDFB-ACC5-385BFD1A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59" y="3008163"/>
            <a:ext cx="4895598" cy="3096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llama mi amiga?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Cuántos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Lucía?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mi amiga?</a:t>
            </a:r>
          </a:p>
          <a:p>
            <a:pPr>
              <a:lnSpc>
                <a:spcPct val="110000"/>
              </a:lnSpc>
            </a:pPr>
            <a:r>
              <a:rPr lang="en-US" dirty="0"/>
              <a:t>¿Es mi amiga Lucía </a:t>
            </a:r>
            <a:r>
              <a:rPr lang="en-US" dirty="0" err="1"/>
              <a:t>casada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es la </a:t>
            </a:r>
            <a:r>
              <a:rPr lang="en-US" dirty="0" err="1"/>
              <a:t>gira</a:t>
            </a:r>
            <a:r>
              <a:rPr lang="en-US" dirty="0"/>
              <a:t> del </a:t>
            </a:r>
            <a:r>
              <a:rPr lang="en-US" dirty="0" err="1"/>
              <a:t>circo</a:t>
            </a:r>
            <a:r>
              <a:rPr lang="en-US" dirty="0"/>
              <a:t>?</a:t>
            </a:r>
          </a:p>
          <a:p>
            <a:pPr>
              <a:lnSpc>
                <a:spcPct val="110000"/>
              </a:lnSpc>
            </a:pPr>
            <a:r>
              <a:rPr lang="en-US" dirty="0"/>
              <a:t>¿</a:t>
            </a:r>
            <a:r>
              <a:rPr lang="en-US" dirty="0" err="1"/>
              <a:t>Cuándo</a:t>
            </a:r>
            <a:r>
              <a:rPr lang="en-US" dirty="0"/>
              <a:t> es la </a:t>
            </a:r>
            <a:r>
              <a:rPr lang="en-US" dirty="0" err="1"/>
              <a:t>gira</a:t>
            </a:r>
            <a:r>
              <a:rPr lang="en-US" dirty="0"/>
              <a:t> del </a:t>
            </a:r>
            <a:r>
              <a:rPr lang="en-US" dirty="0" err="1"/>
              <a:t>circo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57DCE-4ABE-9EFB-A1AE-77C769C8C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1991364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7F2C9-EE19-61D1-6C09-3F5D1FF9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5496" y="3061410"/>
            <a:ext cx="6224066" cy="3096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Tu amiga se llama Lucía.</a:t>
            </a:r>
          </a:p>
          <a:p>
            <a:pPr>
              <a:lnSpc>
                <a:spcPct val="110000"/>
              </a:lnSpc>
            </a:pPr>
            <a:r>
              <a:rPr lang="en-US" dirty="0"/>
              <a:t>Lucía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cuarenta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circo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No, Lucía es </a:t>
            </a:r>
            <a:r>
              <a:rPr lang="en-US" dirty="0" err="1"/>
              <a:t>soltera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La </a:t>
            </a:r>
            <a:r>
              <a:rPr lang="en-US" dirty="0" err="1"/>
              <a:t>gira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norte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Unidos.</a:t>
            </a:r>
          </a:p>
          <a:p>
            <a:pPr>
              <a:lnSpc>
                <a:spcPct val="110000"/>
              </a:lnSpc>
            </a:pPr>
            <a:r>
              <a:rPr lang="en-US" dirty="0"/>
              <a:t>La </a:t>
            </a:r>
            <a:r>
              <a:rPr lang="en-US" dirty="0" err="1"/>
              <a:t>gira</a:t>
            </a:r>
            <a:r>
              <a:rPr lang="en-US" dirty="0"/>
              <a:t> 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verano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A9C0-DFC5-361F-8404-03B6ABA2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83" y="513977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PRÁCTICA EXTRA: </a:t>
            </a:r>
            <a:r>
              <a:rPr lang="en-US" sz="1800" b="1" dirty="0"/>
              <a:t>copy and paste each link into your browser to make it work.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B179-63EA-6121-FB98-30A9DFF6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exercise: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https://www.spanishunicorn.com/preposiciones/</a:t>
            </a:r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u="sng" dirty="0">
                <a:ea typeface="Calibri" panose="020F0502020204030204" pitchFamily="34" charset="0"/>
                <a:cs typeface="Times New Roman" panose="02020603050405020304" pitchFamily="18" charset="0"/>
              </a:rPr>
              <a:t>https://www.spanishdict.com/quizzes/9/basic-spanish-prepositions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king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exercise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https://www.spanishdict.com/lessons/185</a:t>
            </a:r>
            <a:endParaRPr lang="en-US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https://www.spanishdict.com/lessons/186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xtra time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this video</a:t>
            </a:r>
            <a:endParaRPr lang="en-US" sz="2200" dirty="0"/>
          </a:p>
        </p:txBody>
      </p:sp>
      <p:pic>
        <p:nvPicPr>
          <p:cNvPr id="9218" name="Picture 2" descr="6,400+ Extra Practice Stock Illustrations, Royalty-Free Vector Graphics &amp;  Clip Art - iStock">
            <a:extLst>
              <a:ext uri="{FF2B5EF4-FFF2-40B4-BE49-F238E27FC236}">
                <a16:creationId xmlns:a16="http://schemas.microsoft.com/office/drawing/2014/main" id="{0547B5EC-A46B-E46A-2DAD-5783D767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2" b="89748" l="5719" r="96242">
                        <a14:foregroundMark x1="5882" y1="34532" x2="6373" y2="28237"/>
                        <a14:foregroundMark x1="19935" y1="38129" x2="19771" y2="32734"/>
                        <a14:foregroundMark x1="78922" y1="38129" x2="76471" y2="31835"/>
                        <a14:foregroundMark x1="96242" y1="37230" x2="91830" y2="27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50" y="2849840"/>
            <a:ext cx="3866431" cy="35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96" y="337646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“ante &amp; </a:t>
            </a:r>
            <a:r>
              <a:rPr lang="en-US" sz="4400" b="1" dirty="0" err="1"/>
              <a:t>según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41" y="2997842"/>
            <a:ext cx="10554574" cy="3636511"/>
          </a:xfrm>
        </p:spPr>
        <p:txBody>
          <a:bodyPr>
            <a:normAutofit/>
          </a:bodyPr>
          <a:lstStyle/>
          <a:p>
            <a:pPr fontAlgn="base"/>
            <a:r>
              <a:rPr lang="en-US" sz="2400" b="1" i="1" u="sng" dirty="0"/>
              <a:t>ante</a:t>
            </a:r>
            <a:r>
              <a:rPr lang="en-US" sz="2400" b="1" i="1" dirty="0"/>
              <a:t> – </a:t>
            </a:r>
            <a:r>
              <a:rPr lang="en-US" sz="2400" dirty="0"/>
              <a:t>before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/>
              <a:t>Ante</a:t>
            </a:r>
            <a:r>
              <a:rPr lang="en-US" sz="2400" i="1" dirty="0"/>
              <a:t>”</a:t>
            </a:r>
            <a:r>
              <a:rPr lang="en-US" sz="2400" dirty="0"/>
              <a:t> means in the presence of.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u="sng" dirty="0" err="1"/>
              <a:t>según</a:t>
            </a:r>
            <a:r>
              <a:rPr lang="en-US" sz="2400" b="1" i="1" dirty="0"/>
              <a:t> – </a:t>
            </a:r>
            <a:r>
              <a:rPr lang="en-US" sz="2400" dirty="0"/>
              <a:t>according to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dirty="0"/>
              <a:t>“</a:t>
            </a:r>
            <a:r>
              <a:rPr lang="en-US" sz="2400" b="1" dirty="0" err="1"/>
              <a:t>Según</a:t>
            </a:r>
            <a:r>
              <a:rPr lang="en-US" sz="2400" dirty="0"/>
              <a:t>” is used to express the opinion of others. It can be used before names and pronouns and means “according to” in Spanish.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38B395F5-21C8-5EF7-1977-181C479062BA}"/>
              </a:ext>
            </a:extLst>
          </p:cNvPr>
          <p:cNvSpPr/>
          <p:nvPr/>
        </p:nvSpPr>
        <p:spPr>
          <a:xfrm>
            <a:off x="9711805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15 &amp; 16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“ante &amp; </a:t>
            </a:r>
            <a:r>
              <a:rPr lang="en-US" sz="4000" b="1" dirty="0" err="1"/>
              <a:t>según</a:t>
            </a:r>
            <a:r>
              <a:rPr lang="en-US" sz="4000" b="1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ante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121384"/>
            <a:ext cx="5189856" cy="3109913"/>
          </a:xfrm>
        </p:spPr>
        <p:txBody>
          <a:bodyPr>
            <a:noAutofit/>
          </a:bodyPr>
          <a:lstStyle/>
          <a:p>
            <a:pPr fontAlgn="base"/>
            <a:r>
              <a:rPr lang="es-MX" sz="2000" i="1" dirty="0"/>
              <a:t>Ella estaba parada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ante</a:t>
            </a:r>
            <a:r>
              <a:rPr lang="es-MX" sz="2000" i="1" dirty="0"/>
              <a:t> el juez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She was standing before the judge.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000" dirty="0"/>
          </a:p>
          <a:p>
            <a:pPr fontAlgn="base"/>
            <a:r>
              <a:rPr lang="es-MX" sz="2000" i="1" dirty="0"/>
              <a:t>Dijo su discurso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ante</a:t>
            </a:r>
            <a:r>
              <a:rPr lang="es-MX" sz="2000" i="1" dirty="0"/>
              <a:t> toda la familia</a:t>
            </a:r>
            <a:r>
              <a:rPr lang="es-MX" sz="2000" dirty="0"/>
              <a:t>. </a:t>
            </a:r>
            <a:endParaRPr lang="en-US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He gave his speech in front of the whole family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según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3113447"/>
            <a:ext cx="5194583" cy="3109913"/>
          </a:xfrm>
        </p:spPr>
        <p:txBody>
          <a:bodyPr>
            <a:normAutofit/>
          </a:bodyPr>
          <a:lstStyle/>
          <a:p>
            <a:pPr lvl="0" fontAlgn="base"/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Según</a:t>
            </a:r>
            <a:r>
              <a:rPr lang="es-MX" sz="2000" i="1" dirty="0"/>
              <a:t> Carlos, Ana miente.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s-MX" sz="2000" i="1" dirty="0"/>
              <a:t> </a:t>
            </a:r>
            <a:r>
              <a:rPr lang="es-MX" sz="2000" dirty="0"/>
              <a:t>According to Carlos, Ana </a:t>
            </a:r>
            <a:r>
              <a:rPr lang="es-MX" sz="2000" dirty="0" err="1"/>
              <a:t>lies</a:t>
            </a:r>
            <a:r>
              <a:rPr lang="es-MX" sz="2000" dirty="0"/>
              <a:t>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0" fontAlgn="base"/>
            <a:r>
              <a:rPr lang="es-MX" sz="2000" i="1" dirty="0"/>
              <a:t>La película es mala,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según</a:t>
            </a:r>
            <a:r>
              <a:rPr lang="es-MX" sz="2000" i="1" dirty="0"/>
              <a:t> los críticos, </a:t>
            </a:r>
            <a:endParaRPr lang="es-MX" sz="2000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sz="2000" dirty="0"/>
              <a:t>The movie is bad, according to the critics.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44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D944D-0399-9EFB-822E-7DB92865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CD03E0-89EE-1769-CBD2-D53F5F7216F4}"/>
              </a:ext>
            </a:extLst>
          </p:cNvPr>
          <p:cNvSpPr txBox="1"/>
          <p:nvPr/>
        </p:nvSpPr>
        <p:spPr>
          <a:xfrm>
            <a:off x="94173" y="0"/>
            <a:ext cx="12224347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Qué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sucedió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día del funeral? </a:t>
            </a:r>
            <a:r>
              <a:rPr lang="en-US" sz="2000" b="1" dirty="0">
                <a:solidFill>
                  <a:srgbClr val="7030A0"/>
                </a:solidFill>
              </a:rPr>
              <a:t>What happened on the day of the funeral?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Lloró </a:t>
            </a:r>
            <a:r>
              <a:rPr lang="en-US" sz="3600" b="1" dirty="0" err="1">
                <a:solidFill>
                  <a:schemeClr val="bg1"/>
                </a:solidFill>
              </a:rPr>
              <a:t>desconsolada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ante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tumba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su</a:t>
            </a:r>
            <a:r>
              <a:rPr lang="en-US" sz="3600" b="1" dirty="0">
                <a:solidFill>
                  <a:schemeClr val="bg1"/>
                </a:solidFill>
              </a:rPr>
              <a:t> ser </a:t>
            </a:r>
            <a:r>
              <a:rPr lang="en-US" sz="3600" b="1" dirty="0" err="1">
                <a:solidFill>
                  <a:schemeClr val="bg1"/>
                </a:solidFill>
              </a:rPr>
              <a:t>querido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She wept inconsolably at her loved one's grave.</a:t>
            </a: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¿</a:t>
            </a:r>
            <a:r>
              <a:rPr lang="en-US" sz="3600" b="1" dirty="0" err="1">
                <a:solidFill>
                  <a:schemeClr val="bg1"/>
                </a:solidFill>
              </a:rPr>
              <a:t>Tenemos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suficiente</a:t>
            </a:r>
            <a:r>
              <a:rPr lang="en-US" sz="3600" b="1" dirty="0">
                <a:solidFill>
                  <a:schemeClr val="bg1"/>
                </a:solidFill>
              </a:rPr>
              <a:t> dinero disponible? </a:t>
            </a:r>
            <a:r>
              <a:rPr lang="en-US" sz="2000" b="1" dirty="0">
                <a:solidFill>
                  <a:srgbClr val="7030A0"/>
                </a:solidFill>
              </a:rPr>
              <a:t>Do we have enough money available?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Sí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según</a:t>
            </a:r>
            <a:r>
              <a:rPr lang="en-US" sz="3600" b="1" dirty="0">
                <a:solidFill>
                  <a:schemeClr val="bg1"/>
                </a:solidFill>
              </a:rPr>
              <a:t> mis </a:t>
            </a:r>
            <a:r>
              <a:rPr lang="en-US" sz="3600" b="1" dirty="0" err="1">
                <a:solidFill>
                  <a:schemeClr val="bg1"/>
                </a:solidFill>
              </a:rPr>
              <a:t>cálculos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el</a:t>
            </a:r>
            <a:r>
              <a:rPr lang="en-US" sz="3600" b="1" dirty="0">
                <a:solidFill>
                  <a:schemeClr val="bg1"/>
                </a:solidFill>
              </a:rPr>
              <a:t> dinero es </a:t>
            </a:r>
            <a:r>
              <a:rPr lang="en-US" sz="3600" b="1" dirty="0" err="1">
                <a:solidFill>
                  <a:schemeClr val="bg1"/>
                </a:solidFill>
              </a:rPr>
              <a:t>suficiente</a:t>
            </a:r>
            <a:r>
              <a:rPr lang="en-US" sz="3600" b="1" dirty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rgbClr val="7030A0"/>
                </a:solidFill>
              </a:rPr>
              <a:t>Yes, according to my calculations, the money is sufficient.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914400" indent="-914400">
              <a:buAutoNum type="alphaLcPeriod"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8D6CF7BE-DBE2-E33E-CB83-41FE897A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 bwMode="auto">
          <a:xfrm>
            <a:off x="4829175" y="1902124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4,600+ Confused Man And Woman Stock Illustrations, Royalty-Free Vector  Graphics &amp; Clip Art - iStock | Confused couple">
            <a:extLst>
              <a:ext uri="{FF2B5EF4-FFF2-40B4-BE49-F238E27FC236}">
                <a16:creationId xmlns:a16="http://schemas.microsoft.com/office/drawing/2014/main" id="{FDF1928D-A5E1-87A7-1792-D1337E40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9183" l="9314" r="89706">
                        <a14:foregroundMark x1="14869" y1="34967" x2="14869" y2="34967"/>
                        <a14:foregroundMark x1="19771" y1="31046" x2="19771" y2="31046"/>
                        <a14:foregroundMark x1="23693" y1="48856" x2="23693" y2="48856"/>
                        <a14:foregroundMark x1="24183" y1="42484" x2="25490" y2="68464"/>
                        <a14:foregroundMark x1="15850" y1="70588" x2="14216" y2="62582"/>
                        <a14:foregroundMark x1="27288" y1="92320" x2="31699" y2="96078"/>
                        <a14:foregroundMark x1="30392" y1="96242" x2="19771" y2="92974"/>
                        <a14:foregroundMark x1="19771" y1="92974" x2="19608" y2="92810"/>
                        <a14:foregroundMark x1="71078" y1="78758" x2="75163" y2="51471"/>
                        <a14:foregroundMark x1="75817" y1="93627" x2="68137" y2="84804"/>
                        <a14:foregroundMark x1="66667" y1="69608" x2="64706" y2="61765"/>
                        <a14:foregroundMark x1="67974" y1="94935" x2="78922" y2="95425"/>
                        <a14:foregroundMark x1="62255" y1="99183" x2="80719" y2="99183"/>
                        <a14:foregroundMark x1="80719" y1="99183" x2="85621" y2="98039"/>
                        <a14:foregroundMark x1="80229" y1="35458" x2="80229" y2="35458"/>
                        <a14:foregroundMark x1="74837" y1="33170" x2="74837" y2="33170"/>
                        <a14:foregroundMark x1="77614" y1="27941" x2="77614" y2="27941"/>
                        <a14:foregroundMark x1="89542" y1="31373" x2="89542" y2="31373"/>
                        <a14:foregroundMark x1="15359" y1="35294" x2="15359" y2="35294"/>
                        <a14:foregroundMark x1="18627" y1="24837" x2="18627" y2="24837"/>
                        <a14:foregroundMark x1="9477" y1="31699" x2="9477" y2="31699"/>
                        <a14:foregroundMark x1="10948" y1="31209" x2="10948" y2="31209"/>
                        <a14:foregroundMark x1="9967" y1="30556" x2="9967" y2="30556"/>
                        <a14:foregroundMark x1="26307" y1="42974" x2="27288" y2="42320"/>
                        <a14:foregroundMark x1="26961" y1="49837" x2="28922" y2="52124"/>
                        <a14:foregroundMark x1="20425" y1="51144" x2="18301" y2="48529"/>
                        <a14:backgroundMark x1="16340" y1="23366" x2="18301" y2="23529"/>
                        <a14:backgroundMark x1="16340" y1="22386" x2="16176" y2="23529"/>
                        <a14:backgroundMark x1="10723" y1="31699" x2="11438" y2="32516"/>
                        <a14:backgroundMark x1="10294" y1="31209" x2="10723" y2="31699"/>
                        <a14:backgroundMark x1="14603" y1="35294" x2="14706" y2="34477"/>
                        <a14:backgroundMark x1="14542" y1="35784" x2="14603" y2="3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>
            <a:fillRect/>
          </a:stretch>
        </p:blipFill>
        <p:spPr bwMode="auto">
          <a:xfrm>
            <a:off x="6206346" y="1902124"/>
            <a:ext cx="12668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6E5C-6ED1-67D6-E6A4-CE65404D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8" y="294599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Preposiciones</a:t>
            </a:r>
            <a:r>
              <a:rPr lang="en-US" sz="4400" b="1" dirty="0"/>
              <a:t> – “</a:t>
            </a:r>
            <a:r>
              <a:rPr lang="en-US" sz="4400" b="1" dirty="0" err="1"/>
              <a:t>tras</a:t>
            </a:r>
            <a:r>
              <a:rPr lang="en-US" sz="4400" b="1" dirty="0"/>
              <a:t> &amp; </a:t>
            </a:r>
            <a:r>
              <a:rPr lang="en-US" sz="4400" b="1" dirty="0" err="1"/>
              <a:t>mediante</a:t>
            </a:r>
            <a:r>
              <a:rPr lang="en-US" sz="44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2F18-3AE8-2D02-FF7D-20D0E925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764965"/>
            <a:ext cx="10554574" cy="363651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b="1" i="1" u="sng" dirty="0" err="1"/>
              <a:t>tras</a:t>
            </a:r>
            <a:r>
              <a:rPr lang="en-US" sz="2400" b="1" i="1" dirty="0"/>
              <a:t> – </a:t>
            </a:r>
            <a:r>
              <a:rPr lang="en-US" sz="2400" dirty="0"/>
              <a:t>after, behind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 err="1"/>
              <a:t>Tras</a:t>
            </a:r>
            <a:r>
              <a:rPr lang="en-US" sz="2400" i="1" dirty="0"/>
              <a:t>”</a:t>
            </a:r>
            <a:r>
              <a:rPr lang="en-US" sz="2400" dirty="0"/>
              <a:t> is used express time and place and can mean “after” or “behind” in Spanish.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When it expresses time, it means that something happened after something else. When it expresses place, it means “behind”.</a:t>
            </a:r>
          </a:p>
          <a:p>
            <a:pPr fontAlgn="base">
              <a:buFont typeface="Wingdings" panose="05000000000000000000" pitchFamily="2" charset="2"/>
              <a:buChar char="Ø"/>
            </a:pPr>
            <a:endParaRPr lang="en-US" sz="2400" dirty="0"/>
          </a:p>
          <a:p>
            <a:pPr fontAlgn="base"/>
            <a:r>
              <a:rPr lang="en-US" sz="2400" b="1" i="1" u="sng" dirty="0" err="1"/>
              <a:t>mediante</a:t>
            </a:r>
            <a:r>
              <a:rPr lang="en-US" sz="2400" b="1" i="1" dirty="0"/>
              <a:t> – </a:t>
            </a:r>
            <a:r>
              <a:rPr lang="en-US" sz="2400" dirty="0"/>
              <a:t>through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/>
              <a:t>Usage: </a:t>
            </a:r>
            <a:r>
              <a:rPr lang="en-US" sz="2400" i="1" dirty="0"/>
              <a:t>“</a:t>
            </a:r>
            <a:r>
              <a:rPr lang="en-US" sz="2400" b="1" i="1" dirty="0"/>
              <a:t>Mediante</a:t>
            </a:r>
            <a:r>
              <a:rPr lang="en-US" sz="2400" i="1" dirty="0"/>
              <a:t>”</a:t>
            </a:r>
            <a:r>
              <a:rPr lang="en-US" sz="2400" dirty="0"/>
              <a:t> means through in Spanish.</a:t>
            </a:r>
          </a:p>
          <a:p>
            <a:pPr fontAlgn="base"/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9D5579E9-947B-78B5-7C8D-F3A9D85F8255}"/>
              </a:ext>
            </a:extLst>
          </p:cNvPr>
          <p:cNvSpPr/>
          <p:nvPr/>
        </p:nvSpPr>
        <p:spPr>
          <a:xfrm>
            <a:off x="10007080" y="223647"/>
            <a:ext cx="1933137" cy="170992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>
                <a:solidFill>
                  <a:schemeClr val="bg1"/>
                </a:solidFill>
              </a:rPr>
              <a:t>17 &amp; 18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EXAMPLES – “</a:t>
            </a:r>
            <a:r>
              <a:rPr lang="en-US" sz="4000" b="1" dirty="0" err="1"/>
              <a:t>tras</a:t>
            </a:r>
            <a:r>
              <a:rPr lang="en-US" sz="4000" b="1" dirty="0"/>
              <a:t> &amp; </a:t>
            </a:r>
            <a:r>
              <a:rPr lang="en-US" sz="4000" b="1" dirty="0" err="1"/>
              <a:t>mediante</a:t>
            </a:r>
            <a:r>
              <a:rPr lang="en-US" sz="4000" b="1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tras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6144" y="3103563"/>
            <a:ext cx="5189856" cy="3109913"/>
          </a:xfrm>
        </p:spPr>
        <p:txBody>
          <a:bodyPr>
            <a:normAutofit/>
          </a:bodyPr>
          <a:lstStyle/>
          <a:p>
            <a:pPr lvl="0" fontAlgn="base"/>
            <a:r>
              <a:rPr lang="es-MX" sz="2000" i="1" dirty="0"/>
              <a:t>Llegamos a un acuerdo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tras</a:t>
            </a:r>
            <a:r>
              <a:rPr lang="es-MX" sz="2000" i="1" dirty="0"/>
              <a:t> una discusión.</a:t>
            </a:r>
            <a:endParaRPr lang="es-MX" sz="2000" dirty="0"/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n-US" sz="2000" dirty="0"/>
              <a:t>We got to an agreement after a discussion.</a:t>
            </a:r>
          </a:p>
          <a:p>
            <a:pPr lvl="0" fontAlgn="base"/>
            <a:r>
              <a:rPr lang="es-MX" sz="2000" i="1" dirty="0"/>
              <a:t>El perro está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tras</a:t>
            </a:r>
            <a:r>
              <a:rPr lang="es-MX" sz="2000" i="1" dirty="0"/>
              <a:t> la puerta</a:t>
            </a:r>
            <a:r>
              <a:rPr lang="es-MX" sz="2000" dirty="0"/>
              <a:t>.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es-MX" sz="2000" dirty="0"/>
              <a:t> </a:t>
            </a:r>
            <a:r>
              <a:rPr lang="en-US" sz="2000" dirty="0"/>
              <a:t>The dog is behind the door.</a:t>
            </a:r>
          </a:p>
          <a:p>
            <a:pPr lvl="0" fontAlgn="base"/>
            <a:endParaRPr lang="es-ES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err="1"/>
              <a:t>mediante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140" y="3130550"/>
            <a:ext cx="5194583" cy="3109913"/>
          </a:xfrm>
        </p:spPr>
        <p:txBody>
          <a:bodyPr>
            <a:normAutofit/>
          </a:bodyPr>
          <a:lstStyle/>
          <a:p>
            <a:pPr fontAlgn="base"/>
            <a:r>
              <a:rPr lang="es-MX" sz="2000" i="1" dirty="0"/>
              <a:t>La entrevista </a:t>
            </a:r>
            <a:r>
              <a:rPr lang="es-MX" sz="2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será</a:t>
            </a:r>
            <a:r>
              <a:rPr lang="es-MX" sz="2000" i="1" dirty="0"/>
              <a:t> mediante una llamada.</a:t>
            </a:r>
            <a:endParaRPr lang="es-MX" sz="2000" dirty="0"/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000" dirty="0"/>
              <a:t>The interview will be through a phone call.</a:t>
            </a:r>
          </a:p>
          <a:p>
            <a:pPr marL="0" indent="0" fontAlgn="base">
              <a:buNone/>
            </a:pPr>
            <a:endParaRPr lang="en-US" sz="2000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45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15643</TotalTime>
  <Words>1815</Words>
  <Application>Microsoft Office PowerPoint</Application>
  <PresentationFormat>Widescreen</PresentationFormat>
  <Paragraphs>292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ADLaM Display</vt:lpstr>
      <vt:lpstr>Aptos</vt:lpstr>
      <vt:lpstr>Arial</vt:lpstr>
      <vt:lpstr>Calibri</vt:lpstr>
      <vt:lpstr>Century Gothic</vt:lpstr>
      <vt:lpstr>Courier New</vt:lpstr>
      <vt:lpstr>Wingdings</vt:lpstr>
      <vt:lpstr>Wingdings 2</vt:lpstr>
      <vt:lpstr>Quotable</vt:lpstr>
      <vt:lpstr>Adult Conversational  Spanish: Intermediate Part 1</vt:lpstr>
      <vt:lpstr>¡A romper el hielo! Icebreaker</vt:lpstr>
      <vt:lpstr>¡A romper el hielo! Icebreaker</vt:lpstr>
      <vt:lpstr>REVIEW: PREPOSICIONES</vt:lpstr>
      <vt:lpstr>Preposiciones – “ante &amp; según”</vt:lpstr>
      <vt:lpstr>EXAMPLES – “ante &amp; según”</vt:lpstr>
      <vt:lpstr>PowerPoint Presentation</vt:lpstr>
      <vt:lpstr>Preposiciones – “tras &amp; mediante”</vt:lpstr>
      <vt:lpstr>EXAMPLES – “tras &amp; mediante”</vt:lpstr>
      <vt:lpstr>PowerPoint Presentation</vt:lpstr>
      <vt:lpstr>Preposiciones – “durante &amp; versus”</vt:lpstr>
      <vt:lpstr>EXAMPLES – “durante &amp; versus”</vt:lpstr>
      <vt:lpstr>PowerPoint Presentation</vt:lpstr>
      <vt:lpstr>Preposiciones – “vía”</vt:lpstr>
      <vt:lpstr>EXAMPLES – “vía”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PowerPoint Presentation</vt:lpstr>
      <vt:lpstr>PowerPoint Presentation</vt:lpstr>
      <vt:lpstr>Preposiciones – “delante de”</vt:lpstr>
      <vt:lpstr>EXAMPLES – “delante de”</vt:lpstr>
      <vt:lpstr>PowerPoint Presentation</vt:lpstr>
      <vt:lpstr>Preposiciones – “detrás de”</vt:lpstr>
      <vt:lpstr>EXAMPLES – “detrás de”</vt:lpstr>
      <vt:lpstr>PowerPoint Presentation</vt:lpstr>
      <vt:lpstr>Preposiciones – “encima de”</vt:lpstr>
      <vt:lpstr>EXAMPLES – “encima de”</vt:lpstr>
      <vt:lpstr>PowerPoint Presentation</vt:lpstr>
      <vt:lpstr>Preposiciones – “enfrente de”</vt:lpstr>
      <vt:lpstr>EXAMPLES – “enfrente de”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PowerPoint Presentation</vt:lpstr>
      <vt:lpstr>WHOLE CLASS ACTIVITIES </vt:lpstr>
      <vt:lpstr>COMPRENSIÓN DE LECTURA</vt:lpstr>
      <vt:lpstr>VOCABULARIO </vt:lpstr>
      <vt:lpstr>PREGUNTAS</vt:lpstr>
      <vt:lpstr>PRÁCTICA EXTRA: copy and paste each link into your browser to make it work.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Valeska Anderson</dc:creator>
  <cp:lastModifiedBy>Valeska Anderson</cp:lastModifiedBy>
  <cp:revision>135</cp:revision>
  <dcterms:created xsi:type="dcterms:W3CDTF">2022-10-19T20:25:11Z</dcterms:created>
  <dcterms:modified xsi:type="dcterms:W3CDTF">2025-11-22T23:25:23Z</dcterms:modified>
</cp:coreProperties>
</file>