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sldIdLst>
    <p:sldId id="336" r:id="rId2"/>
    <p:sldId id="337" r:id="rId3"/>
    <p:sldId id="294" r:id="rId4"/>
    <p:sldId id="292" r:id="rId5"/>
    <p:sldId id="352" r:id="rId6"/>
    <p:sldId id="328" r:id="rId7"/>
    <p:sldId id="355" r:id="rId8"/>
    <p:sldId id="345" r:id="rId9"/>
    <p:sldId id="356" r:id="rId10"/>
    <p:sldId id="348" r:id="rId11"/>
    <p:sldId id="387" r:id="rId12"/>
    <p:sldId id="357" r:id="rId13"/>
    <p:sldId id="329" r:id="rId14"/>
    <p:sldId id="330" r:id="rId15"/>
    <p:sldId id="353" r:id="rId16"/>
    <p:sldId id="331" r:id="rId17"/>
    <p:sldId id="332" r:id="rId18"/>
    <p:sldId id="333" r:id="rId19"/>
    <p:sldId id="334" r:id="rId20"/>
    <p:sldId id="322" r:id="rId21"/>
    <p:sldId id="340" r:id="rId22"/>
    <p:sldId id="358" r:id="rId23"/>
    <p:sldId id="335" r:id="rId24"/>
    <p:sldId id="324" r:id="rId25"/>
    <p:sldId id="326" r:id="rId26"/>
    <p:sldId id="325" r:id="rId27"/>
    <p:sldId id="327"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C64"/>
    <a:srgbClr val="E06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4577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01352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84428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76DB60-5CDC-4AB2-9985-3C02D3AD1038}"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25176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01576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27360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82252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62341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1108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6DB60-5CDC-4AB2-9985-3C02D3AD1038}"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22765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6DB60-5CDC-4AB2-9985-3C02D3AD1038}"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31592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DB60-5CDC-4AB2-9985-3C02D3AD1038}"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5930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62886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7721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76DB60-5CDC-4AB2-9985-3C02D3AD1038}" type="datetimeFigureOut">
              <a:rPr lang="en-US" smtClean="0"/>
              <a:t>11/22/2025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251FB7A-1524-4168-84A5-8764E23E4530}" type="slidenum">
              <a:rPr lang="en-US" smtClean="0"/>
              <a:t>‹#›</a:t>
            </a:fld>
            <a:endParaRPr lang="en-US"/>
          </a:p>
        </p:txBody>
      </p:sp>
    </p:spTree>
    <p:extLst>
      <p:ext uri="{BB962C8B-B14F-4D97-AF65-F5344CB8AC3E}">
        <p14:creationId xmlns:p14="http://schemas.microsoft.com/office/powerpoint/2010/main" val="341074328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spanishdict.com/lessons/185"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172532" y="1282152"/>
            <a:ext cx="12542807" cy="2971051"/>
          </a:xfrm>
        </p:spPr>
        <p:txBody>
          <a:bodyPr>
            <a:noAutofit/>
          </a:bodyPr>
          <a:lstStyle/>
          <a:p>
            <a:pPr algn="ctr"/>
            <a:r>
              <a:rPr lang="en-US" sz="6600" dirty="0"/>
              <a:t>Adult Conversational </a:t>
            </a:r>
            <a:br>
              <a:rPr lang="en-US" sz="6600" dirty="0"/>
            </a:br>
            <a:r>
              <a:rPr lang="en-US" sz="6600" dirty="0"/>
              <a:t>Spanish: Intermediate Part 1</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5</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321014"/>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4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94741"/>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E9CDB-1FD1-FD1C-26F9-B8405E63F8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F2D8A2-27F3-9AE2-7634-EC519D64A331}"/>
              </a:ext>
            </a:extLst>
          </p:cNvPr>
          <p:cNvSpPr/>
          <p:nvPr/>
        </p:nvSpPr>
        <p:spPr>
          <a:xfrm>
            <a:off x="457200" y="381179"/>
            <a:ext cx="11277600" cy="611505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C026508-D1BF-C03F-D4E7-7189CAA51CEF}"/>
              </a:ext>
            </a:extLst>
          </p:cNvPr>
          <p:cNvSpPr txBox="1"/>
          <p:nvPr/>
        </p:nvSpPr>
        <p:spPr>
          <a:xfrm>
            <a:off x="2209801" y="5809869"/>
            <a:ext cx="8267700" cy="584775"/>
          </a:xfrm>
          <a:prstGeom prst="rect">
            <a:avLst/>
          </a:prstGeom>
          <a:noFill/>
        </p:spPr>
        <p:txBody>
          <a:bodyPr wrap="square" rtlCol="0">
            <a:spAutoFit/>
          </a:bodyPr>
          <a:lstStyle/>
          <a:p>
            <a:pPr algn="ctr"/>
            <a:r>
              <a:rPr lang="en-US" sz="3200" b="1" dirty="0">
                <a:solidFill>
                  <a:schemeClr val="bg1"/>
                </a:solidFill>
              </a:rPr>
              <a:t>HACIENDO PLANES</a:t>
            </a:r>
            <a:endParaRPr lang="en-US" b="1" dirty="0">
              <a:solidFill>
                <a:schemeClr val="bg1"/>
              </a:solidFill>
            </a:endParaRPr>
          </a:p>
        </p:txBody>
      </p:sp>
      <p:pic>
        <p:nvPicPr>
          <p:cNvPr id="5" name="Picture 4">
            <a:extLst>
              <a:ext uri="{FF2B5EF4-FFF2-40B4-BE49-F238E27FC236}">
                <a16:creationId xmlns:a16="http://schemas.microsoft.com/office/drawing/2014/main" id="{5939633D-475B-BF73-B2F2-6E688302E188}"/>
              </a:ext>
            </a:extLst>
          </p:cNvPr>
          <p:cNvPicPr>
            <a:picLocks noChangeAspect="1"/>
          </p:cNvPicPr>
          <p:nvPr/>
        </p:nvPicPr>
        <p:blipFill>
          <a:blip r:embed="rId2"/>
          <a:srcRect t="7344"/>
          <a:stretch>
            <a:fillRect/>
          </a:stretch>
        </p:blipFill>
        <p:spPr>
          <a:xfrm>
            <a:off x="2718039" y="621102"/>
            <a:ext cx="6755921" cy="5121592"/>
          </a:xfrm>
          <a:prstGeom prst="rect">
            <a:avLst/>
          </a:prstGeom>
        </p:spPr>
      </p:pic>
    </p:spTree>
    <p:extLst>
      <p:ext uri="{BB962C8B-B14F-4D97-AF65-F5344CB8AC3E}">
        <p14:creationId xmlns:p14="http://schemas.microsoft.com/office/powerpoint/2010/main" val="23517671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F2DC07-04A7-7C70-CD9A-84D7462013A8}"/>
            </a:ext>
          </a:extLst>
        </p:cNvPr>
        <p:cNvGrpSpPr/>
        <p:nvPr/>
      </p:nvGrpSpPr>
      <p:grpSpPr>
        <a:xfrm>
          <a:off x="0" y="0"/>
          <a:ext cx="0" cy="0"/>
          <a:chOff x="0" y="0"/>
          <a:chExt cx="0" cy="0"/>
        </a:xfrm>
      </p:grpSpPr>
      <p:pic>
        <p:nvPicPr>
          <p:cNvPr id="4" name="Picture 3" descr="A table of questions&#10;&#10;AI-generated content may be incorrect.">
            <a:extLst>
              <a:ext uri="{FF2B5EF4-FFF2-40B4-BE49-F238E27FC236}">
                <a16:creationId xmlns:a16="http://schemas.microsoft.com/office/drawing/2014/main" id="{5ADC9A7D-79DB-BCF8-42BD-7D680976DB3B}"/>
              </a:ext>
            </a:extLst>
          </p:cNvPr>
          <p:cNvPicPr>
            <a:picLocks noChangeAspect="1"/>
          </p:cNvPicPr>
          <p:nvPr/>
        </p:nvPicPr>
        <p:blipFill>
          <a:blip r:embed="rId2"/>
          <a:stretch>
            <a:fillRect/>
          </a:stretch>
        </p:blipFill>
        <p:spPr>
          <a:xfrm>
            <a:off x="545488" y="863600"/>
            <a:ext cx="11299505" cy="4937392"/>
          </a:xfrm>
          <a:prstGeom prst="rect">
            <a:avLst/>
          </a:prstGeom>
        </p:spPr>
      </p:pic>
    </p:spTree>
    <p:extLst>
      <p:ext uri="{BB962C8B-B14F-4D97-AF65-F5344CB8AC3E}">
        <p14:creationId xmlns:p14="http://schemas.microsoft.com/office/powerpoint/2010/main" val="219790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1034287" y="523072"/>
            <a:ext cx="10571998" cy="970450"/>
          </a:xfrm>
        </p:spPr>
        <p:txBody>
          <a:bodyPr>
            <a:normAutofit/>
          </a:bodyPr>
          <a:lstStyle/>
          <a:p>
            <a:r>
              <a:rPr lang="en-US" sz="4800" dirty="0"/>
              <a:t>HACIENDO PLANES</a:t>
            </a:r>
            <a:endParaRPr lang="en-US" sz="4800" b="1" dirty="0"/>
          </a:p>
        </p:txBody>
      </p:sp>
      <p:graphicFrame>
        <p:nvGraphicFramePr>
          <p:cNvPr id="5" name="Content Placeholder 4">
            <a:extLst>
              <a:ext uri="{FF2B5EF4-FFF2-40B4-BE49-F238E27FC236}">
                <a16:creationId xmlns:a16="http://schemas.microsoft.com/office/drawing/2014/main" id="{0B419240-9A4A-921F-BE0A-5CC705EA3E76}"/>
              </a:ext>
            </a:extLst>
          </p:cNvPr>
          <p:cNvGraphicFramePr>
            <a:graphicFrameLocks noGrp="1"/>
          </p:cNvGraphicFramePr>
          <p:nvPr>
            <p:ph idx="1"/>
            <p:extLst>
              <p:ext uri="{D42A27DB-BD31-4B8C-83A1-F6EECF244321}">
                <p14:modId xmlns:p14="http://schemas.microsoft.com/office/powerpoint/2010/main" val="3265805334"/>
              </p:ext>
            </p:extLst>
          </p:nvPr>
        </p:nvGraphicFramePr>
        <p:xfrm>
          <a:off x="1419066" y="2306629"/>
          <a:ext cx="9329447" cy="4018788"/>
        </p:xfrm>
        <a:graphic>
          <a:graphicData uri="http://schemas.openxmlformats.org/drawingml/2006/table">
            <a:tbl>
              <a:tblPr firstRow="1" firstCol="1" bandRow="1">
                <a:tableStyleId>{5C22544A-7EE6-4342-B048-85BDC9FD1C3A}</a:tableStyleId>
              </a:tblPr>
              <a:tblGrid>
                <a:gridCol w="4651461">
                  <a:extLst>
                    <a:ext uri="{9D8B030D-6E8A-4147-A177-3AD203B41FA5}">
                      <a16:colId xmlns:a16="http://schemas.microsoft.com/office/drawing/2014/main" val="2204699020"/>
                    </a:ext>
                  </a:extLst>
                </a:gridCol>
                <a:gridCol w="4677986">
                  <a:extLst>
                    <a:ext uri="{9D8B030D-6E8A-4147-A177-3AD203B41FA5}">
                      <a16:colId xmlns:a16="http://schemas.microsoft.com/office/drawing/2014/main" val="1462145653"/>
                    </a:ext>
                  </a:extLst>
                </a:gridCol>
              </a:tblGrid>
              <a:tr h="640080">
                <a:tc>
                  <a:txBody>
                    <a:bodyPr/>
                    <a:lstStyle/>
                    <a:p>
                      <a:pPr marL="0" marR="0" algn="ctr" fontAlgn="base">
                        <a:lnSpc>
                          <a:spcPct val="107000"/>
                        </a:lnSpc>
                        <a:spcBef>
                          <a:spcPts val="0"/>
                        </a:spcBef>
                        <a:spcAft>
                          <a:spcPts val="0"/>
                        </a:spcAft>
                      </a:pPr>
                      <a:r>
                        <a:rPr lang="en-US" sz="2400" dirty="0">
                          <a:solidFill>
                            <a:schemeClr val="bg1"/>
                          </a:solidFill>
                          <a:effectLst/>
                        </a:rPr>
                        <a:t>QUEDANDO DE ACUERDO</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AGREEING</a:t>
                      </a:r>
                    </a:p>
                  </a:txBody>
                  <a:tcPr marL="30682" marR="30682" marT="0" marB="0">
                    <a:solidFill>
                      <a:schemeClr val="accent6">
                        <a:lumMod val="40000"/>
                        <a:lumOff val="60000"/>
                      </a:schemeClr>
                    </a:solidFill>
                  </a:tcPr>
                </a:tc>
                <a:extLst>
                  <a:ext uri="{0D108BD9-81ED-4DB2-BD59-A6C34878D82A}">
                    <a16:rowId xmlns:a16="http://schemas.microsoft.com/office/drawing/2014/main" val="3402932395"/>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Es tarde/ es muy tarde</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It</a:t>
                      </a:r>
                      <a:r>
                        <a:rPr lang="es-GT" sz="2000" dirty="0">
                          <a:effectLst/>
                        </a:rPr>
                        <a:t>’</a:t>
                      </a:r>
                      <a:r>
                        <a:rPr lang="en-US" sz="2000" dirty="0">
                          <a:effectLst/>
                        </a:rPr>
                        <a:t>s late/ It’s very late.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378850374"/>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Es temprano/ es muy temprano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It’s early/ It’s very early.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588862877"/>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Si </a:t>
                      </a:r>
                      <a:r>
                        <a:rPr lang="en-US" sz="2000" dirty="0" err="1">
                          <a:solidFill>
                            <a:sysClr val="windowText" lastClr="000000"/>
                          </a:solidFill>
                          <a:effectLst/>
                        </a:rPr>
                        <a:t>puedo</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Yes, I can.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211671857"/>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No </a:t>
                      </a:r>
                      <a:r>
                        <a:rPr lang="en-US" sz="2000" dirty="0" err="1">
                          <a:solidFill>
                            <a:sysClr val="windowText" lastClr="000000"/>
                          </a:solidFill>
                          <a:effectLst/>
                        </a:rPr>
                        <a:t>puedo</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No, I can’t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3686895808"/>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Nos vemos a las 5pm./ </a:t>
                      </a:r>
                    </a:p>
                    <a:p>
                      <a:pPr marL="0" marR="0" fontAlgn="base">
                        <a:lnSpc>
                          <a:spcPct val="107000"/>
                        </a:lnSpc>
                        <a:spcBef>
                          <a:spcPts val="0"/>
                        </a:spcBef>
                        <a:spcAft>
                          <a:spcPts val="0"/>
                        </a:spcAft>
                      </a:pPr>
                      <a:r>
                        <a:rPr lang="es-MX" sz="2000" dirty="0">
                          <a:solidFill>
                            <a:sysClr val="windowText" lastClr="000000"/>
                          </a:solidFill>
                          <a:effectLst/>
                        </a:rPr>
                        <a:t>Nos vemos el sábado.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See you at 5pm./ </a:t>
                      </a:r>
                    </a:p>
                    <a:p>
                      <a:pPr marL="0" marR="0" fontAlgn="base">
                        <a:lnSpc>
                          <a:spcPct val="107000"/>
                        </a:lnSpc>
                        <a:spcBef>
                          <a:spcPts val="0"/>
                        </a:spcBef>
                        <a:spcAft>
                          <a:spcPts val="0"/>
                        </a:spcAft>
                      </a:pPr>
                      <a:r>
                        <a:rPr lang="en-US" sz="2000" dirty="0">
                          <a:effectLst/>
                        </a:rPr>
                        <a:t>See you on Saturday.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536619067"/>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Estoy</a:t>
                      </a:r>
                      <a:r>
                        <a:rPr lang="en-US" sz="2000" dirty="0">
                          <a:solidFill>
                            <a:sysClr val="windowText" lastClr="000000"/>
                          </a:solidFill>
                          <a:effectLst/>
                        </a:rPr>
                        <a:t> </a:t>
                      </a:r>
                      <a:r>
                        <a:rPr lang="en-US" sz="2000" dirty="0" err="1">
                          <a:solidFill>
                            <a:sysClr val="windowText" lastClr="000000"/>
                          </a:solidFill>
                          <a:effectLst/>
                        </a:rPr>
                        <a:t>ocupada</a:t>
                      </a:r>
                      <a:r>
                        <a:rPr lang="en-US" sz="2000" dirty="0">
                          <a:solidFill>
                            <a:sysClr val="windowText" lastClr="000000"/>
                          </a:solidFill>
                          <a:effectLst/>
                        </a:rPr>
                        <a:t>/o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I’m busy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364307422"/>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No </a:t>
                      </a:r>
                      <a:r>
                        <a:rPr lang="en-US" sz="2000" dirty="0" err="1">
                          <a:solidFill>
                            <a:sysClr val="windowText" lastClr="000000"/>
                          </a:solidFill>
                          <a:effectLst/>
                        </a:rPr>
                        <a:t>tengo</a:t>
                      </a:r>
                      <a:r>
                        <a:rPr lang="en-US" sz="2000" dirty="0">
                          <a:solidFill>
                            <a:sysClr val="windowText" lastClr="000000"/>
                          </a:solidFill>
                          <a:effectLst/>
                        </a:rPr>
                        <a:t> </a:t>
                      </a:r>
                      <a:r>
                        <a:rPr lang="en-US" sz="2000" dirty="0" err="1">
                          <a:solidFill>
                            <a:sysClr val="windowText" lastClr="000000"/>
                          </a:solidFill>
                          <a:effectLst/>
                        </a:rPr>
                        <a:t>tiempo</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have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4068641784"/>
                  </a:ext>
                </a:extLst>
              </a:tr>
            </a:tbl>
          </a:graphicData>
        </a:graphic>
      </p:graphicFrame>
      <p:pic>
        <p:nvPicPr>
          <p:cNvPr id="3074" name="Picture 2" descr="Page 5 | 2 people talking Vectors - Download Free High-Quality Vectors from  Freepik | Freepik">
            <a:extLst>
              <a:ext uri="{FF2B5EF4-FFF2-40B4-BE49-F238E27FC236}">
                <a16:creationId xmlns:a16="http://schemas.microsoft.com/office/drawing/2014/main" id="{2D5A5433-2CF7-58B5-6B5F-BCC1AAEBFE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5" t="6126" r="13610" b="7112"/>
          <a:stretch>
            <a:fillRect/>
          </a:stretch>
        </p:blipFill>
        <p:spPr bwMode="auto">
          <a:xfrm>
            <a:off x="8971473" y="198408"/>
            <a:ext cx="1690777" cy="161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5" name="Content Placeholder 4">
            <a:extLst>
              <a:ext uri="{FF2B5EF4-FFF2-40B4-BE49-F238E27FC236}">
                <a16:creationId xmlns:a16="http://schemas.microsoft.com/office/drawing/2014/main" id="{0B419240-9A4A-921F-BE0A-5CC705EA3E76}"/>
              </a:ext>
            </a:extLst>
          </p:cNvPr>
          <p:cNvGraphicFramePr>
            <a:graphicFrameLocks noGrp="1"/>
          </p:cNvGraphicFramePr>
          <p:nvPr>
            <p:ph idx="1"/>
            <p:extLst>
              <p:ext uri="{D42A27DB-BD31-4B8C-83A1-F6EECF244321}">
                <p14:modId xmlns:p14="http://schemas.microsoft.com/office/powerpoint/2010/main" val="1566429394"/>
              </p:ext>
            </p:extLst>
          </p:nvPr>
        </p:nvGraphicFramePr>
        <p:xfrm>
          <a:off x="1276290" y="2279644"/>
          <a:ext cx="9418320" cy="3840480"/>
        </p:xfrm>
        <a:graphic>
          <a:graphicData uri="http://schemas.openxmlformats.org/drawingml/2006/table">
            <a:tbl>
              <a:tblPr firstRow="1" firstCol="1" bandRow="1">
                <a:tableStyleId>{5C22544A-7EE6-4342-B048-85BDC9FD1C3A}</a:tableStyleId>
              </a:tblPr>
              <a:tblGrid>
                <a:gridCol w="4811243">
                  <a:extLst>
                    <a:ext uri="{9D8B030D-6E8A-4147-A177-3AD203B41FA5}">
                      <a16:colId xmlns:a16="http://schemas.microsoft.com/office/drawing/2014/main" val="2204699020"/>
                    </a:ext>
                  </a:extLst>
                </a:gridCol>
                <a:gridCol w="4607077">
                  <a:extLst>
                    <a:ext uri="{9D8B030D-6E8A-4147-A177-3AD203B41FA5}">
                      <a16:colId xmlns:a16="http://schemas.microsoft.com/office/drawing/2014/main" val="1462145653"/>
                    </a:ext>
                  </a:extLst>
                </a:gridCol>
              </a:tblGrid>
              <a:tr h="640080">
                <a:tc>
                  <a:txBody>
                    <a:bodyPr/>
                    <a:lstStyle/>
                    <a:p>
                      <a:pPr marL="0" marR="0" algn="ctr" fontAlgn="base">
                        <a:lnSpc>
                          <a:spcPct val="107000"/>
                        </a:lnSpc>
                        <a:spcBef>
                          <a:spcPts val="0"/>
                        </a:spcBef>
                        <a:spcAft>
                          <a:spcPts val="0"/>
                        </a:spcAft>
                      </a:pPr>
                      <a:r>
                        <a:rPr lang="en-US" sz="2400" dirty="0">
                          <a:solidFill>
                            <a:schemeClr val="bg1"/>
                          </a:solidFill>
                          <a:effectLst/>
                        </a:rPr>
                        <a:t>QUEDANDO DE ACUERDO</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AGREEING</a:t>
                      </a:r>
                    </a:p>
                  </a:txBody>
                  <a:tcPr marL="30682" marR="30682" marT="0" marB="0">
                    <a:solidFill>
                      <a:schemeClr val="accent6">
                        <a:lumMod val="40000"/>
                        <a:lumOff val="60000"/>
                      </a:schemeClr>
                    </a:solidFill>
                  </a:tcPr>
                </a:tc>
                <a:extLst>
                  <a:ext uri="{0D108BD9-81ED-4DB2-BD59-A6C34878D82A}">
                    <a16:rowId xmlns:a16="http://schemas.microsoft.com/office/drawing/2014/main" val="3402932395"/>
                  </a:ext>
                </a:extLst>
              </a:tr>
              <a:tr h="457200">
                <a:tc>
                  <a:txBody>
                    <a:bodyPr/>
                    <a:lstStyle/>
                    <a:p>
                      <a:pPr marL="0" marR="0" fontAlgn="base">
                        <a:lnSpc>
                          <a:spcPct val="107000"/>
                        </a:lnSpc>
                        <a:spcBef>
                          <a:spcPts val="0"/>
                        </a:spcBef>
                        <a:spcAft>
                          <a:spcPts val="0"/>
                        </a:spcAft>
                      </a:pPr>
                      <a:r>
                        <a:rPr lang="en-US" sz="2000" dirty="0">
                          <a:solidFill>
                            <a:schemeClr val="bg1"/>
                          </a:solidFill>
                          <a:effectLst/>
                        </a:rPr>
                        <a:t>No </a:t>
                      </a:r>
                      <a:r>
                        <a:rPr lang="en-US" sz="2000" dirty="0" err="1">
                          <a:solidFill>
                            <a:schemeClr val="bg1"/>
                          </a:solidFill>
                          <a:effectLst/>
                        </a:rPr>
                        <a:t>tengo</a:t>
                      </a:r>
                      <a:r>
                        <a:rPr lang="en-US" sz="2000" dirty="0">
                          <a:solidFill>
                            <a:schemeClr val="bg1"/>
                          </a:solidFill>
                          <a:effectLst/>
                        </a:rPr>
                        <a:t> dinero.</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have money.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259191319"/>
                  </a:ext>
                </a:extLst>
              </a:tr>
              <a:tr h="457200">
                <a:tc>
                  <a:txBody>
                    <a:bodyPr/>
                    <a:lstStyle/>
                    <a:p>
                      <a:pPr marL="0" marR="0" fontAlgn="base">
                        <a:lnSpc>
                          <a:spcPct val="107000"/>
                        </a:lnSpc>
                        <a:spcBef>
                          <a:spcPts val="0"/>
                        </a:spcBef>
                        <a:spcAft>
                          <a:spcPts val="0"/>
                        </a:spcAft>
                      </a:pPr>
                      <a:r>
                        <a:rPr lang="en-US" sz="2000" dirty="0">
                          <a:solidFill>
                            <a:schemeClr val="bg1"/>
                          </a:solidFill>
                          <a:effectLst/>
                        </a:rPr>
                        <a:t>Con </a:t>
                      </a:r>
                      <a:r>
                        <a:rPr lang="en-US" sz="2000" dirty="0" err="1">
                          <a:solidFill>
                            <a:schemeClr val="bg1"/>
                          </a:solidFill>
                          <a:effectLst/>
                        </a:rPr>
                        <a:t>mucho</a:t>
                      </a:r>
                      <a:r>
                        <a:rPr lang="en-US" sz="2000" dirty="0">
                          <a:solidFill>
                            <a:schemeClr val="bg1"/>
                          </a:solidFill>
                          <a:effectLst/>
                        </a:rPr>
                        <a:t> gusto</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With pleasure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366666857"/>
                  </a:ext>
                </a:extLst>
              </a:tr>
              <a:tr h="457200">
                <a:tc>
                  <a:txBody>
                    <a:bodyPr/>
                    <a:lstStyle/>
                    <a:p>
                      <a:pPr marL="0" marR="0" fontAlgn="base">
                        <a:lnSpc>
                          <a:spcPct val="107000"/>
                        </a:lnSpc>
                        <a:spcBef>
                          <a:spcPts val="0"/>
                        </a:spcBef>
                        <a:spcAft>
                          <a:spcPts val="0"/>
                        </a:spcAft>
                      </a:pPr>
                      <a:r>
                        <a:rPr lang="en-US" sz="2000" dirty="0">
                          <a:solidFill>
                            <a:schemeClr val="bg1"/>
                          </a:solidFill>
                          <a:effectLst/>
                        </a:rPr>
                        <a:t>Si me </a:t>
                      </a:r>
                      <a:r>
                        <a:rPr lang="en-US" sz="2000" dirty="0" err="1">
                          <a:solidFill>
                            <a:schemeClr val="bg1"/>
                          </a:solidFill>
                          <a:effectLst/>
                        </a:rPr>
                        <a:t>gusta</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like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406598356"/>
                  </a:ext>
                </a:extLst>
              </a:tr>
              <a:tr h="457200">
                <a:tc>
                  <a:txBody>
                    <a:bodyPr/>
                    <a:lstStyle/>
                    <a:p>
                      <a:pPr marL="0" marR="0" fontAlgn="base">
                        <a:lnSpc>
                          <a:spcPct val="107000"/>
                        </a:lnSpc>
                        <a:spcBef>
                          <a:spcPts val="0"/>
                        </a:spcBef>
                        <a:spcAft>
                          <a:spcPts val="0"/>
                        </a:spcAft>
                      </a:pPr>
                      <a:r>
                        <a:rPr lang="en-US" sz="2000" dirty="0">
                          <a:solidFill>
                            <a:schemeClr val="bg1"/>
                          </a:solidFill>
                          <a:effectLst/>
                        </a:rPr>
                        <a:t>No me </a:t>
                      </a:r>
                      <a:r>
                        <a:rPr lang="en-US" sz="2000" dirty="0" err="1">
                          <a:solidFill>
                            <a:schemeClr val="bg1"/>
                          </a:solidFill>
                          <a:effectLst/>
                        </a:rPr>
                        <a:t>gusta</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like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537565167"/>
                  </a:ext>
                </a:extLst>
              </a:tr>
              <a:tr h="457200">
                <a:tc>
                  <a:txBody>
                    <a:bodyPr/>
                    <a:lstStyle/>
                    <a:p>
                      <a:pPr marL="0" marR="0" fontAlgn="base">
                        <a:lnSpc>
                          <a:spcPct val="107000"/>
                        </a:lnSpc>
                        <a:spcBef>
                          <a:spcPts val="0"/>
                        </a:spcBef>
                        <a:spcAft>
                          <a:spcPts val="0"/>
                        </a:spcAft>
                      </a:pPr>
                      <a:r>
                        <a:rPr lang="en-US" sz="2000" dirty="0">
                          <a:solidFill>
                            <a:schemeClr val="bg1"/>
                          </a:solidFill>
                          <a:effectLst/>
                        </a:rPr>
                        <a:t>Tengo </a:t>
                      </a:r>
                      <a:r>
                        <a:rPr lang="en-US" sz="2000" dirty="0" err="1">
                          <a:solidFill>
                            <a:schemeClr val="bg1"/>
                          </a:solidFill>
                          <a:effectLst/>
                        </a:rPr>
                        <a:t>ganas</a:t>
                      </a:r>
                      <a:r>
                        <a:rPr lang="en-US" sz="2000" dirty="0">
                          <a:solidFill>
                            <a:schemeClr val="bg1"/>
                          </a:solidFill>
                          <a:effectLst/>
                        </a:rPr>
                        <a:t> de….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feel like…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232095953"/>
                  </a:ext>
                </a:extLst>
              </a:tr>
              <a:tr h="457200">
                <a:tc>
                  <a:txBody>
                    <a:bodyPr/>
                    <a:lstStyle/>
                    <a:p>
                      <a:pPr marL="0" marR="0" fontAlgn="base">
                        <a:lnSpc>
                          <a:spcPct val="107000"/>
                        </a:lnSpc>
                        <a:spcBef>
                          <a:spcPts val="0"/>
                        </a:spcBef>
                        <a:spcAft>
                          <a:spcPts val="0"/>
                        </a:spcAft>
                      </a:pPr>
                      <a:r>
                        <a:rPr lang="en-US" sz="2000" dirty="0">
                          <a:solidFill>
                            <a:schemeClr val="bg1"/>
                          </a:solidFill>
                          <a:effectLst/>
                        </a:rPr>
                        <a:t>No </a:t>
                      </a:r>
                      <a:r>
                        <a:rPr lang="en-US" sz="2000" dirty="0" err="1">
                          <a:solidFill>
                            <a:schemeClr val="bg1"/>
                          </a:solidFill>
                          <a:effectLst/>
                        </a:rPr>
                        <a:t>tengo</a:t>
                      </a:r>
                      <a:r>
                        <a:rPr lang="en-US" sz="2000" dirty="0">
                          <a:solidFill>
                            <a:schemeClr val="bg1"/>
                          </a:solidFill>
                          <a:effectLst/>
                        </a:rPr>
                        <a:t> </a:t>
                      </a:r>
                      <a:r>
                        <a:rPr lang="en-US" sz="2000" dirty="0" err="1">
                          <a:solidFill>
                            <a:schemeClr val="bg1"/>
                          </a:solidFill>
                          <a:effectLst/>
                        </a:rPr>
                        <a:t>ganas</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feel like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677152223"/>
                  </a:ext>
                </a:extLst>
              </a:tr>
              <a:tr h="457200">
                <a:tc>
                  <a:txBody>
                    <a:bodyPr/>
                    <a:lstStyle/>
                    <a:p>
                      <a:pPr marL="0" marR="0" fontAlgn="base">
                        <a:lnSpc>
                          <a:spcPct val="107000"/>
                        </a:lnSpc>
                        <a:spcBef>
                          <a:spcPts val="0"/>
                        </a:spcBef>
                        <a:spcAft>
                          <a:spcPts val="0"/>
                        </a:spcAft>
                      </a:pPr>
                      <a:r>
                        <a:rPr lang="en-US" sz="2000" dirty="0">
                          <a:solidFill>
                            <a:schemeClr val="bg1"/>
                          </a:solidFill>
                          <a:effectLst/>
                        </a:rPr>
                        <a:t>Me </a:t>
                      </a:r>
                      <a:r>
                        <a:rPr lang="en-US" sz="2000" dirty="0" err="1">
                          <a:solidFill>
                            <a:schemeClr val="bg1"/>
                          </a:solidFill>
                          <a:effectLst/>
                        </a:rPr>
                        <a:t>gustaría</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would like 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4262647165"/>
                  </a:ext>
                </a:extLst>
              </a:tr>
            </a:tbl>
          </a:graphicData>
        </a:graphic>
      </p:graphicFrame>
      <p:pic>
        <p:nvPicPr>
          <p:cNvPr id="3" name="Picture 2" descr="Page 5 | 2 people talking Vectors - Download Free High-Quality Vectors from  Freepik | Freepik">
            <a:extLst>
              <a:ext uri="{FF2B5EF4-FFF2-40B4-BE49-F238E27FC236}">
                <a16:creationId xmlns:a16="http://schemas.microsoft.com/office/drawing/2014/main" id="{746F59D7-1D86-21C7-7DA1-830134034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5" t="6126" r="13610" b="7112"/>
          <a:stretch>
            <a:fillRect/>
          </a:stretch>
        </p:blipFill>
        <p:spPr bwMode="auto">
          <a:xfrm>
            <a:off x="8971473" y="198408"/>
            <a:ext cx="1690777" cy="161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9198D549-500B-6C5B-BD8E-F1E177D76C9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E43FBCF-882E-702E-BE87-320E0BF8FFE8}"/>
              </a:ext>
            </a:extLst>
          </p:cNvPr>
          <p:cNvSpPr txBox="1"/>
          <p:nvPr/>
        </p:nvSpPr>
        <p:spPr>
          <a:xfrm>
            <a:off x="4930780" y="151179"/>
            <a:ext cx="6871753" cy="6555641"/>
          </a:xfrm>
          <a:prstGeom prst="rect">
            <a:avLst/>
          </a:prstGeom>
          <a:noFill/>
        </p:spPr>
        <p:txBody>
          <a:bodyPr wrap="square" rtlCol="0">
            <a:spAutoFit/>
          </a:bodyPr>
          <a:lstStyle/>
          <a:p>
            <a:pPr algn="just"/>
            <a:endParaRPr lang="en-US" sz="2000" b="1" dirty="0">
              <a:solidFill>
                <a:schemeClr val="bg1"/>
              </a:solidFill>
            </a:endParaRPr>
          </a:p>
          <a:p>
            <a:pPr algn="just"/>
            <a:r>
              <a:rPr lang="en-US" sz="2000" b="1" dirty="0">
                <a:solidFill>
                  <a:schemeClr val="bg1"/>
                </a:solidFill>
              </a:rPr>
              <a:t>A. ¿</a:t>
            </a:r>
            <a:r>
              <a:rPr lang="en-US" sz="2000" b="1" dirty="0" err="1">
                <a:solidFill>
                  <a:schemeClr val="bg1"/>
                </a:solidFill>
              </a:rPr>
              <a:t>Qué</a:t>
            </a:r>
            <a:r>
              <a:rPr lang="en-US" sz="2000" b="1" dirty="0">
                <a:solidFill>
                  <a:schemeClr val="bg1"/>
                </a:solidFill>
              </a:rPr>
              <a:t> vas a </a:t>
            </a:r>
            <a:r>
              <a:rPr lang="en-US" sz="2000" b="1" dirty="0" err="1">
                <a:solidFill>
                  <a:schemeClr val="bg1"/>
                </a:solidFill>
              </a:rPr>
              <a:t>hacer</a:t>
            </a:r>
            <a:r>
              <a:rPr lang="en-US" sz="2000" b="1" dirty="0">
                <a:solidFill>
                  <a:schemeClr val="bg1"/>
                </a:solidFill>
              </a:rPr>
              <a:t> para </a:t>
            </a:r>
            <a:r>
              <a:rPr lang="en-US" sz="2000" b="1" dirty="0" err="1">
                <a:solidFill>
                  <a:schemeClr val="bg1"/>
                </a:solidFill>
              </a:rPr>
              <a:t>el</a:t>
            </a:r>
            <a:r>
              <a:rPr lang="en-US" sz="2000" b="1" dirty="0">
                <a:solidFill>
                  <a:schemeClr val="bg1"/>
                </a:solidFill>
              </a:rPr>
              <a:t> Día de </a:t>
            </a:r>
            <a:r>
              <a:rPr lang="en-US" sz="2000" b="1" dirty="0" err="1">
                <a:solidFill>
                  <a:schemeClr val="bg1"/>
                </a:solidFill>
              </a:rPr>
              <a:t>Acción</a:t>
            </a:r>
            <a:r>
              <a:rPr lang="en-US" sz="2000" b="1" dirty="0">
                <a:solidFill>
                  <a:schemeClr val="bg1"/>
                </a:solidFill>
              </a:rPr>
              <a:t> de Gracias? </a:t>
            </a:r>
            <a:r>
              <a:rPr lang="en-US" sz="2000" b="1" dirty="0">
                <a:solidFill>
                  <a:srgbClr val="C00000"/>
                </a:solidFill>
              </a:rPr>
              <a:t>What are you going to do on Thanksgiving Day?</a:t>
            </a:r>
          </a:p>
          <a:p>
            <a:pPr algn="just"/>
            <a:endParaRPr lang="en-US" sz="2000" b="1" dirty="0">
              <a:solidFill>
                <a:schemeClr val="bg1"/>
              </a:solidFill>
            </a:endParaRPr>
          </a:p>
          <a:p>
            <a:pPr algn="just"/>
            <a:r>
              <a:rPr lang="en-US" sz="2000" b="1" dirty="0">
                <a:solidFill>
                  <a:srgbClr val="00B050"/>
                </a:solidFill>
              </a:rPr>
              <a:t>B. </a:t>
            </a:r>
            <a:r>
              <a:rPr lang="en-US" sz="2000" b="1" dirty="0">
                <a:solidFill>
                  <a:schemeClr val="bg1"/>
                </a:solidFill>
              </a:rPr>
              <a:t>Voy a </a:t>
            </a:r>
            <a:r>
              <a:rPr lang="en-US" sz="2000" b="1" dirty="0" err="1">
                <a:solidFill>
                  <a:schemeClr val="bg1"/>
                </a:solidFill>
              </a:rPr>
              <a:t>ir</a:t>
            </a:r>
            <a:r>
              <a:rPr lang="en-US" sz="2000" b="1" dirty="0">
                <a:solidFill>
                  <a:schemeClr val="bg1"/>
                </a:solidFill>
              </a:rPr>
              <a:t> a la casa de mis abuelos. ¿Y </a:t>
            </a:r>
            <a:r>
              <a:rPr lang="en-US" sz="2000" b="1" dirty="0" err="1">
                <a:solidFill>
                  <a:schemeClr val="bg1"/>
                </a:solidFill>
              </a:rPr>
              <a:t>tú</a:t>
            </a:r>
            <a:r>
              <a:rPr lang="en-US" sz="2000" b="1" dirty="0">
                <a:solidFill>
                  <a:schemeClr val="bg1"/>
                </a:solidFill>
              </a:rPr>
              <a:t>? </a:t>
            </a:r>
            <a:r>
              <a:rPr lang="en-US" sz="2000" b="1" dirty="0">
                <a:solidFill>
                  <a:srgbClr val="C00000"/>
                </a:solidFill>
              </a:rPr>
              <a:t>I am going to my grandparents' house. What about you? </a:t>
            </a:r>
            <a:endParaRPr lang="en-US" sz="2000" b="1" dirty="0">
              <a:solidFill>
                <a:schemeClr val="bg1"/>
              </a:solidFill>
            </a:endParaRPr>
          </a:p>
          <a:p>
            <a:pPr marL="914400" indent="-914400" algn="just">
              <a:buAutoNum type="alphaLcPeriod"/>
            </a:pPr>
            <a:endParaRPr lang="en-US" sz="2000" b="1" dirty="0">
              <a:solidFill>
                <a:schemeClr val="bg1"/>
              </a:solidFill>
            </a:endParaRPr>
          </a:p>
          <a:p>
            <a:pPr algn="just"/>
            <a:r>
              <a:rPr lang="en-US" sz="2000" b="1" dirty="0">
                <a:solidFill>
                  <a:schemeClr val="bg1"/>
                </a:solidFill>
              </a:rPr>
              <a:t>A. </a:t>
            </a:r>
            <a:r>
              <a:rPr lang="en-US" sz="2000" b="1" dirty="0" err="1">
                <a:solidFill>
                  <a:schemeClr val="bg1"/>
                </a:solidFill>
              </a:rPr>
              <a:t>Yo</a:t>
            </a:r>
            <a:r>
              <a:rPr lang="en-US" sz="2000" b="1" dirty="0">
                <a:solidFill>
                  <a:schemeClr val="bg1"/>
                </a:solidFill>
              </a:rPr>
              <a:t> </a:t>
            </a:r>
            <a:r>
              <a:rPr lang="en-US" sz="2000" b="1" dirty="0" err="1">
                <a:solidFill>
                  <a:schemeClr val="bg1"/>
                </a:solidFill>
              </a:rPr>
              <a:t>siempre</a:t>
            </a:r>
            <a:r>
              <a:rPr lang="en-US" sz="2000" b="1" dirty="0">
                <a:solidFill>
                  <a:schemeClr val="bg1"/>
                </a:solidFill>
              </a:rPr>
              <a:t> </a:t>
            </a:r>
            <a:r>
              <a:rPr lang="en-US" sz="2000" b="1" dirty="0" err="1">
                <a:solidFill>
                  <a:schemeClr val="bg1"/>
                </a:solidFill>
              </a:rPr>
              <a:t>estoy</a:t>
            </a:r>
            <a:r>
              <a:rPr lang="en-US" sz="2000" b="1" dirty="0">
                <a:solidFill>
                  <a:schemeClr val="bg1"/>
                </a:solidFill>
              </a:rPr>
              <a:t> </a:t>
            </a:r>
            <a:r>
              <a:rPr lang="en-US" sz="2000" b="1" dirty="0" err="1">
                <a:solidFill>
                  <a:schemeClr val="bg1"/>
                </a:solidFill>
              </a:rPr>
              <a:t>ocupado</a:t>
            </a:r>
            <a:r>
              <a:rPr lang="en-US" sz="2000" b="1" dirty="0">
                <a:solidFill>
                  <a:schemeClr val="bg1"/>
                </a:solidFill>
              </a:rPr>
              <a:t> ese día. Tengo </a:t>
            </a:r>
            <a:r>
              <a:rPr lang="en-US" sz="2000" b="1" dirty="0" err="1">
                <a:solidFill>
                  <a:schemeClr val="bg1"/>
                </a:solidFill>
              </a:rPr>
              <a:t>que</a:t>
            </a:r>
            <a:r>
              <a:rPr lang="en-US" sz="2000" b="1" dirty="0">
                <a:solidFill>
                  <a:schemeClr val="bg1"/>
                </a:solidFill>
              </a:rPr>
              <a:t> </a:t>
            </a:r>
            <a:r>
              <a:rPr lang="en-US" sz="2000" b="1" dirty="0" err="1">
                <a:solidFill>
                  <a:schemeClr val="bg1"/>
                </a:solidFill>
              </a:rPr>
              <a:t>trabajar</a:t>
            </a:r>
            <a:r>
              <a:rPr lang="en-US" sz="2000" b="1" dirty="0">
                <a:solidFill>
                  <a:schemeClr val="bg1"/>
                </a:solidFill>
              </a:rPr>
              <a:t>. </a:t>
            </a:r>
            <a:r>
              <a:rPr lang="en-US" sz="2000" b="1" dirty="0">
                <a:solidFill>
                  <a:srgbClr val="C00000"/>
                </a:solidFill>
              </a:rPr>
              <a:t>I'm always busy that day. I have to work.</a:t>
            </a:r>
          </a:p>
          <a:p>
            <a:pPr marL="914400" indent="-914400" algn="just">
              <a:buAutoNum type="alphaLcPeriod"/>
            </a:pPr>
            <a:endParaRPr lang="en-US" sz="2000" b="1" dirty="0">
              <a:solidFill>
                <a:schemeClr val="bg1"/>
              </a:solidFill>
            </a:endParaRPr>
          </a:p>
          <a:p>
            <a:pPr algn="just"/>
            <a:r>
              <a:rPr lang="en-US" sz="2000" b="1" dirty="0">
                <a:solidFill>
                  <a:srgbClr val="00B050"/>
                </a:solidFill>
              </a:rPr>
              <a:t>B. </a:t>
            </a:r>
            <a:r>
              <a:rPr lang="en-US" sz="2000" b="1" dirty="0">
                <a:solidFill>
                  <a:schemeClr val="bg1"/>
                </a:solidFill>
              </a:rPr>
              <a:t>¡</a:t>
            </a:r>
            <a:r>
              <a:rPr lang="en-US" sz="2000" b="1" dirty="0" err="1">
                <a:solidFill>
                  <a:schemeClr val="bg1"/>
                </a:solidFill>
              </a:rPr>
              <a:t>Lamento</a:t>
            </a:r>
            <a:r>
              <a:rPr lang="en-US" sz="2000" b="1" dirty="0">
                <a:solidFill>
                  <a:schemeClr val="bg1"/>
                </a:solidFill>
              </a:rPr>
              <a:t> </a:t>
            </a:r>
            <a:r>
              <a:rPr lang="en-US" sz="2000" b="1" dirty="0" err="1">
                <a:solidFill>
                  <a:schemeClr val="bg1"/>
                </a:solidFill>
              </a:rPr>
              <a:t>escuchar</a:t>
            </a:r>
            <a:r>
              <a:rPr lang="en-US" sz="2000" b="1" dirty="0">
                <a:solidFill>
                  <a:schemeClr val="bg1"/>
                </a:solidFill>
              </a:rPr>
              <a:t> </a:t>
            </a:r>
            <a:r>
              <a:rPr lang="en-US" sz="2000" b="1" dirty="0" err="1">
                <a:solidFill>
                  <a:schemeClr val="bg1"/>
                </a:solidFill>
              </a:rPr>
              <a:t>eso</a:t>
            </a:r>
            <a:r>
              <a:rPr lang="en-US" sz="2000" b="1" dirty="0">
                <a:solidFill>
                  <a:schemeClr val="bg1"/>
                </a:solidFill>
              </a:rPr>
              <a:t>! </a:t>
            </a:r>
            <a:r>
              <a:rPr lang="en-US" sz="2000" b="1" dirty="0">
                <a:solidFill>
                  <a:srgbClr val="C00000"/>
                </a:solidFill>
              </a:rPr>
              <a:t>I’m sorry to hear that! </a:t>
            </a:r>
          </a:p>
          <a:p>
            <a:pPr marL="914400" indent="-914400" algn="just">
              <a:buAutoNum type="alphaLcPeriod"/>
            </a:pPr>
            <a:endParaRPr lang="en-US" sz="2000" b="1" dirty="0">
              <a:solidFill>
                <a:schemeClr val="bg1"/>
              </a:solidFill>
            </a:endParaRPr>
          </a:p>
          <a:p>
            <a:pPr algn="just"/>
            <a:r>
              <a:rPr lang="en-US" sz="2000" b="1" dirty="0">
                <a:solidFill>
                  <a:schemeClr val="bg1"/>
                </a:solidFill>
              </a:rPr>
              <a:t>A. ¡Ya </a:t>
            </a:r>
            <a:r>
              <a:rPr lang="en-US" sz="2000" b="1" dirty="0" err="1">
                <a:solidFill>
                  <a:schemeClr val="bg1"/>
                </a:solidFill>
              </a:rPr>
              <a:t>sé</a:t>
            </a:r>
            <a:r>
              <a:rPr lang="en-US" sz="2000" b="1" dirty="0">
                <a:solidFill>
                  <a:schemeClr val="bg1"/>
                </a:solidFill>
              </a:rPr>
              <a:t>! Tengo </a:t>
            </a:r>
            <a:r>
              <a:rPr lang="en-US" sz="2000" b="1" dirty="0" err="1">
                <a:solidFill>
                  <a:schemeClr val="bg1"/>
                </a:solidFill>
              </a:rPr>
              <a:t>ganas</a:t>
            </a:r>
            <a:r>
              <a:rPr lang="en-US" sz="2000" b="1" dirty="0">
                <a:solidFill>
                  <a:schemeClr val="bg1"/>
                </a:solidFill>
              </a:rPr>
              <a:t> de comer </a:t>
            </a:r>
            <a:r>
              <a:rPr lang="en-US" sz="2000" b="1" dirty="0" err="1">
                <a:solidFill>
                  <a:schemeClr val="bg1"/>
                </a:solidFill>
              </a:rPr>
              <a:t>mucho</a:t>
            </a:r>
            <a:r>
              <a:rPr lang="en-US" sz="2000" b="1" dirty="0">
                <a:solidFill>
                  <a:schemeClr val="bg1"/>
                </a:solidFill>
              </a:rPr>
              <a:t> </a:t>
            </a:r>
            <a:r>
              <a:rPr lang="en-US" sz="2000" b="1" dirty="0" err="1">
                <a:solidFill>
                  <a:schemeClr val="bg1"/>
                </a:solidFill>
              </a:rPr>
              <a:t>pavo</a:t>
            </a:r>
            <a:r>
              <a:rPr lang="en-US" sz="2000" b="1" dirty="0">
                <a:solidFill>
                  <a:schemeClr val="bg1"/>
                </a:solidFill>
              </a:rPr>
              <a:t>, </a:t>
            </a:r>
            <a:r>
              <a:rPr lang="en-US" sz="2000" b="1" dirty="0" err="1">
                <a:solidFill>
                  <a:schemeClr val="bg1"/>
                </a:solidFill>
              </a:rPr>
              <a:t>puré</a:t>
            </a:r>
            <a:r>
              <a:rPr lang="en-US" sz="2000" b="1" dirty="0">
                <a:solidFill>
                  <a:schemeClr val="bg1"/>
                </a:solidFill>
              </a:rPr>
              <a:t> de papas y pie de calabaza. </a:t>
            </a:r>
            <a:r>
              <a:rPr lang="en-US" sz="2000" b="1" dirty="0">
                <a:solidFill>
                  <a:srgbClr val="C00000"/>
                </a:solidFill>
              </a:rPr>
              <a:t>I know! I feel like eating lots of turkey, mashed potatoes and pumpkin pie.</a:t>
            </a:r>
          </a:p>
          <a:p>
            <a:pPr marL="914400" indent="-914400" algn="just">
              <a:buFontTx/>
              <a:buAutoNum type="alphaLcPeriod"/>
            </a:pPr>
            <a:endParaRPr lang="en-US" sz="2000" b="1" dirty="0">
              <a:solidFill>
                <a:srgbClr val="C00000"/>
              </a:solidFill>
            </a:endParaRPr>
          </a:p>
          <a:p>
            <a:pPr algn="just"/>
            <a:r>
              <a:rPr lang="en-US" sz="2000" b="1" dirty="0">
                <a:solidFill>
                  <a:srgbClr val="00B050"/>
                </a:solidFill>
              </a:rPr>
              <a:t>B. </a:t>
            </a:r>
            <a:r>
              <a:rPr lang="en-US" sz="2000" b="1" dirty="0">
                <a:solidFill>
                  <a:schemeClr val="bg1"/>
                </a:solidFill>
              </a:rPr>
              <a:t>¡No </a:t>
            </a:r>
            <a:r>
              <a:rPr lang="en-US" sz="2000" b="1" dirty="0" err="1">
                <a:solidFill>
                  <a:schemeClr val="bg1"/>
                </a:solidFill>
              </a:rPr>
              <a:t>te</a:t>
            </a:r>
            <a:r>
              <a:rPr lang="en-US" sz="2000" b="1" dirty="0">
                <a:solidFill>
                  <a:schemeClr val="bg1"/>
                </a:solidFill>
              </a:rPr>
              <a:t> </a:t>
            </a:r>
            <a:r>
              <a:rPr lang="en-US" sz="2000" b="1" dirty="0" err="1">
                <a:solidFill>
                  <a:schemeClr val="bg1"/>
                </a:solidFill>
              </a:rPr>
              <a:t>preocupes</a:t>
            </a:r>
            <a:r>
              <a:rPr lang="en-US" sz="2000" b="1" dirty="0">
                <a:solidFill>
                  <a:schemeClr val="bg1"/>
                </a:solidFill>
              </a:rPr>
              <a:t>, con gusto </a:t>
            </a:r>
            <a:r>
              <a:rPr lang="en-US" sz="2000" b="1" dirty="0" err="1">
                <a:solidFill>
                  <a:schemeClr val="bg1"/>
                </a:solidFill>
              </a:rPr>
              <a:t>yo</a:t>
            </a:r>
            <a:r>
              <a:rPr lang="en-US" sz="2000" b="1" dirty="0">
                <a:solidFill>
                  <a:schemeClr val="bg1"/>
                </a:solidFill>
              </a:rPr>
              <a:t> </a:t>
            </a:r>
            <a:r>
              <a:rPr lang="en-US" sz="2000" b="1" dirty="0" err="1">
                <a:solidFill>
                  <a:schemeClr val="bg1"/>
                </a:solidFill>
              </a:rPr>
              <a:t>comeré</a:t>
            </a:r>
            <a:r>
              <a:rPr lang="en-US" sz="2000" b="1" dirty="0">
                <a:solidFill>
                  <a:schemeClr val="bg1"/>
                </a:solidFill>
              </a:rPr>
              <a:t> </a:t>
            </a:r>
            <a:r>
              <a:rPr lang="en-US" sz="2000" b="1" dirty="0" err="1">
                <a:solidFill>
                  <a:schemeClr val="bg1"/>
                </a:solidFill>
              </a:rPr>
              <a:t>todo</a:t>
            </a:r>
            <a:r>
              <a:rPr lang="en-US" sz="2000" b="1" dirty="0">
                <a:solidFill>
                  <a:schemeClr val="bg1"/>
                </a:solidFill>
              </a:rPr>
              <a:t> </a:t>
            </a:r>
            <a:r>
              <a:rPr lang="en-US" sz="2000" b="1" dirty="0" err="1">
                <a:solidFill>
                  <a:schemeClr val="bg1"/>
                </a:solidFill>
              </a:rPr>
              <a:t>eso</a:t>
            </a:r>
            <a:r>
              <a:rPr lang="en-US" sz="2000" b="1" dirty="0">
                <a:solidFill>
                  <a:schemeClr val="bg1"/>
                </a:solidFill>
              </a:rPr>
              <a:t> </a:t>
            </a:r>
            <a:r>
              <a:rPr lang="en-US" sz="2000" b="1" dirty="0" err="1">
                <a:solidFill>
                  <a:schemeClr val="bg1"/>
                </a:solidFill>
              </a:rPr>
              <a:t>por</a:t>
            </a:r>
            <a:r>
              <a:rPr lang="en-US" sz="2000" b="1" dirty="0">
                <a:solidFill>
                  <a:schemeClr val="bg1"/>
                </a:solidFill>
              </a:rPr>
              <a:t> </a:t>
            </a:r>
            <a:r>
              <a:rPr lang="en-US" sz="2000" b="1" dirty="0" err="1">
                <a:solidFill>
                  <a:schemeClr val="bg1"/>
                </a:solidFill>
              </a:rPr>
              <a:t>tí</a:t>
            </a:r>
            <a:r>
              <a:rPr lang="en-US" sz="2000" b="1" dirty="0">
                <a:solidFill>
                  <a:schemeClr val="bg1"/>
                </a:solidFill>
              </a:rPr>
              <a:t>! (</a:t>
            </a:r>
            <a:r>
              <a:rPr lang="en-US" sz="2000" b="1" dirty="0" err="1">
                <a:solidFill>
                  <a:schemeClr val="bg1"/>
                </a:solidFill>
              </a:rPr>
              <a:t>guiño</a:t>
            </a:r>
            <a:r>
              <a:rPr lang="en-US" sz="2000" b="1" dirty="0">
                <a:solidFill>
                  <a:schemeClr val="bg1"/>
                </a:solidFill>
              </a:rPr>
              <a:t>). </a:t>
            </a:r>
            <a:r>
              <a:rPr lang="en-US" sz="2000" b="1" dirty="0">
                <a:solidFill>
                  <a:srgbClr val="C00000"/>
                </a:solidFill>
              </a:rPr>
              <a:t>Don't worry, I'll gladly eat all that for you! (wink).</a:t>
            </a:r>
          </a:p>
          <a:p>
            <a:pPr marL="914400" indent="-914400" algn="just">
              <a:buAutoNum type="alphaLcPeriod"/>
            </a:pPr>
            <a:endParaRPr lang="en-US" sz="2000" b="1" dirty="0">
              <a:solidFill>
                <a:schemeClr val="bg1"/>
              </a:solidFill>
            </a:endParaRPr>
          </a:p>
        </p:txBody>
      </p:sp>
      <p:pic>
        <p:nvPicPr>
          <p:cNvPr id="6148" name="Picture 4" descr="Planning the Perfect Thanksgiving Dinner - Just Cook by ButcherBox">
            <a:extLst>
              <a:ext uri="{FF2B5EF4-FFF2-40B4-BE49-F238E27FC236}">
                <a16:creationId xmlns:a16="http://schemas.microsoft.com/office/drawing/2014/main" id="{6554D5B0-9481-4ED2-3CFA-8BB980AF0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0495" y="1217874"/>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661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6" name="Content Placeholder 5">
            <a:extLst>
              <a:ext uri="{FF2B5EF4-FFF2-40B4-BE49-F238E27FC236}">
                <a16:creationId xmlns:a16="http://schemas.microsoft.com/office/drawing/2014/main" id="{42CEF764-7F0D-74AD-01EA-F271C02E6004}"/>
              </a:ext>
            </a:extLst>
          </p:cNvPr>
          <p:cNvGraphicFramePr>
            <a:graphicFrameLocks noGrp="1"/>
          </p:cNvGraphicFramePr>
          <p:nvPr>
            <p:ph idx="1"/>
            <p:extLst>
              <p:ext uri="{D42A27DB-BD31-4B8C-83A1-F6EECF244321}">
                <p14:modId xmlns:p14="http://schemas.microsoft.com/office/powerpoint/2010/main" val="134667029"/>
              </p:ext>
            </p:extLst>
          </p:nvPr>
        </p:nvGraphicFramePr>
        <p:xfrm>
          <a:off x="1386840" y="2469371"/>
          <a:ext cx="9418320" cy="3840480"/>
        </p:xfrm>
        <a:graphic>
          <a:graphicData uri="http://schemas.openxmlformats.org/drawingml/2006/table">
            <a:tbl>
              <a:tblPr firstRow="1" firstCol="1" bandRow="1">
                <a:tableStyleId>{5C22544A-7EE6-4342-B048-85BDC9FD1C3A}</a:tableStyleId>
              </a:tblPr>
              <a:tblGrid>
                <a:gridCol w="4456624">
                  <a:extLst>
                    <a:ext uri="{9D8B030D-6E8A-4147-A177-3AD203B41FA5}">
                      <a16:colId xmlns:a16="http://schemas.microsoft.com/office/drawing/2014/main" val="1477391246"/>
                    </a:ext>
                  </a:extLst>
                </a:gridCol>
                <a:gridCol w="4961696">
                  <a:extLst>
                    <a:ext uri="{9D8B030D-6E8A-4147-A177-3AD203B41FA5}">
                      <a16:colId xmlns:a16="http://schemas.microsoft.com/office/drawing/2014/main" val="2465362982"/>
                    </a:ext>
                  </a:extLst>
                </a:gridCol>
              </a:tblGrid>
              <a:tr h="640080">
                <a:tc>
                  <a:txBody>
                    <a:bodyPr/>
                    <a:lstStyle/>
                    <a:p>
                      <a:pPr marL="0" marR="0" algn="ctr" fontAlgn="base">
                        <a:lnSpc>
                          <a:spcPct val="107000"/>
                        </a:lnSpc>
                        <a:spcBef>
                          <a:spcPts val="0"/>
                        </a:spcBef>
                        <a:spcAft>
                          <a:spcPts val="0"/>
                        </a:spcAft>
                      </a:pPr>
                      <a:r>
                        <a:rPr lang="en-US" sz="2400" b="1" dirty="0">
                          <a:solidFill>
                            <a:schemeClr val="bg1"/>
                          </a:solidFill>
                          <a:effectLst/>
                        </a:rPr>
                        <a:t>¿</a:t>
                      </a:r>
                      <a:r>
                        <a:rPr lang="en-US" sz="2400" b="1" dirty="0" err="1">
                          <a:solidFill>
                            <a:schemeClr val="bg1"/>
                          </a:solidFill>
                          <a:effectLst/>
                        </a:rPr>
                        <a:t>Cuándo</a:t>
                      </a:r>
                      <a:r>
                        <a:rPr lang="en-US" sz="2400" b="1" dirty="0">
                          <a:solidFill>
                            <a:schemeClr val="bg1"/>
                          </a:solidFill>
                          <a:effectLst/>
                        </a:rPr>
                        <a:t>?</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rPr>
                        <a:t>When?</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017874635"/>
                  </a:ext>
                </a:extLst>
              </a:tr>
              <a:tr h="457200">
                <a:tc>
                  <a:txBody>
                    <a:bodyPr/>
                    <a:lstStyle/>
                    <a:p>
                      <a:pPr marL="0" marR="0" fontAlgn="base">
                        <a:lnSpc>
                          <a:spcPct val="107000"/>
                        </a:lnSpc>
                        <a:spcBef>
                          <a:spcPts val="0"/>
                        </a:spcBef>
                        <a:spcAft>
                          <a:spcPts val="0"/>
                        </a:spcAft>
                      </a:pPr>
                      <a:r>
                        <a:rPr lang="en-US" sz="2000" dirty="0">
                          <a:solidFill>
                            <a:schemeClr val="bg1"/>
                          </a:solidFill>
                          <a:effectLst/>
                        </a:rPr>
                        <a:t>fin de semana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weekend</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54748002"/>
                  </a:ext>
                </a:extLst>
              </a:tr>
              <a:tr h="457200">
                <a:tc>
                  <a:txBody>
                    <a:bodyPr/>
                    <a:lstStyle/>
                    <a:p>
                      <a:pPr marL="0" marR="0" fontAlgn="base">
                        <a:lnSpc>
                          <a:spcPct val="107000"/>
                        </a:lnSpc>
                        <a:spcBef>
                          <a:spcPts val="0"/>
                        </a:spcBef>
                        <a:spcAft>
                          <a:spcPts val="0"/>
                        </a:spcAft>
                      </a:pPr>
                      <a:r>
                        <a:rPr lang="en-US" sz="2000" dirty="0">
                          <a:solidFill>
                            <a:schemeClr val="bg1"/>
                          </a:solidFill>
                          <a:effectLst/>
                        </a:rPr>
                        <a:t>entre </a:t>
                      </a:r>
                      <a:r>
                        <a:rPr lang="en-US" sz="2000" dirty="0" err="1">
                          <a:solidFill>
                            <a:schemeClr val="bg1"/>
                          </a:solidFill>
                          <a:effectLst/>
                        </a:rPr>
                        <a:t>semana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a:effectLst/>
                        </a:rPr>
                        <a:t>weekday</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7612882"/>
                  </a:ext>
                </a:extLst>
              </a:tr>
              <a:tr h="457200">
                <a:tc>
                  <a:txBody>
                    <a:bodyPr/>
                    <a:lstStyle/>
                    <a:p>
                      <a:pPr marL="0" marR="0" fontAlgn="base">
                        <a:lnSpc>
                          <a:spcPct val="107000"/>
                        </a:lnSpc>
                        <a:spcBef>
                          <a:spcPts val="0"/>
                        </a:spcBef>
                        <a:spcAft>
                          <a:spcPts val="0"/>
                        </a:spcAft>
                      </a:pPr>
                      <a:r>
                        <a:rPr lang="en-US" sz="2000" dirty="0">
                          <a:solidFill>
                            <a:schemeClr val="bg1"/>
                          </a:solidFill>
                          <a:effectLst/>
                        </a:rPr>
                        <a:t>fin de </a:t>
                      </a:r>
                      <a:r>
                        <a:rPr lang="en-US" sz="2000" dirty="0" err="1">
                          <a:solidFill>
                            <a:schemeClr val="bg1"/>
                          </a:solidFill>
                          <a:effectLst/>
                        </a:rPr>
                        <a:t>año</a:t>
                      </a:r>
                      <a:r>
                        <a:rPr lang="en-US" sz="2000" dirty="0">
                          <a:solidFill>
                            <a:schemeClr val="bg1"/>
                          </a:solidFill>
                          <a:effectLst/>
                        </a:rPr>
                        <a:t> </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end of the year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69765757"/>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vacaciones</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a:effectLst/>
                        </a:rPr>
                        <a:t>vacations</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03047171"/>
                  </a:ext>
                </a:extLst>
              </a:tr>
              <a:tr h="457200">
                <a:tc>
                  <a:txBody>
                    <a:bodyPr/>
                    <a:lstStyle/>
                    <a:p>
                      <a:pPr marL="0" marR="0" fontAlgn="base">
                        <a:lnSpc>
                          <a:spcPct val="107000"/>
                        </a:lnSpc>
                        <a:spcBef>
                          <a:spcPts val="0"/>
                        </a:spcBef>
                        <a:spcAft>
                          <a:spcPts val="0"/>
                        </a:spcAft>
                      </a:pPr>
                      <a:r>
                        <a:rPr lang="en-US" sz="2000" dirty="0">
                          <a:solidFill>
                            <a:schemeClr val="bg1"/>
                          </a:solidFill>
                          <a:effectLst/>
                        </a:rPr>
                        <a:t>día </a:t>
                      </a:r>
                      <a:r>
                        <a:rPr lang="en-US" sz="2000" dirty="0" err="1">
                          <a:solidFill>
                            <a:schemeClr val="bg1"/>
                          </a:solidFill>
                          <a:effectLst/>
                        </a:rPr>
                        <a:t>festivo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holiday</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23903448"/>
                  </a:ext>
                </a:extLst>
              </a:tr>
              <a:tr h="457200">
                <a:tc>
                  <a:txBody>
                    <a:bodyPr/>
                    <a:lstStyle/>
                    <a:p>
                      <a:pPr marL="0" marR="0" fontAlgn="base">
                        <a:lnSpc>
                          <a:spcPct val="107000"/>
                        </a:lnSpc>
                        <a:spcBef>
                          <a:spcPts val="0"/>
                        </a:spcBef>
                        <a:spcAft>
                          <a:spcPts val="0"/>
                        </a:spcAft>
                      </a:pPr>
                      <a:r>
                        <a:rPr lang="en-US" sz="2000" dirty="0">
                          <a:solidFill>
                            <a:schemeClr val="bg1"/>
                          </a:solidFill>
                          <a:effectLst/>
                        </a:rPr>
                        <a:t>hoy</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today</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22126726"/>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mañana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tomorrow</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63510100"/>
                  </a:ext>
                </a:extLst>
              </a:tr>
            </a:tbl>
          </a:graphicData>
        </a:graphic>
      </p:graphicFrame>
    </p:spTree>
    <p:extLst>
      <p:ext uri="{BB962C8B-B14F-4D97-AF65-F5344CB8AC3E}">
        <p14:creationId xmlns:p14="http://schemas.microsoft.com/office/powerpoint/2010/main" val="29476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6" name="Content Placeholder 5">
            <a:extLst>
              <a:ext uri="{FF2B5EF4-FFF2-40B4-BE49-F238E27FC236}">
                <a16:creationId xmlns:a16="http://schemas.microsoft.com/office/drawing/2014/main" id="{42CEF764-7F0D-74AD-01EA-F271C02E6004}"/>
              </a:ext>
            </a:extLst>
          </p:cNvPr>
          <p:cNvGraphicFramePr>
            <a:graphicFrameLocks noGrp="1"/>
          </p:cNvGraphicFramePr>
          <p:nvPr>
            <p:ph idx="1"/>
            <p:extLst>
              <p:ext uri="{D42A27DB-BD31-4B8C-83A1-F6EECF244321}">
                <p14:modId xmlns:p14="http://schemas.microsoft.com/office/powerpoint/2010/main" val="1553168581"/>
              </p:ext>
            </p:extLst>
          </p:nvPr>
        </p:nvGraphicFramePr>
        <p:xfrm>
          <a:off x="1386840" y="2469371"/>
          <a:ext cx="9418320" cy="3840480"/>
        </p:xfrm>
        <a:graphic>
          <a:graphicData uri="http://schemas.openxmlformats.org/drawingml/2006/table">
            <a:tbl>
              <a:tblPr firstRow="1" firstCol="1" bandRow="1">
                <a:tableStyleId>{5C22544A-7EE6-4342-B048-85BDC9FD1C3A}</a:tableStyleId>
              </a:tblPr>
              <a:tblGrid>
                <a:gridCol w="4456624">
                  <a:extLst>
                    <a:ext uri="{9D8B030D-6E8A-4147-A177-3AD203B41FA5}">
                      <a16:colId xmlns:a16="http://schemas.microsoft.com/office/drawing/2014/main" val="1477391246"/>
                    </a:ext>
                  </a:extLst>
                </a:gridCol>
                <a:gridCol w="4961696">
                  <a:extLst>
                    <a:ext uri="{9D8B030D-6E8A-4147-A177-3AD203B41FA5}">
                      <a16:colId xmlns:a16="http://schemas.microsoft.com/office/drawing/2014/main" val="2465362982"/>
                    </a:ext>
                  </a:extLst>
                </a:gridCol>
              </a:tblGrid>
              <a:tr h="640080">
                <a:tc>
                  <a:txBody>
                    <a:bodyPr/>
                    <a:lstStyle/>
                    <a:p>
                      <a:pPr marL="0" marR="0" algn="ctr" fontAlgn="base">
                        <a:lnSpc>
                          <a:spcPct val="107000"/>
                        </a:lnSpc>
                        <a:spcBef>
                          <a:spcPts val="0"/>
                        </a:spcBef>
                        <a:spcAft>
                          <a:spcPts val="0"/>
                        </a:spcAft>
                      </a:pPr>
                      <a:r>
                        <a:rPr lang="en-US" sz="2400" b="1" dirty="0">
                          <a:solidFill>
                            <a:schemeClr val="bg1"/>
                          </a:solidFill>
                          <a:effectLst/>
                        </a:rPr>
                        <a:t>¿</a:t>
                      </a:r>
                      <a:r>
                        <a:rPr lang="en-US" sz="2400" b="1" dirty="0" err="1">
                          <a:solidFill>
                            <a:schemeClr val="bg1"/>
                          </a:solidFill>
                          <a:effectLst/>
                        </a:rPr>
                        <a:t>Cuándo</a:t>
                      </a:r>
                      <a:r>
                        <a:rPr lang="en-US" sz="2400" b="1" dirty="0">
                          <a:solidFill>
                            <a:schemeClr val="bg1"/>
                          </a:solidFill>
                          <a:effectLst/>
                        </a:rPr>
                        <a:t>?</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rPr>
                        <a:t>When?</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017874635"/>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pasado</a:t>
                      </a:r>
                      <a:r>
                        <a:rPr lang="en-US" sz="2000" dirty="0">
                          <a:solidFill>
                            <a:schemeClr val="bg1"/>
                          </a:solidFill>
                          <a:effectLst/>
                        </a:rPr>
                        <a:t> </a:t>
                      </a:r>
                      <a:r>
                        <a:rPr lang="en-US" sz="2000" dirty="0" err="1">
                          <a:solidFill>
                            <a:schemeClr val="bg1"/>
                          </a:solidFill>
                          <a:effectLst/>
                        </a:rPr>
                        <a:t>mañana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the day after tomorrow</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87473785"/>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más</a:t>
                      </a:r>
                      <a:r>
                        <a:rPr lang="en-US" sz="2000" dirty="0">
                          <a:solidFill>
                            <a:schemeClr val="bg1"/>
                          </a:solidFill>
                          <a:effectLst/>
                        </a:rPr>
                        <a:t> </a:t>
                      </a:r>
                      <a:r>
                        <a:rPr lang="en-US" sz="2000" dirty="0" err="1">
                          <a:solidFill>
                            <a:schemeClr val="bg1"/>
                          </a:solidFill>
                          <a:effectLst/>
                        </a:rPr>
                        <a:t>tarde</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later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36847070"/>
                  </a:ext>
                </a:extLst>
              </a:tr>
              <a:tr h="457200">
                <a:tc>
                  <a:txBody>
                    <a:bodyPr/>
                    <a:lstStyle/>
                    <a:p>
                      <a:pPr marL="0" marR="0" fontAlgn="base">
                        <a:lnSpc>
                          <a:spcPct val="107000"/>
                        </a:lnSpc>
                        <a:spcBef>
                          <a:spcPts val="0"/>
                        </a:spcBef>
                        <a:spcAft>
                          <a:spcPts val="0"/>
                        </a:spcAft>
                      </a:pPr>
                      <a:r>
                        <a:rPr lang="en-US" sz="2000" dirty="0">
                          <a:solidFill>
                            <a:schemeClr val="bg1"/>
                          </a:solidFill>
                          <a:effectLst/>
                        </a:rPr>
                        <a:t>la </a:t>
                      </a:r>
                      <a:r>
                        <a:rPr lang="en-US" sz="2000" dirty="0" err="1">
                          <a:solidFill>
                            <a:schemeClr val="bg1"/>
                          </a:solidFill>
                          <a:effectLst/>
                        </a:rPr>
                        <a:t>próxima</a:t>
                      </a:r>
                      <a:r>
                        <a:rPr lang="en-US" sz="2000" dirty="0">
                          <a:solidFill>
                            <a:schemeClr val="bg1"/>
                          </a:solidFill>
                          <a:effectLst/>
                        </a:rPr>
                        <a:t>/</a:t>
                      </a: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próximo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the next</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56713573"/>
                  </a:ext>
                </a:extLst>
              </a:tr>
              <a:tr h="457200">
                <a:tc>
                  <a:txBody>
                    <a:bodyPr/>
                    <a:lstStyle/>
                    <a:p>
                      <a:pPr marL="0" marR="0" fontAlgn="base">
                        <a:lnSpc>
                          <a:spcPct val="107000"/>
                        </a:lnSpc>
                        <a:spcBef>
                          <a:spcPts val="0"/>
                        </a:spcBef>
                        <a:spcAft>
                          <a:spcPts val="0"/>
                        </a:spcAft>
                      </a:pPr>
                      <a:r>
                        <a:rPr lang="en-US" sz="2000" dirty="0">
                          <a:solidFill>
                            <a:schemeClr val="bg1"/>
                          </a:solidFill>
                          <a:effectLst/>
                        </a:rPr>
                        <a:t>primavera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spring</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68093676"/>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verano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summer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59458733"/>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otoño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fall /autumn</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80385076"/>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invierno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winter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04045485"/>
                  </a:ext>
                </a:extLst>
              </a:tr>
            </a:tbl>
          </a:graphicData>
        </a:graphic>
      </p:graphicFrame>
    </p:spTree>
    <p:extLst>
      <p:ext uri="{BB962C8B-B14F-4D97-AF65-F5344CB8AC3E}">
        <p14:creationId xmlns:p14="http://schemas.microsoft.com/office/powerpoint/2010/main" val="29243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6D73-51FB-7966-02C8-CAAA7B280960}"/>
              </a:ext>
            </a:extLst>
          </p:cNvPr>
          <p:cNvSpPr>
            <a:spLocks noGrp="1"/>
          </p:cNvSpPr>
          <p:nvPr>
            <p:ph type="title"/>
          </p:nvPr>
        </p:nvSpPr>
        <p:spPr/>
        <p:txBody>
          <a:bodyPr>
            <a:normAutofit/>
          </a:bodyPr>
          <a:lstStyle/>
          <a:p>
            <a:r>
              <a:rPr lang="en-US" sz="4800" b="1" dirty="0"/>
              <a:t>USEFUL VERBS FOR MAKING PLANS</a:t>
            </a:r>
          </a:p>
        </p:txBody>
      </p:sp>
      <p:sp>
        <p:nvSpPr>
          <p:cNvPr id="3" name="Text Placeholder 2">
            <a:extLst>
              <a:ext uri="{FF2B5EF4-FFF2-40B4-BE49-F238E27FC236}">
                <a16:creationId xmlns:a16="http://schemas.microsoft.com/office/drawing/2014/main" id="{51E4D875-0459-CF02-BFE6-D35C1365B826}"/>
              </a:ext>
            </a:extLst>
          </p:cNvPr>
          <p:cNvSpPr>
            <a:spLocks noGrp="1"/>
          </p:cNvSpPr>
          <p:nvPr>
            <p:ph type="body" idx="1"/>
          </p:nvPr>
        </p:nvSpPr>
        <p:spPr>
          <a:xfrm>
            <a:off x="793332" y="1834166"/>
            <a:ext cx="4472327" cy="693135"/>
          </a:xfrm>
        </p:spPr>
        <p:txBody>
          <a:bodyPr/>
          <a:lstStyle/>
          <a:p>
            <a:r>
              <a:rPr lang="en-US" dirty="0" err="1"/>
              <a:t>Español</a:t>
            </a:r>
            <a:endParaRPr lang="en-US" dirty="0"/>
          </a:p>
        </p:txBody>
      </p:sp>
      <p:sp>
        <p:nvSpPr>
          <p:cNvPr id="4" name="Content Placeholder 3">
            <a:extLst>
              <a:ext uri="{FF2B5EF4-FFF2-40B4-BE49-F238E27FC236}">
                <a16:creationId xmlns:a16="http://schemas.microsoft.com/office/drawing/2014/main" id="{D0F11709-8C8F-9065-4789-30DDF8746875}"/>
              </a:ext>
            </a:extLst>
          </p:cNvPr>
          <p:cNvSpPr>
            <a:spLocks noGrp="1"/>
          </p:cNvSpPr>
          <p:nvPr>
            <p:ph sz="half" idx="2"/>
          </p:nvPr>
        </p:nvSpPr>
        <p:spPr>
          <a:xfrm>
            <a:off x="567304" y="2624242"/>
            <a:ext cx="4698355" cy="3566160"/>
          </a:xfrm>
        </p:spPr>
        <p:txBody>
          <a:bodyPr>
            <a:noAutofit/>
          </a:bodyPr>
          <a:lstStyle/>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estar</a:t>
            </a: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ser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tener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hacer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querer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quedar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comenzar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comprar</a:t>
            </a:r>
            <a:endParaRPr lang="en-US" sz="2000"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BDC901E-1473-37D5-FBFF-9FBE7D4703E4}"/>
              </a:ext>
            </a:extLst>
          </p:cNvPr>
          <p:cNvSpPr>
            <a:spLocks noGrp="1"/>
          </p:cNvSpPr>
          <p:nvPr>
            <p:ph type="body" sz="quarter" idx="3"/>
          </p:nvPr>
        </p:nvSpPr>
        <p:spPr>
          <a:xfrm>
            <a:off x="5820154" y="1841377"/>
            <a:ext cx="4474028" cy="692076"/>
          </a:xfrm>
        </p:spPr>
        <p:txBody>
          <a:bodyPr/>
          <a:lstStyle/>
          <a:p>
            <a:r>
              <a:rPr lang="en-US" dirty="0" err="1"/>
              <a:t>Inglés</a:t>
            </a:r>
            <a:endParaRPr lang="en-US" dirty="0"/>
          </a:p>
        </p:txBody>
      </p:sp>
      <p:sp>
        <p:nvSpPr>
          <p:cNvPr id="6" name="Content Placeholder 5">
            <a:extLst>
              <a:ext uri="{FF2B5EF4-FFF2-40B4-BE49-F238E27FC236}">
                <a16:creationId xmlns:a16="http://schemas.microsoft.com/office/drawing/2014/main" id="{DB121607-E011-046B-A272-EF5BEF6DDF85}"/>
              </a:ext>
            </a:extLst>
          </p:cNvPr>
          <p:cNvSpPr>
            <a:spLocks noGrp="1"/>
          </p:cNvSpPr>
          <p:nvPr>
            <p:ph sz="quarter" idx="4"/>
          </p:nvPr>
        </p:nvSpPr>
        <p:spPr>
          <a:xfrm>
            <a:off x="5487250" y="2541468"/>
            <a:ext cx="4700059" cy="3566160"/>
          </a:xfrm>
        </p:spPr>
        <p:txBody>
          <a:bodyPr>
            <a:noAutofit/>
          </a:bodyPr>
          <a:lstStyle/>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be (temporary, location)                                           </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be (permanent, characteristics)</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have</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do</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want</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stay</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start</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buy</a:t>
            </a:r>
            <a:endParaRPr lang="en-US" sz="2000" dirty="0"/>
          </a:p>
        </p:txBody>
      </p:sp>
      <p:pic>
        <p:nvPicPr>
          <p:cNvPr id="9218" name="Picture 2" descr="Light Bulb Idea Vector Art, Icons, and Graphics for Free Download">
            <a:extLst>
              <a:ext uri="{FF2B5EF4-FFF2-40B4-BE49-F238E27FC236}">
                <a16:creationId xmlns:a16="http://schemas.microsoft.com/office/drawing/2014/main" id="{92D65046-3EE8-D883-0B2C-D3D5067EE2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66791" y="4098925"/>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E4D875-0459-CF02-BFE6-D35C1365B826}"/>
              </a:ext>
            </a:extLst>
          </p:cNvPr>
          <p:cNvSpPr>
            <a:spLocks noGrp="1"/>
          </p:cNvSpPr>
          <p:nvPr>
            <p:ph type="body" idx="1"/>
          </p:nvPr>
        </p:nvSpPr>
        <p:spPr>
          <a:xfrm>
            <a:off x="1750068" y="1945476"/>
            <a:ext cx="4472327" cy="693135"/>
          </a:xfrm>
        </p:spPr>
        <p:txBody>
          <a:bodyPr/>
          <a:lstStyle/>
          <a:p>
            <a:r>
              <a:rPr lang="en-US" dirty="0" err="1"/>
              <a:t>Español</a:t>
            </a:r>
            <a:endParaRPr lang="en-US" dirty="0"/>
          </a:p>
        </p:txBody>
      </p:sp>
      <p:sp>
        <p:nvSpPr>
          <p:cNvPr id="4" name="Content Placeholder 3">
            <a:extLst>
              <a:ext uri="{FF2B5EF4-FFF2-40B4-BE49-F238E27FC236}">
                <a16:creationId xmlns:a16="http://schemas.microsoft.com/office/drawing/2014/main" id="{D0F11709-8C8F-9065-4789-30DDF8746875}"/>
              </a:ext>
            </a:extLst>
          </p:cNvPr>
          <p:cNvSpPr>
            <a:spLocks noGrp="1"/>
          </p:cNvSpPr>
          <p:nvPr>
            <p:ph sz="half" idx="2"/>
          </p:nvPr>
        </p:nvSpPr>
        <p:spPr>
          <a:xfrm>
            <a:off x="3184963" y="2767089"/>
            <a:ext cx="4698355" cy="3566160"/>
          </a:xfrm>
        </p:spPr>
        <p:txBody>
          <a:bodyPr>
            <a:noAutofit/>
          </a:bodyPr>
          <a:lstStyle/>
          <a:p>
            <a:pPr lvl="0"/>
            <a:r>
              <a:rPr lang="en-US" dirty="0"/>
              <a:t>comer</a:t>
            </a:r>
          </a:p>
          <a:p>
            <a:pPr lvl="0"/>
            <a:r>
              <a:rPr lang="en-US" dirty="0" err="1"/>
              <a:t>acabar</a:t>
            </a:r>
            <a:endParaRPr lang="en-US" dirty="0"/>
          </a:p>
          <a:p>
            <a:pPr lvl="0"/>
            <a:r>
              <a:rPr lang="en-US" dirty="0" err="1"/>
              <a:t>pensar</a:t>
            </a:r>
            <a:endParaRPr lang="en-US" dirty="0"/>
          </a:p>
          <a:p>
            <a:pPr lvl="0"/>
            <a:r>
              <a:rPr lang="en-US" dirty="0" err="1"/>
              <a:t>organizar</a:t>
            </a:r>
            <a:endParaRPr lang="en-US" dirty="0"/>
          </a:p>
          <a:p>
            <a:pPr lvl="0"/>
            <a:r>
              <a:rPr lang="en-US" dirty="0" err="1"/>
              <a:t>salir</a:t>
            </a:r>
            <a:endParaRPr lang="en-US" dirty="0"/>
          </a:p>
          <a:p>
            <a:pPr lvl="0"/>
            <a:r>
              <a:rPr lang="en-US" dirty="0" err="1"/>
              <a:t>ir</a:t>
            </a:r>
            <a:endParaRPr lang="en-US" dirty="0"/>
          </a:p>
          <a:p>
            <a:pPr lvl="0"/>
            <a:r>
              <a:rPr lang="en-US" dirty="0" err="1"/>
              <a:t>limpiar</a:t>
            </a:r>
            <a:endParaRPr lang="en-US" dirty="0"/>
          </a:p>
          <a:p>
            <a:pPr lvl="0"/>
            <a:r>
              <a:rPr lang="en-US" dirty="0" err="1"/>
              <a:t>viajar</a:t>
            </a:r>
            <a:endParaRPr lang="en-US" dirty="0"/>
          </a:p>
          <a:p>
            <a:pPr lvl="0"/>
            <a:r>
              <a:rPr lang="en-US" dirty="0" err="1"/>
              <a:t>pasear</a:t>
            </a:r>
            <a:endParaRPr lang="en-US" dirty="0"/>
          </a:p>
          <a:p>
            <a:pPr marR="0" lvl="0">
              <a:lnSpc>
                <a:spcPct val="107000"/>
              </a:lnSpc>
              <a:spcBef>
                <a:spcPts val="0"/>
              </a:spcBef>
              <a:spcAft>
                <a:spcPts val="800"/>
              </a:spcAft>
              <a:buSzPts val="1000"/>
              <a:buFont typeface="Wingdings" panose="05000000000000000000" pitchFamily="2" charset="2"/>
              <a:buChar char="q"/>
              <a:tabLst>
                <a:tab pos="400050" algn="l"/>
              </a:tabLst>
            </a:pPr>
            <a:endParaRPr lang="en-US"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BDC901E-1473-37D5-FBFF-9FBE7D4703E4}"/>
              </a:ext>
            </a:extLst>
          </p:cNvPr>
          <p:cNvSpPr>
            <a:spLocks noGrp="1"/>
          </p:cNvSpPr>
          <p:nvPr>
            <p:ph type="body" sz="quarter" idx="3"/>
          </p:nvPr>
        </p:nvSpPr>
        <p:spPr>
          <a:xfrm>
            <a:off x="5707138" y="1965357"/>
            <a:ext cx="4474028" cy="692076"/>
          </a:xfrm>
        </p:spPr>
        <p:txBody>
          <a:bodyPr/>
          <a:lstStyle/>
          <a:p>
            <a:r>
              <a:rPr lang="en-US" dirty="0" err="1"/>
              <a:t>Inglés</a:t>
            </a:r>
            <a:endParaRPr lang="en-US" dirty="0"/>
          </a:p>
        </p:txBody>
      </p:sp>
      <p:sp>
        <p:nvSpPr>
          <p:cNvPr id="6" name="Content Placeholder 5">
            <a:extLst>
              <a:ext uri="{FF2B5EF4-FFF2-40B4-BE49-F238E27FC236}">
                <a16:creationId xmlns:a16="http://schemas.microsoft.com/office/drawing/2014/main" id="{DB121607-E011-046B-A272-EF5BEF6DDF85}"/>
              </a:ext>
            </a:extLst>
          </p:cNvPr>
          <p:cNvSpPr>
            <a:spLocks noGrp="1"/>
          </p:cNvSpPr>
          <p:nvPr>
            <p:ph sz="quarter" idx="4"/>
          </p:nvPr>
        </p:nvSpPr>
        <p:spPr>
          <a:xfrm>
            <a:off x="6910539" y="2757113"/>
            <a:ext cx="4700059" cy="3566160"/>
          </a:xfrm>
        </p:spPr>
        <p:txBody>
          <a:bodyPr>
            <a:noAutofit/>
          </a:bodyPr>
          <a:lstStyle/>
          <a:p>
            <a:pPr lvl="0"/>
            <a:r>
              <a:rPr lang="en-US" dirty="0"/>
              <a:t>to eat</a:t>
            </a:r>
          </a:p>
          <a:p>
            <a:pPr lvl="0"/>
            <a:r>
              <a:rPr lang="en-US" dirty="0"/>
              <a:t>to end up, to finish</a:t>
            </a:r>
          </a:p>
          <a:p>
            <a:pPr lvl="0"/>
            <a:r>
              <a:rPr lang="en-US" dirty="0"/>
              <a:t>to think</a:t>
            </a:r>
          </a:p>
          <a:p>
            <a:pPr lvl="0"/>
            <a:r>
              <a:rPr lang="en-US" dirty="0"/>
              <a:t>to organize</a:t>
            </a:r>
          </a:p>
          <a:p>
            <a:pPr lvl="0"/>
            <a:r>
              <a:rPr lang="en-US" dirty="0"/>
              <a:t>to go out, to leave a place</a:t>
            </a:r>
          </a:p>
          <a:p>
            <a:pPr lvl="0"/>
            <a:r>
              <a:rPr lang="en-US" dirty="0"/>
              <a:t>to go</a:t>
            </a:r>
          </a:p>
          <a:p>
            <a:pPr lvl="0"/>
            <a:r>
              <a:rPr lang="en-US" dirty="0"/>
              <a:t>to clean</a:t>
            </a:r>
          </a:p>
          <a:p>
            <a:pPr lvl="0"/>
            <a:r>
              <a:rPr lang="en-US" dirty="0"/>
              <a:t>to travel </a:t>
            </a:r>
          </a:p>
          <a:p>
            <a:pPr lvl="0"/>
            <a:r>
              <a:rPr lang="en-US" dirty="0"/>
              <a:t>to go around sight seeing</a:t>
            </a:r>
          </a:p>
          <a:p>
            <a:pPr marR="0" lvl="0">
              <a:lnSpc>
                <a:spcPct val="107000"/>
              </a:lnSpc>
              <a:spcBef>
                <a:spcPts val="0"/>
              </a:spcBef>
              <a:spcAft>
                <a:spcPts val="800"/>
              </a:spcAft>
              <a:buSzPts val="1000"/>
              <a:buFont typeface="Wingdings" panose="05000000000000000000" pitchFamily="2" charset="2"/>
              <a:buChar char="q"/>
              <a:tabLst>
                <a:tab pos="400050" algn="l"/>
              </a:tabLst>
            </a:pPr>
            <a:endParaRPr lang="en-US" sz="2000" dirty="0"/>
          </a:p>
        </p:txBody>
      </p:sp>
      <p:sp>
        <p:nvSpPr>
          <p:cNvPr id="10" name="Title 1">
            <a:extLst>
              <a:ext uri="{FF2B5EF4-FFF2-40B4-BE49-F238E27FC236}">
                <a16:creationId xmlns:a16="http://schemas.microsoft.com/office/drawing/2014/main" id="{0FD82CAA-23EB-94A7-22B8-25E75DD7C481}"/>
              </a:ext>
            </a:extLst>
          </p:cNvPr>
          <p:cNvSpPr txBox="1">
            <a:spLocks/>
          </p:cNvSpPr>
          <p:nvPr/>
        </p:nvSpPr>
        <p:spPr>
          <a:xfrm>
            <a:off x="1038600" y="487467"/>
            <a:ext cx="10571998" cy="970450"/>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USEFUL VERBS FOR MAKING PLANS</a:t>
            </a:r>
          </a:p>
        </p:txBody>
      </p:sp>
      <p:pic>
        <p:nvPicPr>
          <p:cNvPr id="11" name="Picture 2" descr="Light Bulb Idea Vector Art, Icons, and Graphics for Free Download">
            <a:extLst>
              <a:ext uri="{FF2B5EF4-FFF2-40B4-BE49-F238E27FC236}">
                <a16:creationId xmlns:a16="http://schemas.microsoft.com/office/drawing/2014/main" id="{455844A8-E2CF-50BD-0D88-AAAA0782053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738" y="2895465"/>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400986"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n-US" sz="2800" dirty="0"/>
              <a:t>Share with the class something that happened in your day today. Use one or more of the  compound prepositions. </a:t>
            </a:r>
            <a:endParaRPr lang="es-GT"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a:xfrm>
            <a:off x="1357089" y="2435955"/>
            <a:ext cx="4738911" cy="2007789"/>
          </a:xfrm>
        </p:spPr>
        <p:txBody>
          <a:bodyPr/>
          <a:lstStyle/>
          <a:p>
            <a:r>
              <a:rPr lang="en-US" dirty="0"/>
              <a:t>PROYECTO EN PAREJA –Conversation Project</a:t>
            </a:r>
            <a:br>
              <a:rPr lang="en-US" dirty="0"/>
            </a:br>
            <a:endParaRPr lang="en-US" dirty="0"/>
          </a:p>
        </p:txBody>
      </p:sp>
      <p:sp>
        <p:nvSpPr>
          <p:cNvPr id="4" name="TextBox 3">
            <a:extLst>
              <a:ext uri="{FF2B5EF4-FFF2-40B4-BE49-F238E27FC236}">
                <a16:creationId xmlns:a16="http://schemas.microsoft.com/office/drawing/2014/main" id="{78A19093-7990-E86A-4DC1-05A5639C4A44}"/>
              </a:ext>
            </a:extLst>
          </p:cNvPr>
          <p:cNvSpPr txBox="1"/>
          <p:nvPr/>
        </p:nvSpPr>
        <p:spPr>
          <a:xfrm>
            <a:off x="6610869" y="310335"/>
            <a:ext cx="4674392" cy="6124754"/>
          </a:xfrm>
          <a:prstGeom prst="rect">
            <a:avLst/>
          </a:prstGeom>
          <a:noFill/>
        </p:spPr>
        <p:txBody>
          <a:bodyPr wrap="square">
            <a:spAutoFit/>
          </a:bodyPr>
          <a:lstStyle/>
          <a:p>
            <a:pPr algn="just"/>
            <a:r>
              <a:rPr lang="en-US" sz="2400" dirty="0">
                <a:solidFill>
                  <a:schemeClr val="accent6">
                    <a:lumMod val="50000"/>
                  </a:schemeClr>
                </a:solidFill>
                <a:latin typeface="Arial" panose="020B0604020202020204" pitchFamily="34" charset="0"/>
                <a:cs typeface="Arial" panose="020B0604020202020204" pitchFamily="34" charset="0"/>
              </a:rPr>
              <a:t>Imagine you’re </a:t>
            </a:r>
            <a:r>
              <a:rPr lang="en-US" sz="2400" b="1" dirty="0">
                <a:solidFill>
                  <a:schemeClr val="accent6">
                    <a:lumMod val="50000"/>
                  </a:schemeClr>
                </a:solidFill>
                <a:latin typeface="Arial" panose="020B0604020202020204" pitchFamily="34" charset="0"/>
                <a:cs typeface="Arial" panose="020B0604020202020204" pitchFamily="34" charset="0"/>
              </a:rPr>
              <a:t>making plans </a:t>
            </a:r>
            <a:r>
              <a:rPr lang="en-US" sz="2400" dirty="0">
                <a:solidFill>
                  <a:schemeClr val="accent6">
                    <a:lumMod val="50000"/>
                  </a:schemeClr>
                </a:solidFill>
                <a:latin typeface="Arial" panose="020B0604020202020204" pitchFamily="34" charset="0"/>
                <a:cs typeface="Arial" panose="020B0604020202020204" pitchFamily="34" charset="0"/>
              </a:rPr>
              <a:t>with a friend for the weekend </a:t>
            </a:r>
            <a:r>
              <a:rPr lang="en-US" sz="2400" i="1" dirty="0">
                <a:solidFill>
                  <a:schemeClr val="accent6">
                    <a:lumMod val="50000"/>
                  </a:schemeClr>
                </a:solidFill>
                <a:latin typeface="Arial" panose="020B0604020202020204" pitchFamily="34" charset="0"/>
                <a:cs typeface="Arial" panose="020B0604020202020204" pitchFamily="34" charset="0"/>
              </a:rPr>
              <a:t>or </a:t>
            </a:r>
            <a:r>
              <a:rPr lang="en-US" sz="2400" dirty="0">
                <a:solidFill>
                  <a:schemeClr val="accent6">
                    <a:lumMod val="50000"/>
                  </a:schemeClr>
                </a:solidFill>
                <a:latin typeface="Arial" panose="020B0604020202020204" pitchFamily="34" charset="0"/>
                <a:cs typeface="Arial" panose="020B0604020202020204" pitchFamily="34" charset="0"/>
              </a:rPr>
              <a:t>for the Holidays like Thanksgiving, Christmas, New Year, etc. </a:t>
            </a:r>
          </a:p>
          <a:p>
            <a:pPr algn="just"/>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r>
              <a:rPr lang="en-US" sz="2400" dirty="0">
                <a:solidFill>
                  <a:schemeClr val="accent6">
                    <a:lumMod val="50000"/>
                  </a:schemeClr>
                </a:solidFill>
                <a:latin typeface="Arial" panose="020B0604020202020204" pitchFamily="34" charset="0"/>
                <a:cs typeface="Arial" panose="020B0604020202020204" pitchFamily="34" charset="0"/>
              </a:rPr>
              <a:t>Write a </a:t>
            </a:r>
            <a:r>
              <a:rPr lang="en-US" sz="2400" b="1" dirty="0">
                <a:solidFill>
                  <a:schemeClr val="accent6">
                    <a:lumMod val="50000"/>
                  </a:schemeClr>
                </a:solidFill>
                <a:latin typeface="Arial" panose="020B0604020202020204" pitchFamily="34" charset="0"/>
                <a:cs typeface="Arial" panose="020B0604020202020204" pitchFamily="34" charset="0"/>
              </a:rPr>
              <a:t>short dialogue </a:t>
            </a:r>
            <a:r>
              <a:rPr lang="en-US" sz="2400" dirty="0">
                <a:solidFill>
                  <a:schemeClr val="accent6">
                    <a:lumMod val="50000"/>
                  </a:schemeClr>
                </a:solidFill>
                <a:latin typeface="Arial" panose="020B0604020202020204" pitchFamily="34" charset="0"/>
                <a:cs typeface="Arial" panose="020B0604020202020204" pitchFamily="34" charset="0"/>
              </a:rPr>
              <a:t>(8–10 exchanges) using at least </a:t>
            </a:r>
            <a:r>
              <a:rPr lang="en-US" sz="2400" b="1" dirty="0">
                <a:solidFill>
                  <a:schemeClr val="accent6">
                    <a:lumMod val="50000"/>
                  </a:schemeClr>
                </a:solidFill>
                <a:latin typeface="Arial" panose="020B0604020202020204" pitchFamily="34" charset="0"/>
                <a:cs typeface="Arial" panose="020B0604020202020204" pitchFamily="34" charset="0"/>
              </a:rPr>
              <a:t>8 of the phrases</a:t>
            </a:r>
            <a:r>
              <a:rPr lang="en-US" sz="2400" dirty="0">
                <a:solidFill>
                  <a:schemeClr val="accent6">
                    <a:lumMod val="50000"/>
                  </a:schemeClr>
                </a:solidFill>
                <a:latin typeface="Arial" panose="020B0604020202020204" pitchFamily="34" charset="0"/>
                <a:cs typeface="Arial" panose="020B0604020202020204" pitchFamily="34" charset="0"/>
              </a:rPr>
              <a:t> from the list. </a:t>
            </a:r>
          </a:p>
          <a:p>
            <a:pPr algn="just"/>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r>
              <a:rPr lang="en-US" sz="2400" dirty="0">
                <a:solidFill>
                  <a:schemeClr val="accent6">
                    <a:lumMod val="50000"/>
                  </a:schemeClr>
                </a:solidFill>
                <a:latin typeface="Arial" panose="020B0604020202020204" pitchFamily="34" charset="0"/>
                <a:cs typeface="Arial" panose="020B0604020202020204" pitchFamily="34" charset="0"/>
              </a:rPr>
              <a:t>Finally, be prepared to </a:t>
            </a:r>
            <a:r>
              <a:rPr lang="en-US" sz="2400" b="1" dirty="0">
                <a:solidFill>
                  <a:schemeClr val="accent6">
                    <a:lumMod val="50000"/>
                  </a:schemeClr>
                </a:solidFill>
                <a:latin typeface="Arial" panose="020B0604020202020204" pitchFamily="34" charset="0"/>
                <a:cs typeface="Arial" panose="020B0604020202020204" pitchFamily="34" charset="0"/>
              </a:rPr>
              <a:t>share</a:t>
            </a:r>
            <a:r>
              <a:rPr lang="en-US" sz="2400" dirty="0">
                <a:solidFill>
                  <a:schemeClr val="accent6">
                    <a:lumMod val="50000"/>
                  </a:schemeClr>
                </a:solidFill>
                <a:latin typeface="Arial" panose="020B0604020202020204" pitchFamily="34" charset="0"/>
                <a:cs typeface="Arial" panose="020B0604020202020204" pitchFamily="34" charset="0"/>
              </a:rPr>
              <a:t> the conversation </a:t>
            </a:r>
            <a:r>
              <a:rPr lang="en-US" sz="2400" b="1" dirty="0">
                <a:solidFill>
                  <a:schemeClr val="accent6">
                    <a:lumMod val="50000"/>
                  </a:schemeClr>
                </a:solidFill>
                <a:latin typeface="Arial" panose="020B0604020202020204" pitchFamily="34" charset="0"/>
                <a:cs typeface="Arial" panose="020B0604020202020204" pitchFamily="34" charset="0"/>
              </a:rPr>
              <a:t>with the class.</a:t>
            </a:r>
          </a:p>
          <a:p>
            <a:r>
              <a:rPr lang="en-US" dirty="0">
                <a:solidFill>
                  <a:schemeClr val="accent6">
                    <a:lumMod val="50000"/>
                  </a:schemeClr>
                </a:solidFill>
              </a:rPr>
              <a:t> </a:t>
            </a:r>
          </a:p>
          <a:p>
            <a:pPr algn="just"/>
            <a:r>
              <a:rPr lang="en-US" sz="2200" b="1" dirty="0">
                <a:solidFill>
                  <a:srgbClr val="0070C0"/>
                </a:solidFill>
                <a:latin typeface="Arial" panose="020B0604020202020204" pitchFamily="34" charset="0"/>
                <a:cs typeface="Arial" panose="020B0604020202020204" pitchFamily="34" charset="0"/>
              </a:rPr>
              <a:t>Remember that you can use the VOY conjugation to make Future Plans in Spanish.</a:t>
            </a:r>
          </a:p>
          <a:p>
            <a:pPr algn="ctr"/>
            <a:r>
              <a:rPr lang="en-US" sz="2000" b="1" dirty="0">
                <a:solidFill>
                  <a:srgbClr val="0070C0"/>
                </a:solidFill>
                <a:highlight>
                  <a:srgbClr val="00FFFF"/>
                </a:highlight>
                <a:latin typeface="Arial" panose="020B0604020202020204" pitchFamily="34" charset="0"/>
                <a:cs typeface="Arial" panose="020B0604020202020204" pitchFamily="34" charset="0"/>
              </a:rPr>
              <a:t>Pronoun </a:t>
            </a:r>
            <a:r>
              <a:rPr lang="en-US" sz="2000" b="1" dirty="0">
                <a:solidFill>
                  <a:srgbClr val="C00000"/>
                </a:solidFill>
                <a:highlight>
                  <a:srgbClr val="00FFFF"/>
                </a:highlight>
                <a:latin typeface="Arial" panose="020B0604020202020204" pitchFamily="34" charset="0"/>
                <a:cs typeface="Arial" panose="020B0604020202020204" pitchFamily="34" charset="0"/>
              </a:rPr>
              <a:t>+</a:t>
            </a:r>
            <a:r>
              <a:rPr lang="en-US" sz="2000" b="1" dirty="0">
                <a:solidFill>
                  <a:srgbClr val="0070C0"/>
                </a:solidFill>
                <a:highlight>
                  <a:srgbClr val="00FFFF"/>
                </a:highlight>
                <a:latin typeface="Arial" panose="020B0604020202020204" pitchFamily="34" charset="0"/>
                <a:cs typeface="Arial" panose="020B0604020202020204" pitchFamily="34" charset="0"/>
              </a:rPr>
              <a:t> </a:t>
            </a:r>
            <a:r>
              <a:rPr lang="en-US" sz="2000" b="1" dirty="0" err="1">
                <a:solidFill>
                  <a:srgbClr val="0070C0"/>
                </a:solidFill>
                <a:highlight>
                  <a:srgbClr val="00FFFF"/>
                </a:highlight>
                <a:latin typeface="Arial" panose="020B0604020202020204" pitchFamily="34" charset="0"/>
                <a:cs typeface="Arial" panose="020B0604020202020204" pitchFamily="34" charset="0"/>
              </a:rPr>
              <a:t>ir</a:t>
            </a:r>
            <a:r>
              <a:rPr lang="en-US" sz="2000" b="1" dirty="0">
                <a:solidFill>
                  <a:srgbClr val="0070C0"/>
                </a:solidFill>
                <a:highlight>
                  <a:srgbClr val="00FFFF"/>
                </a:highlight>
                <a:latin typeface="Arial" panose="020B0604020202020204" pitchFamily="34" charset="0"/>
                <a:cs typeface="Arial" panose="020B0604020202020204" pitchFamily="34" charset="0"/>
              </a:rPr>
              <a:t> (</a:t>
            </a:r>
            <a:r>
              <a:rPr lang="en-US" sz="2000" b="1" dirty="0" err="1">
                <a:solidFill>
                  <a:srgbClr val="0070C0"/>
                </a:solidFill>
                <a:highlight>
                  <a:srgbClr val="00FFFF"/>
                </a:highlight>
                <a:latin typeface="Arial" panose="020B0604020202020204" pitchFamily="34" charset="0"/>
                <a:cs typeface="Arial" panose="020B0604020202020204" pitchFamily="34" charset="0"/>
              </a:rPr>
              <a:t>voy</a:t>
            </a:r>
            <a:r>
              <a:rPr lang="en-US" sz="2000" b="1" dirty="0">
                <a:solidFill>
                  <a:srgbClr val="0070C0"/>
                </a:solidFill>
                <a:highlight>
                  <a:srgbClr val="00FFFF"/>
                </a:highlight>
                <a:latin typeface="Arial" panose="020B0604020202020204" pitchFamily="34" charset="0"/>
                <a:cs typeface="Arial" panose="020B0604020202020204" pitchFamily="34" charset="0"/>
              </a:rPr>
              <a:t> a) </a:t>
            </a:r>
            <a:r>
              <a:rPr lang="en-US" sz="2000" b="1" dirty="0">
                <a:solidFill>
                  <a:srgbClr val="C00000"/>
                </a:solidFill>
                <a:highlight>
                  <a:srgbClr val="00FFFF"/>
                </a:highlight>
                <a:latin typeface="Arial" panose="020B0604020202020204" pitchFamily="34" charset="0"/>
                <a:cs typeface="Arial" panose="020B0604020202020204" pitchFamily="34" charset="0"/>
              </a:rPr>
              <a:t>+</a:t>
            </a:r>
            <a:r>
              <a:rPr lang="en-US" sz="2000" b="1" dirty="0">
                <a:solidFill>
                  <a:srgbClr val="0070C0"/>
                </a:solidFill>
                <a:highlight>
                  <a:srgbClr val="00FFFF"/>
                </a:highlight>
                <a:latin typeface="Arial" panose="020B0604020202020204" pitchFamily="34" charset="0"/>
                <a:cs typeface="Arial" panose="020B0604020202020204" pitchFamily="34" charset="0"/>
              </a:rPr>
              <a:t> infinitive verb</a:t>
            </a:r>
            <a:endParaRPr lang="en-US" sz="2000" dirty="0">
              <a:solidFill>
                <a:srgbClr val="0070C0"/>
              </a:solidFill>
              <a:highlight>
                <a:srgbClr val="00FFFF"/>
              </a:highlight>
              <a:latin typeface="Arial" panose="020B0604020202020204" pitchFamily="34" charset="0"/>
              <a:cs typeface="Arial" panose="020B0604020202020204" pitchFamily="34" charset="0"/>
            </a:endParaRPr>
          </a:p>
        </p:txBody>
      </p:sp>
      <p:pic>
        <p:nvPicPr>
          <p:cNvPr id="8194" name="Picture 2" descr="Conversation Icon Vector Art, Icons, and Graphics for Free Download">
            <a:extLst>
              <a:ext uri="{FF2B5EF4-FFF2-40B4-BE49-F238E27FC236}">
                <a16:creationId xmlns:a16="http://schemas.microsoft.com/office/drawing/2014/main" id="{42394106-8D00-9240-02D6-C1533C8BD5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6857" y1="28571" x2="36857" y2="28571"/>
                        <a14:foregroundMark x1="29429" y1="53143" x2="29429" y2="53143"/>
                        <a14:foregroundMark x1="23286" y1="70143" x2="23286" y2="70143"/>
                        <a14:foregroundMark x1="75143" y1="71857" x2="75143" y2="71857"/>
                        <a14:foregroundMark x1="72286" y1="55714" x2="72286" y2="55714"/>
                        <a14:foregroundMark x1="65000" y1="37714" x2="65000" y2="37714"/>
                      </a14:backgroundRemoval>
                    </a14:imgEffect>
                  </a14:imgLayer>
                </a14:imgProps>
              </a:ext>
              <a:ext uri="{28A0092B-C50C-407E-A947-70E740481C1C}">
                <a14:useLocalDpi xmlns:a14="http://schemas.microsoft.com/office/drawing/2010/main" val="0"/>
              </a:ext>
            </a:extLst>
          </a:blip>
          <a:srcRect/>
          <a:stretch>
            <a:fillRect/>
          </a:stretch>
        </p:blipFill>
        <p:spPr bwMode="auto">
          <a:xfrm>
            <a:off x="2474383" y="552450"/>
            <a:ext cx="2283883" cy="228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1604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8C6C-9D55-EBDB-2489-ABD536858E3F}"/>
            </a:ext>
          </a:extLst>
        </p:cNvPr>
        <p:cNvGrpSpPr/>
        <p:nvPr/>
      </p:nvGrpSpPr>
      <p:grpSpPr>
        <a:xfrm>
          <a:off x="0" y="0"/>
          <a:ext cx="0" cy="0"/>
          <a:chOff x="0" y="0"/>
          <a:chExt cx="0" cy="0"/>
        </a:xfrm>
      </p:grpSpPr>
      <p:pic>
        <p:nvPicPr>
          <p:cNvPr id="3" name="Picture 2" descr="A white rectangular form with black lines&#10;&#10;AI-generated content may be incorrect.">
            <a:extLst>
              <a:ext uri="{FF2B5EF4-FFF2-40B4-BE49-F238E27FC236}">
                <a16:creationId xmlns:a16="http://schemas.microsoft.com/office/drawing/2014/main" id="{BE5D697A-EA9B-799E-31FA-7557C6D1B430}"/>
              </a:ext>
            </a:extLst>
          </p:cNvPr>
          <p:cNvPicPr>
            <a:picLocks noChangeAspect="1"/>
          </p:cNvPicPr>
          <p:nvPr/>
        </p:nvPicPr>
        <p:blipFill>
          <a:blip r:embed="rId2"/>
          <a:stretch>
            <a:fillRect/>
          </a:stretch>
        </p:blipFill>
        <p:spPr>
          <a:xfrm>
            <a:off x="1125678" y="635107"/>
            <a:ext cx="10126522" cy="5587785"/>
          </a:xfrm>
          <a:prstGeom prst="rect">
            <a:avLst/>
          </a:prstGeom>
        </p:spPr>
      </p:pic>
    </p:spTree>
    <p:extLst>
      <p:ext uri="{BB962C8B-B14F-4D97-AF65-F5344CB8AC3E}">
        <p14:creationId xmlns:p14="http://schemas.microsoft.com/office/powerpoint/2010/main" val="2963337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a:xfrm>
            <a:off x="1331274" y="2749223"/>
            <a:ext cx="4764726" cy="2007789"/>
          </a:xfrm>
        </p:spPr>
        <p:txBody>
          <a:bodyPr/>
          <a:lstStyle/>
          <a:p>
            <a:r>
              <a:rPr lang="en-US" dirty="0">
                <a:solidFill>
                  <a:srgbClr val="FFFF00"/>
                </a:solidFill>
              </a:rPr>
              <a:t>WHOLE CLASS ACTIVITIES. </a:t>
            </a:r>
            <a:r>
              <a:rPr lang="en-US" sz="2400" dirty="0"/>
              <a:t>Use the following activities only if you have time available.</a:t>
            </a:r>
            <a:br>
              <a:rPr lang="en-US" sz="2400" dirty="0"/>
            </a:br>
            <a:endParaRPr lang="en-US" dirty="0"/>
          </a:p>
        </p:txBody>
      </p:sp>
      <p:pic>
        <p:nvPicPr>
          <p:cNvPr id="1026" name="Picture 2" descr="whole-class discussion | MiddleWeb">
            <a:extLst>
              <a:ext uri="{FF2B5EF4-FFF2-40B4-BE49-F238E27FC236}">
                <a16:creationId xmlns:a16="http://schemas.microsoft.com/office/drawing/2014/main" id="{5F2782C4-D87C-F2FE-2FFE-D10089A91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5663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A80-86A6-AFC6-02DF-BEE9B69A7409}"/>
              </a:ext>
            </a:extLst>
          </p:cNvPr>
          <p:cNvSpPr>
            <a:spLocks noGrp="1"/>
          </p:cNvSpPr>
          <p:nvPr>
            <p:ph type="title"/>
          </p:nvPr>
        </p:nvSpPr>
        <p:spPr/>
        <p:txBody>
          <a:bodyPr>
            <a:normAutofit/>
          </a:bodyPr>
          <a:lstStyle/>
          <a:p>
            <a:r>
              <a:rPr lang="en-US" sz="4400" b="1" dirty="0" err="1"/>
              <a:t>Conversación</a:t>
            </a:r>
            <a:endParaRPr lang="en-US" sz="4400" b="1" dirty="0"/>
          </a:p>
        </p:txBody>
      </p:sp>
      <p:sp>
        <p:nvSpPr>
          <p:cNvPr id="3" name="Text Placeholder 2">
            <a:extLst>
              <a:ext uri="{FF2B5EF4-FFF2-40B4-BE49-F238E27FC236}">
                <a16:creationId xmlns:a16="http://schemas.microsoft.com/office/drawing/2014/main" id="{AEF98581-0F94-58A4-37F0-80389DAB4FD3}"/>
              </a:ext>
            </a:extLst>
          </p:cNvPr>
          <p:cNvSpPr>
            <a:spLocks noGrp="1"/>
          </p:cNvSpPr>
          <p:nvPr>
            <p:ph type="body" idx="1"/>
          </p:nvPr>
        </p:nvSpPr>
        <p:spPr/>
        <p:txBody>
          <a:bodyPr>
            <a:normAutofit/>
          </a:bodyPr>
          <a:lstStyle/>
          <a:p>
            <a:pPr algn="ctr"/>
            <a:r>
              <a:rPr lang="en-US" sz="2800" dirty="0"/>
              <a:t>Persona 1</a:t>
            </a:r>
          </a:p>
        </p:txBody>
      </p:sp>
      <p:sp>
        <p:nvSpPr>
          <p:cNvPr id="4" name="Content Placeholder 3">
            <a:extLst>
              <a:ext uri="{FF2B5EF4-FFF2-40B4-BE49-F238E27FC236}">
                <a16:creationId xmlns:a16="http://schemas.microsoft.com/office/drawing/2014/main" id="{160BBC4E-D985-EDFB-ACC5-385BFD1A46EE}"/>
              </a:ext>
            </a:extLst>
          </p:cNvPr>
          <p:cNvSpPr>
            <a:spLocks noGrp="1"/>
          </p:cNvSpPr>
          <p:nvPr>
            <p:ph sz="half" idx="2"/>
          </p:nvPr>
        </p:nvSpPr>
        <p:spPr>
          <a:xfrm>
            <a:off x="680322" y="3030008"/>
            <a:ext cx="5220146" cy="2906179"/>
          </a:xfrm>
        </p:spPr>
        <p:txBody>
          <a:bodyPr>
            <a:normAutofit/>
          </a:bodyPr>
          <a:lstStyle/>
          <a:p>
            <a:r>
              <a:rPr lang="en-US" dirty="0"/>
              <a:t>¿</a:t>
            </a:r>
            <a:r>
              <a:rPr lang="en-US" dirty="0" err="1"/>
              <a:t>Qué</a:t>
            </a:r>
            <a:r>
              <a:rPr lang="en-US" dirty="0"/>
              <a:t> vas a </a:t>
            </a:r>
            <a:r>
              <a:rPr lang="en-US" dirty="0" err="1"/>
              <a:t>hacer</a:t>
            </a:r>
            <a:r>
              <a:rPr lang="en-US" dirty="0"/>
              <a:t> </a:t>
            </a:r>
            <a:r>
              <a:rPr lang="en-US" dirty="0" err="1"/>
              <a:t>el</a:t>
            </a:r>
            <a:r>
              <a:rPr lang="en-US" dirty="0"/>
              <a:t> fin de </a:t>
            </a:r>
            <a:r>
              <a:rPr lang="en-US" dirty="0" err="1"/>
              <a:t>semana</a:t>
            </a:r>
            <a:r>
              <a:rPr lang="en-US" dirty="0"/>
              <a:t>?</a:t>
            </a:r>
          </a:p>
          <a:p>
            <a:r>
              <a:rPr lang="en-US" dirty="0"/>
              <a:t>¿Con </a:t>
            </a:r>
            <a:r>
              <a:rPr lang="en-US" dirty="0" err="1"/>
              <a:t>quién</a:t>
            </a:r>
            <a:r>
              <a:rPr lang="en-US" dirty="0"/>
              <a:t> vas?</a:t>
            </a:r>
          </a:p>
          <a:p>
            <a:r>
              <a:rPr lang="es-MX" dirty="0"/>
              <a:t>No tengo ningún plan aún</a:t>
            </a:r>
          </a:p>
          <a:p>
            <a:r>
              <a:rPr lang="es-MX" dirty="0"/>
              <a:t>¡Me encantaría! ¿A qué hora?</a:t>
            </a:r>
          </a:p>
          <a:p>
            <a:r>
              <a:rPr lang="es-MX" dirty="0"/>
              <a:t>¡Sí claro! ¿En qué parque?</a:t>
            </a:r>
          </a:p>
          <a:p>
            <a:r>
              <a:rPr lang="es-MX" dirty="0"/>
              <a:t>Muy bien, ahí nos vemos</a:t>
            </a:r>
            <a:endParaRPr lang="en-US" dirty="0"/>
          </a:p>
        </p:txBody>
      </p:sp>
      <p:sp>
        <p:nvSpPr>
          <p:cNvPr id="5" name="Text Placeholder 4">
            <a:extLst>
              <a:ext uri="{FF2B5EF4-FFF2-40B4-BE49-F238E27FC236}">
                <a16:creationId xmlns:a16="http://schemas.microsoft.com/office/drawing/2014/main" id="{1B357DCE-4ABE-9EFB-A1AE-77C769C8C0DF}"/>
              </a:ext>
            </a:extLst>
          </p:cNvPr>
          <p:cNvSpPr>
            <a:spLocks noGrp="1"/>
          </p:cNvSpPr>
          <p:nvPr>
            <p:ph type="body" sz="quarter" idx="3"/>
          </p:nvPr>
        </p:nvSpPr>
        <p:spPr/>
        <p:txBody>
          <a:bodyPr>
            <a:normAutofit/>
          </a:bodyPr>
          <a:lstStyle/>
          <a:p>
            <a:pPr algn="ctr"/>
            <a:r>
              <a:rPr lang="en-US" sz="2800" dirty="0"/>
              <a:t>Persona 2</a:t>
            </a:r>
          </a:p>
        </p:txBody>
      </p:sp>
      <p:sp>
        <p:nvSpPr>
          <p:cNvPr id="6" name="Content Placeholder 5">
            <a:extLst>
              <a:ext uri="{FF2B5EF4-FFF2-40B4-BE49-F238E27FC236}">
                <a16:creationId xmlns:a16="http://schemas.microsoft.com/office/drawing/2014/main" id="{9E57F2C9-EE19-61D1-6C09-3F5D1FF92001}"/>
              </a:ext>
            </a:extLst>
          </p:cNvPr>
          <p:cNvSpPr>
            <a:spLocks noGrp="1"/>
          </p:cNvSpPr>
          <p:nvPr>
            <p:ph sz="quarter" idx="4"/>
          </p:nvPr>
        </p:nvSpPr>
        <p:spPr>
          <a:xfrm>
            <a:off x="6096000" y="3030008"/>
            <a:ext cx="5818624" cy="2906179"/>
          </a:xfrm>
        </p:spPr>
        <p:txBody>
          <a:bodyPr>
            <a:normAutofit/>
          </a:bodyPr>
          <a:lstStyle/>
          <a:p>
            <a:r>
              <a:rPr lang="es-MX" dirty="0"/>
              <a:t>Voy a pasear al parque</a:t>
            </a:r>
          </a:p>
          <a:p>
            <a:r>
              <a:rPr lang="es-MX" dirty="0"/>
              <a:t>Voy con mi perro, ¿y tú?</a:t>
            </a:r>
          </a:p>
          <a:p>
            <a:r>
              <a:rPr lang="es-MX" dirty="0"/>
              <a:t>¿Quieres acompañarme?</a:t>
            </a:r>
          </a:p>
          <a:p>
            <a:r>
              <a:rPr lang="es-MX" dirty="0"/>
              <a:t>¡Qué bueno! ¿A las 12 pm?</a:t>
            </a:r>
          </a:p>
          <a:p>
            <a:r>
              <a:rPr lang="es-MX" dirty="0"/>
              <a:t>En el parque Fundadora.</a:t>
            </a:r>
          </a:p>
          <a:p>
            <a:r>
              <a:rPr lang="es-MX" dirty="0"/>
              <a:t>Excelente, nos vemos pronto</a:t>
            </a:r>
            <a:endParaRPr lang="en-US" dirty="0"/>
          </a:p>
        </p:txBody>
      </p:sp>
    </p:spTree>
    <p:extLst>
      <p:ext uri="{BB962C8B-B14F-4D97-AF65-F5344CB8AC3E}">
        <p14:creationId xmlns:p14="http://schemas.microsoft.com/office/powerpoint/2010/main" val="21391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ADB-F454-81E0-CCE4-A2D1007F3BB3}"/>
              </a:ext>
            </a:extLst>
          </p:cNvPr>
          <p:cNvSpPr>
            <a:spLocks noGrp="1"/>
          </p:cNvSpPr>
          <p:nvPr>
            <p:ph type="title"/>
          </p:nvPr>
        </p:nvSpPr>
        <p:spPr/>
        <p:txBody>
          <a:bodyPr>
            <a:normAutofit/>
          </a:bodyPr>
          <a:lstStyle/>
          <a:p>
            <a:pPr algn="ctr"/>
            <a:r>
              <a:rPr lang="en-US" sz="4400" b="1" dirty="0"/>
              <a:t>LECTURA – La </a:t>
            </a:r>
            <a:r>
              <a:rPr lang="en-US" sz="4400" b="1" dirty="0" err="1"/>
              <a:t>cita</a:t>
            </a:r>
            <a:endParaRPr lang="en-US" sz="4400" b="1" dirty="0"/>
          </a:p>
        </p:txBody>
      </p:sp>
      <p:sp>
        <p:nvSpPr>
          <p:cNvPr id="3" name="Content Placeholder 2">
            <a:extLst>
              <a:ext uri="{FF2B5EF4-FFF2-40B4-BE49-F238E27FC236}">
                <a16:creationId xmlns:a16="http://schemas.microsoft.com/office/drawing/2014/main" id="{3729EFBA-E677-616F-40D6-DF53C3A19662}"/>
              </a:ext>
            </a:extLst>
          </p:cNvPr>
          <p:cNvSpPr>
            <a:spLocks noGrp="1"/>
          </p:cNvSpPr>
          <p:nvPr>
            <p:ph idx="1"/>
          </p:nvPr>
        </p:nvSpPr>
        <p:spPr>
          <a:xfrm>
            <a:off x="246592" y="2405691"/>
            <a:ext cx="11868150" cy="3599316"/>
          </a:xfrm>
        </p:spPr>
        <p:txBody>
          <a:bodyPr>
            <a:noAutofit/>
          </a:bodyPr>
          <a:lstStyle/>
          <a:p>
            <a:r>
              <a:rPr lang="en-US" sz="2400" dirty="0"/>
              <a:t>La </a:t>
            </a:r>
            <a:r>
              <a:rPr lang="en-US" sz="2400" dirty="0" err="1"/>
              <a:t>sala</a:t>
            </a:r>
            <a:r>
              <a:rPr lang="en-US" sz="2400" dirty="0"/>
              <a:t> de </a:t>
            </a:r>
            <a:r>
              <a:rPr lang="en-US" sz="2400" dirty="0" err="1"/>
              <a:t>espera</a:t>
            </a:r>
            <a:r>
              <a:rPr lang="en-US" sz="2400" dirty="0"/>
              <a:t> de </a:t>
            </a:r>
            <a:r>
              <a:rPr lang="en-US" sz="2400" dirty="0" err="1"/>
              <a:t>este</a:t>
            </a:r>
            <a:r>
              <a:rPr lang="en-US" sz="2400" dirty="0"/>
              <a:t> doctor es </a:t>
            </a:r>
            <a:r>
              <a:rPr lang="en-US" sz="2400" dirty="0" err="1"/>
              <a:t>muy</a:t>
            </a:r>
            <a:r>
              <a:rPr lang="en-US" sz="2400" dirty="0"/>
              <a:t> </a:t>
            </a:r>
            <a:r>
              <a:rPr lang="en-US" sz="2400" dirty="0" err="1"/>
              <a:t>grande</a:t>
            </a:r>
            <a:r>
              <a:rPr lang="en-US" sz="2400" dirty="0"/>
              <a:t> </a:t>
            </a:r>
            <a:r>
              <a:rPr lang="en-US" sz="2400" dirty="0" err="1"/>
              <a:t>porque</a:t>
            </a:r>
            <a:r>
              <a:rPr lang="en-US" sz="2400" dirty="0"/>
              <a:t> </a:t>
            </a:r>
            <a:r>
              <a:rPr lang="en-US" sz="2400" dirty="0" err="1"/>
              <a:t>trabaja</a:t>
            </a:r>
            <a:r>
              <a:rPr lang="en-US" sz="2400" dirty="0"/>
              <a:t> solo. </a:t>
            </a:r>
            <a:r>
              <a:rPr lang="en-US" sz="2400" dirty="0" err="1"/>
              <a:t>Debe</a:t>
            </a:r>
            <a:r>
              <a:rPr lang="en-US" sz="2400" dirty="0"/>
              <a:t> </a:t>
            </a:r>
            <a:r>
              <a:rPr lang="en-US" sz="2400" dirty="0" err="1"/>
              <a:t>tener</a:t>
            </a:r>
            <a:r>
              <a:rPr lang="en-US" sz="2400" dirty="0"/>
              <a:t> </a:t>
            </a:r>
            <a:r>
              <a:rPr lang="en-US" sz="2400" dirty="0" err="1"/>
              <a:t>mucho</a:t>
            </a:r>
            <a:r>
              <a:rPr lang="en-US" sz="2400" dirty="0"/>
              <a:t> </a:t>
            </a:r>
            <a:r>
              <a:rPr lang="en-US" sz="2400" dirty="0" err="1"/>
              <a:t>éxito</a:t>
            </a:r>
            <a:r>
              <a:rPr lang="en-US" sz="2400" dirty="0"/>
              <a:t> </a:t>
            </a:r>
            <a:r>
              <a:rPr lang="en-US" sz="2400" dirty="0" err="1"/>
              <a:t>porque</a:t>
            </a:r>
            <a:r>
              <a:rPr lang="en-US" sz="2400" dirty="0"/>
              <a:t> </a:t>
            </a:r>
            <a:r>
              <a:rPr lang="en-US" sz="2400" dirty="0" err="1"/>
              <a:t>tiene</a:t>
            </a:r>
            <a:r>
              <a:rPr lang="en-US" sz="2400" dirty="0"/>
              <a:t> </a:t>
            </a:r>
            <a:r>
              <a:rPr lang="en-US" sz="2400" dirty="0" err="1"/>
              <a:t>tres</a:t>
            </a:r>
            <a:r>
              <a:rPr lang="en-US" sz="2400" dirty="0"/>
              <a:t> </a:t>
            </a:r>
            <a:r>
              <a:rPr lang="en-US" sz="2400" dirty="0" err="1"/>
              <a:t>secretarias</a:t>
            </a:r>
            <a:r>
              <a:rPr lang="en-US" sz="2400" dirty="0"/>
              <a:t> que </a:t>
            </a:r>
            <a:r>
              <a:rPr lang="en-US" sz="2400" dirty="0" err="1"/>
              <a:t>contestan</a:t>
            </a:r>
            <a:r>
              <a:rPr lang="en-US" sz="2400" dirty="0"/>
              <a:t> sus </a:t>
            </a:r>
            <a:r>
              <a:rPr lang="en-US" sz="2400" dirty="0" err="1"/>
              <a:t>llamadas</a:t>
            </a:r>
            <a:r>
              <a:rPr lang="en-US" sz="2400" dirty="0"/>
              <a:t>, </a:t>
            </a:r>
            <a:r>
              <a:rPr lang="en-US" sz="2400" dirty="0" err="1"/>
              <a:t>hacen</a:t>
            </a:r>
            <a:r>
              <a:rPr lang="en-US" sz="2400" dirty="0"/>
              <a:t> las </a:t>
            </a:r>
            <a:r>
              <a:rPr lang="en-US" sz="2400" dirty="0" err="1"/>
              <a:t>citas</a:t>
            </a:r>
            <a:r>
              <a:rPr lang="en-US" sz="2400" dirty="0"/>
              <a:t>, dan </a:t>
            </a:r>
            <a:r>
              <a:rPr lang="en-US" sz="2400" dirty="0" err="1"/>
              <a:t>consejos</a:t>
            </a:r>
            <a:r>
              <a:rPr lang="en-US" sz="2400" dirty="0"/>
              <a:t> </a:t>
            </a:r>
            <a:r>
              <a:rPr lang="en-US" sz="2400" dirty="0" err="1"/>
              <a:t>sobre</a:t>
            </a:r>
            <a:r>
              <a:rPr lang="en-US" sz="2400" dirty="0"/>
              <a:t> </a:t>
            </a:r>
            <a:r>
              <a:rPr lang="en-US" sz="2400" dirty="0" err="1"/>
              <a:t>los</a:t>
            </a:r>
            <a:r>
              <a:rPr lang="en-US" sz="2400" dirty="0"/>
              <a:t> </a:t>
            </a:r>
            <a:r>
              <a:rPr lang="en-US" sz="2400" dirty="0" err="1"/>
              <a:t>seguros</a:t>
            </a:r>
            <a:r>
              <a:rPr lang="en-US" sz="2400" dirty="0"/>
              <a:t> </a:t>
            </a:r>
            <a:r>
              <a:rPr lang="en-US" sz="2400" dirty="0" err="1"/>
              <a:t>médicos</a:t>
            </a:r>
            <a:r>
              <a:rPr lang="en-US" sz="2400" dirty="0"/>
              <a:t> y </a:t>
            </a:r>
            <a:r>
              <a:rPr lang="en-US" sz="2400" dirty="0" err="1"/>
              <a:t>organizan</a:t>
            </a:r>
            <a:r>
              <a:rPr lang="en-US" sz="2400" dirty="0"/>
              <a:t> </a:t>
            </a:r>
            <a:r>
              <a:rPr lang="en-US" sz="2400" dirty="0" err="1"/>
              <a:t>su</a:t>
            </a:r>
            <a:r>
              <a:rPr lang="en-US" sz="2400" dirty="0"/>
              <a:t> </a:t>
            </a:r>
            <a:r>
              <a:rPr lang="en-US" sz="2400" dirty="0" err="1"/>
              <a:t>horario</a:t>
            </a:r>
            <a:r>
              <a:rPr lang="en-US" sz="2400" dirty="0"/>
              <a:t>. </a:t>
            </a:r>
          </a:p>
          <a:p>
            <a:r>
              <a:rPr lang="en-US" sz="2400" dirty="0" err="1"/>
              <a:t>Confieso</a:t>
            </a:r>
            <a:r>
              <a:rPr lang="en-US" sz="2400" dirty="0"/>
              <a:t> que la </a:t>
            </a:r>
            <a:r>
              <a:rPr lang="en-US" sz="2400" dirty="0" err="1"/>
              <a:t>sala</a:t>
            </a:r>
            <a:r>
              <a:rPr lang="en-US" sz="2400" dirty="0"/>
              <a:t> de </a:t>
            </a:r>
            <a:r>
              <a:rPr lang="en-US" sz="2400" dirty="0" err="1"/>
              <a:t>espera</a:t>
            </a:r>
            <a:r>
              <a:rPr lang="en-US" sz="2400" dirty="0"/>
              <a:t> es </a:t>
            </a:r>
            <a:r>
              <a:rPr lang="en-US" sz="2400" dirty="0" err="1"/>
              <a:t>común</a:t>
            </a:r>
            <a:r>
              <a:rPr lang="en-US" sz="2400" dirty="0"/>
              <a:t>: </a:t>
            </a:r>
            <a:r>
              <a:rPr lang="en-US" sz="2400" dirty="0" err="1"/>
              <a:t>tiene</a:t>
            </a:r>
            <a:r>
              <a:rPr lang="en-US" sz="2400" dirty="0"/>
              <a:t> </a:t>
            </a:r>
            <a:r>
              <a:rPr lang="en-US" sz="2400" dirty="0" err="1"/>
              <a:t>una</a:t>
            </a:r>
            <a:r>
              <a:rPr lang="en-US" sz="2400" dirty="0"/>
              <a:t> mesa </a:t>
            </a:r>
            <a:r>
              <a:rPr lang="en-US" sz="2400" dirty="0" err="1"/>
              <a:t>como</a:t>
            </a:r>
            <a:r>
              <a:rPr lang="en-US" sz="2400" dirty="0"/>
              <a:t> </a:t>
            </a:r>
            <a:r>
              <a:rPr lang="en-US" sz="2400" dirty="0" err="1"/>
              <a:t>cualquier</a:t>
            </a:r>
            <a:r>
              <a:rPr lang="en-US" sz="2400" dirty="0"/>
              <a:t> </a:t>
            </a:r>
            <a:r>
              <a:rPr lang="en-US" sz="2400" dirty="0" err="1"/>
              <a:t>otra</a:t>
            </a:r>
            <a:r>
              <a:rPr lang="en-US" sz="2400" dirty="0"/>
              <a:t>, con </a:t>
            </a:r>
            <a:r>
              <a:rPr lang="en-US" sz="2400" dirty="0" err="1"/>
              <a:t>revistas</a:t>
            </a:r>
            <a:r>
              <a:rPr lang="en-US" sz="2400" dirty="0"/>
              <a:t> de </a:t>
            </a:r>
            <a:r>
              <a:rPr lang="en-US" sz="2400" dirty="0" err="1"/>
              <a:t>moda</a:t>
            </a:r>
            <a:r>
              <a:rPr lang="en-US" sz="2400" dirty="0"/>
              <a:t> para las </a:t>
            </a:r>
            <a:r>
              <a:rPr lang="en-US" sz="2400" dirty="0" err="1"/>
              <a:t>mujeres</a:t>
            </a:r>
            <a:r>
              <a:rPr lang="en-US" sz="2400" dirty="0"/>
              <a:t> y </a:t>
            </a:r>
            <a:r>
              <a:rPr lang="en-US" sz="2400" dirty="0" err="1"/>
              <a:t>revistas</a:t>
            </a:r>
            <a:r>
              <a:rPr lang="en-US" sz="2400" dirty="0"/>
              <a:t> de </a:t>
            </a:r>
            <a:r>
              <a:rPr lang="en-US" sz="2400" dirty="0" err="1"/>
              <a:t>deportes</a:t>
            </a:r>
            <a:r>
              <a:rPr lang="en-US" sz="2400" dirty="0"/>
              <a:t> para </a:t>
            </a:r>
            <a:r>
              <a:rPr lang="en-US" sz="2400" dirty="0" err="1"/>
              <a:t>los</a:t>
            </a:r>
            <a:r>
              <a:rPr lang="en-US" sz="2400" dirty="0"/>
              <a:t> hombres. Hay </a:t>
            </a:r>
            <a:r>
              <a:rPr lang="en-US" sz="2400" dirty="0" err="1"/>
              <a:t>una</a:t>
            </a:r>
            <a:r>
              <a:rPr lang="en-US" sz="2400" dirty="0"/>
              <a:t> </a:t>
            </a:r>
            <a:r>
              <a:rPr lang="en-US" sz="2400" dirty="0" err="1"/>
              <a:t>mesita</a:t>
            </a:r>
            <a:r>
              <a:rPr lang="en-US" sz="2400" dirty="0"/>
              <a:t> con </a:t>
            </a:r>
            <a:r>
              <a:rPr lang="en-US" sz="2400" dirty="0" err="1"/>
              <a:t>lámpara</a:t>
            </a:r>
            <a:r>
              <a:rPr lang="en-US" sz="2400" dirty="0"/>
              <a:t> </a:t>
            </a:r>
            <a:r>
              <a:rPr lang="en-US" sz="2400" dirty="0" err="1"/>
              <a:t>en</a:t>
            </a:r>
            <a:r>
              <a:rPr lang="en-US" sz="2400" dirty="0"/>
              <a:t> </a:t>
            </a:r>
            <a:r>
              <a:rPr lang="en-US" sz="2400" dirty="0" err="1"/>
              <a:t>cada</a:t>
            </a:r>
            <a:r>
              <a:rPr lang="en-US" sz="2400" dirty="0"/>
              <a:t> </a:t>
            </a:r>
            <a:r>
              <a:rPr lang="en-US" sz="2400" dirty="0" err="1"/>
              <a:t>rincón</a:t>
            </a:r>
            <a:r>
              <a:rPr lang="en-US" sz="2400" dirty="0"/>
              <a:t> del </a:t>
            </a:r>
            <a:r>
              <a:rPr lang="en-US" sz="2400" dirty="0" err="1"/>
              <a:t>cuarto</a:t>
            </a:r>
            <a:r>
              <a:rPr lang="en-US" sz="2400" dirty="0"/>
              <a:t>. </a:t>
            </a:r>
          </a:p>
          <a:p>
            <a:r>
              <a:rPr lang="en-US" sz="2400" dirty="0"/>
              <a:t>Son las dos </a:t>
            </a:r>
            <a:r>
              <a:rPr lang="en-US" sz="2400" dirty="0" err="1"/>
              <a:t>cuarenta</a:t>
            </a:r>
            <a:r>
              <a:rPr lang="en-US" sz="2400" dirty="0"/>
              <a:t> y </a:t>
            </a:r>
            <a:r>
              <a:rPr lang="en-US" sz="2400" dirty="0" err="1"/>
              <a:t>cinco</a:t>
            </a:r>
            <a:r>
              <a:rPr lang="en-US" sz="2400" dirty="0"/>
              <a:t>. </a:t>
            </a:r>
            <a:r>
              <a:rPr lang="en-US" sz="2400" dirty="0" err="1"/>
              <a:t>Ahora</a:t>
            </a:r>
            <a:r>
              <a:rPr lang="en-US" sz="2400" dirty="0"/>
              <a:t> </a:t>
            </a:r>
            <a:r>
              <a:rPr lang="en-US" sz="2400" dirty="0" err="1"/>
              <a:t>yo</a:t>
            </a:r>
            <a:r>
              <a:rPr lang="en-US" sz="2400" dirty="0"/>
              <a:t> </a:t>
            </a:r>
            <a:r>
              <a:rPr lang="en-US" sz="2400" dirty="0" err="1"/>
              <a:t>tomo</a:t>
            </a:r>
            <a:r>
              <a:rPr lang="en-US" sz="2400" dirty="0"/>
              <a:t> asiento y </a:t>
            </a:r>
            <a:r>
              <a:rPr lang="en-US" sz="2400" dirty="0" err="1"/>
              <a:t>escojo</a:t>
            </a:r>
            <a:r>
              <a:rPr lang="en-US" sz="2400" dirty="0"/>
              <a:t> </a:t>
            </a:r>
            <a:r>
              <a:rPr lang="en-US" sz="2400" dirty="0" err="1"/>
              <a:t>una</a:t>
            </a:r>
            <a:r>
              <a:rPr lang="en-US" sz="2400" dirty="0"/>
              <a:t> de las </a:t>
            </a:r>
            <a:r>
              <a:rPr lang="en-US" sz="2400" dirty="0" err="1"/>
              <a:t>revistas</a:t>
            </a:r>
            <a:r>
              <a:rPr lang="en-US" sz="2400" dirty="0"/>
              <a:t>.</a:t>
            </a:r>
          </a:p>
        </p:txBody>
      </p:sp>
      <p:pic>
        <p:nvPicPr>
          <p:cNvPr id="7" name="Picture 6" descr="Icon&#10;&#10;Description automatically generated with medium confidence">
            <a:extLst>
              <a:ext uri="{FF2B5EF4-FFF2-40B4-BE49-F238E27FC236}">
                <a16:creationId xmlns:a16="http://schemas.microsoft.com/office/drawing/2014/main" id="{D97166FA-33B6-092F-8F5F-7801E60B2AB5}"/>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5958" y="100104"/>
            <a:ext cx="1909441" cy="1825966"/>
          </a:xfrm>
          <a:prstGeom prst="rect">
            <a:avLst/>
          </a:prstGeom>
          <a:ln>
            <a:noFill/>
          </a:ln>
          <a:effectLst>
            <a:softEdge rad="112500"/>
          </a:effectLst>
        </p:spPr>
      </p:pic>
      <p:pic>
        <p:nvPicPr>
          <p:cNvPr id="6" name="Picture 5" descr="A room with blue chairs&#10;&#10;Description automatically generated with medium confidence">
            <a:extLst>
              <a:ext uri="{FF2B5EF4-FFF2-40B4-BE49-F238E27FC236}">
                <a16:creationId xmlns:a16="http://schemas.microsoft.com/office/drawing/2014/main" id="{9B982F79-82FD-B6CE-E342-86E194189B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64695" y="336336"/>
            <a:ext cx="2376971" cy="1338359"/>
          </a:xfrm>
          <a:prstGeom prst="rect">
            <a:avLst/>
          </a:prstGeom>
          <a:ln>
            <a:noFill/>
          </a:ln>
          <a:effectLst>
            <a:softEdge rad="112500"/>
          </a:effectLst>
        </p:spPr>
      </p:pic>
    </p:spTree>
    <p:extLst>
      <p:ext uri="{BB962C8B-B14F-4D97-AF65-F5344CB8AC3E}">
        <p14:creationId xmlns:p14="http://schemas.microsoft.com/office/powerpoint/2010/main" val="3510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A80-86A6-AFC6-02DF-BEE9B69A7409}"/>
              </a:ext>
            </a:extLst>
          </p:cNvPr>
          <p:cNvSpPr>
            <a:spLocks noGrp="1"/>
          </p:cNvSpPr>
          <p:nvPr>
            <p:ph type="title"/>
          </p:nvPr>
        </p:nvSpPr>
        <p:spPr/>
        <p:txBody>
          <a:bodyPr>
            <a:normAutofit/>
          </a:bodyPr>
          <a:lstStyle/>
          <a:p>
            <a:r>
              <a:rPr lang="en-US" sz="4400" b="1" dirty="0"/>
              <a:t>VOCABULARIO</a:t>
            </a:r>
          </a:p>
        </p:txBody>
      </p:sp>
      <p:sp>
        <p:nvSpPr>
          <p:cNvPr id="3" name="Text Placeholder 2">
            <a:extLst>
              <a:ext uri="{FF2B5EF4-FFF2-40B4-BE49-F238E27FC236}">
                <a16:creationId xmlns:a16="http://schemas.microsoft.com/office/drawing/2014/main" id="{AEF98581-0F94-58A4-37F0-80389DAB4FD3}"/>
              </a:ext>
            </a:extLst>
          </p:cNvPr>
          <p:cNvSpPr>
            <a:spLocks noGrp="1"/>
          </p:cNvSpPr>
          <p:nvPr>
            <p:ph type="body" idx="1"/>
          </p:nvPr>
        </p:nvSpPr>
        <p:spPr/>
        <p:txBody>
          <a:bodyPr>
            <a:normAutofit/>
          </a:bodyPr>
          <a:lstStyle/>
          <a:p>
            <a:pPr algn="ctr"/>
            <a:r>
              <a:rPr lang="en-US" sz="2800" dirty="0" err="1"/>
              <a:t>Español</a:t>
            </a:r>
            <a:endParaRPr lang="en-US" sz="2800" dirty="0"/>
          </a:p>
        </p:txBody>
      </p:sp>
      <p:sp>
        <p:nvSpPr>
          <p:cNvPr id="4" name="Content Placeholder 3">
            <a:extLst>
              <a:ext uri="{FF2B5EF4-FFF2-40B4-BE49-F238E27FC236}">
                <a16:creationId xmlns:a16="http://schemas.microsoft.com/office/drawing/2014/main" id="{160BBC4E-D985-EDFB-ACC5-385BFD1A46EE}"/>
              </a:ext>
            </a:extLst>
          </p:cNvPr>
          <p:cNvSpPr>
            <a:spLocks noGrp="1"/>
          </p:cNvSpPr>
          <p:nvPr>
            <p:ph sz="half" idx="2"/>
          </p:nvPr>
        </p:nvSpPr>
        <p:spPr/>
        <p:txBody>
          <a:bodyPr>
            <a:normAutofit/>
          </a:bodyPr>
          <a:lstStyle/>
          <a:p>
            <a:r>
              <a:rPr lang="en-US" dirty="0"/>
              <a:t>la </a:t>
            </a:r>
            <a:r>
              <a:rPr lang="en-US" dirty="0" err="1"/>
              <a:t>sala</a:t>
            </a:r>
            <a:r>
              <a:rPr lang="en-US" dirty="0"/>
              <a:t> de </a:t>
            </a:r>
            <a:r>
              <a:rPr lang="en-US" dirty="0" err="1"/>
              <a:t>espera</a:t>
            </a:r>
            <a:endParaRPr lang="en-US" dirty="0"/>
          </a:p>
          <a:p>
            <a:r>
              <a:rPr lang="en-US" dirty="0" err="1"/>
              <a:t>rincón</a:t>
            </a:r>
            <a:endParaRPr lang="en-US" dirty="0"/>
          </a:p>
          <a:p>
            <a:r>
              <a:rPr lang="en-US" dirty="0"/>
              <a:t>la </a:t>
            </a:r>
            <a:r>
              <a:rPr lang="en-US" dirty="0" err="1"/>
              <a:t>secretaria</a:t>
            </a:r>
            <a:endParaRPr lang="en-US" dirty="0"/>
          </a:p>
          <a:p>
            <a:r>
              <a:rPr lang="en-US" dirty="0" err="1"/>
              <a:t>los</a:t>
            </a:r>
            <a:r>
              <a:rPr lang="en-US" dirty="0"/>
              <a:t> </a:t>
            </a:r>
            <a:r>
              <a:rPr lang="en-US" dirty="0" err="1"/>
              <a:t>seguros</a:t>
            </a:r>
            <a:r>
              <a:rPr lang="en-US" dirty="0"/>
              <a:t> </a:t>
            </a:r>
            <a:r>
              <a:rPr lang="en-US" dirty="0" err="1"/>
              <a:t>médicos</a:t>
            </a:r>
            <a:endParaRPr lang="en-US" dirty="0"/>
          </a:p>
          <a:p>
            <a:r>
              <a:rPr lang="en-US" dirty="0"/>
              <a:t>la </a:t>
            </a:r>
            <a:r>
              <a:rPr lang="en-US" dirty="0" err="1"/>
              <a:t>cita</a:t>
            </a:r>
            <a:endParaRPr lang="en-US" dirty="0"/>
          </a:p>
          <a:p>
            <a:r>
              <a:rPr lang="en-US" dirty="0"/>
              <a:t>la </a:t>
            </a:r>
            <a:r>
              <a:rPr lang="en-US" dirty="0" err="1"/>
              <a:t>llamada</a:t>
            </a:r>
            <a:endParaRPr lang="en-US" dirty="0"/>
          </a:p>
        </p:txBody>
      </p:sp>
      <p:sp>
        <p:nvSpPr>
          <p:cNvPr id="5" name="Text Placeholder 4">
            <a:extLst>
              <a:ext uri="{FF2B5EF4-FFF2-40B4-BE49-F238E27FC236}">
                <a16:creationId xmlns:a16="http://schemas.microsoft.com/office/drawing/2014/main" id="{1B357DCE-4ABE-9EFB-A1AE-77C769C8C0DF}"/>
              </a:ext>
            </a:extLst>
          </p:cNvPr>
          <p:cNvSpPr>
            <a:spLocks noGrp="1"/>
          </p:cNvSpPr>
          <p:nvPr>
            <p:ph type="body" sz="quarter" idx="3"/>
          </p:nvPr>
        </p:nvSpPr>
        <p:spPr/>
        <p:txBody>
          <a:bodyPr>
            <a:normAutofit/>
          </a:bodyPr>
          <a:lstStyle/>
          <a:p>
            <a:pPr algn="ctr"/>
            <a:r>
              <a:rPr lang="en-US" sz="2800" dirty="0" err="1"/>
              <a:t>Inglés</a:t>
            </a:r>
            <a:endParaRPr lang="en-US" sz="2800" dirty="0"/>
          </a:p>
        </p:txBody>
      </p:sp>
      <p:sp>
        <p:nvSpPr>
          <p:cNvPr id="6" name="Content Placeholder 5">
            <a:extLst>
              <a:ext uri="{FF2B5EF4-FFF2-40B4-BE49-F238E27FC236}">
                <a16:creationId xmlns:a16="http://schemas.microsoft.com/office/drawing/2014/main" id="{9E57F2C9-EE19-61D1-6C09-3F5D1FF92001}"/>
              </a:ext>
            </a:extLst>
          </p:cNvPr>
          <p:cNvSpPr>
            <a:spLocks noGrp="1"/>
          </p:cNvSpPr>
          <p:nvPr>
            <p:ph sz="quarter" idx="4"/>
          </p:nvPr>
        </p:nvSpPr>
        <p:spPr/>
        <p:txBody>
          <a:bodyPr/>
          <a:lstStyle/>
          <a:p>
            <a:r>
              <a:rPr lang="en-US" dirty="0"/>
              <a:t>waiting room</a:t>
            </a:r>
          </a:p>
          <a:p>
            <a:r>
              <a:rPr lang="en-US" dirty="0"/>
              <a:t>corner</a:t>
            </a:r>
          </a:p>
          <a:p>
            <a:r>
              <a:rPr lang="en-US" dirty="0"/>
              <a:t>the secretary</a:t>
            </a:r>
          </a:p>
          <a:p>
            <a:r>
              <a:rPr lang="en-US" dirty="0"/>
              <a:t>the medical insurance</a:t>
            </a:r>
          </a:p>
          <a:p>
            <a:r>
              <a:rPr lang="en-US" dirty="0"/>
              <a:t>the appointment</a:t>
            </a:r>
          </a:p>
          <a:p>
            <a:r>
              <a:rPr lang="en-US" dirty="0"/>
              <a:t>the phone call</a:t>
            </a:r>
          </a:p>
          <a:p>
            <a:endParaRPr lang="en-US" dirty="0"/>
          </a:p>
        </p:txBody>
      </p:sp>
    </p:spTree>
    <p:extLst>
      <p:ext uri="{BB962C8B-B14F-4D97-AF65-F5344CB8AC3E}">
        <p14:creationId xmlns:p14="http://schemas.microsoft.com/office/powerpoint/2010/main" val="24905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A80-86A6-AFC6-02DF-BEE9B69A7409}"/>
              </a:ext>
            </a:extLst>
          </p:cNvPr>
          <p:cNvSpPr>
            <a:spLocks noGrp="1"/>
          </p:cNvSpPr>
          <p:nvPr>
            <p:ph type="title"/>
          </p:nvPr>
        </p:nvSpPr>
        <p:spPr/>
        <p:txBody>
          <a:bodyPr>
            <a:normAutofit/>
          </a:bodyPr>
          <a:lstStyle/>
          <a:p>
            <a:r>
              <a:rPr lang="en-US" sz="4400" b="1" dirty="0"/>
              <a:t>PREGUNTAS</a:t>
            </a:r>
          </a:p>
        </p:txBody>
      </p:sp>
      <p:sp>
        <p:nvSpPr>
          <p:cNvPr id="3" name="Text Placeholder 2">
            <a:extLst>
              <a:ext uri="{FF2B5EF4-FFF2-40B4-BE49-F238E27FC236}">
                <a16:creationId xmlns:a16="http://schemas.microsoft.com/office/drawing/2014/main" id="{AEF98581-0F94-58A4-37F0-80389DAB4FD3}"/>
              </a:ext>
            </a:extLst>
          </p:cNvPr>
          <p:cNvSpPr>
            <a:spLocks noGrp="1"/>
          </p:cNvSpPr>
          <p:nvPr>
            <p:ph type="body" idx="1"/>
          </p:nvPr>
        </p:nvSpPr>
        <p:spPr>
          <a:xfrm>
            <a:off x="680319" y="1990305"/>
            <a:ext cx="4472327" cy="693135"/>
          </a:xfrm>
        </p:spPr>
        <p:txBody>
          <a:bodyPr>
            <a:normAutofit/>
          </a:bodyPr>
          <a:lstStyle/>
          <a:p>
            <a:pPr algn="ctr"/>
            <a:r>
              <a:rPr lang="en-US" sz="2800" dirty="0" err="1"/>
              <a:t>Pregunta</a:t>
            </a:r>
            <a:endParaRPr lang="en-US" sz="2800" dirty="0"/>
          </a:p>
        </p:txBody>
      </p:sp>
      <p:sp>
        <p:nvSpPr>
          <p:cNvPr id="4" name="Content Placeholder 3">
            <a:extLst>
              <a:ext uri="{FF2B5EF4-FFF2-40B4-BE49-F238E27FC236}">
                <a16:creationId xmlns:a16="http://schemas.microsoft.com/office/drawing/2014/main" id="{160BBC4E-D985-EDFB-ACC5-385BFD1A46EE}"/>
              </a:ext>
            </a:extLst>
          </p:cNvPr>
          <p:cNvSpPr>
            <a:spLocks noGrp="1"/>
          </p:cNvSpPr>
          <p:nvPr>
            <p:ph sz="half" idx="2"/>
          </p:nvPr>
        </p:nvSpPr>
        <p:spPr>
          <a:xfrm>
            <a:off x="343892" y="3030007"/>
            <a:ext cx="4698355" cy="2906179"/>
          </a:xfrm>
        </p:spPr>
        <p:txBody>
          <a:bodyPr>
            <a:normAutofit/>
          </a:bodyPr>
          <a:lstStyle/>
          <a:p>
            <a:r>
              <a:rPr lang="en-US" dirty="0"/>
              <a:t>¿</a:t>
            </a:r>
            <a:r>
              <a:rPr lang="en-US" dirty="0" err="1"/>
              <a:t>Cómo</a:t>
            </a:r>
            <a:r>
              <a:rPr lang="en-US" dirty="0"/>
              <a:t> es la </a:t>
            </a:r>
            <a:r>
              <a:rPr lang="en-US" dirty="0" err="1"/>
              <a:t>sala</a:t>
            </a:r>
            <a:r>
              <a:rPr lang="en-US" dirty="0"/>
              <a:t> del doctor?</a:t>
            </a:r>
          </a:p>
          <a:p>
            <a:r>
              <a:rPr lang="en-US" dirty="0"/>
              <a:t>¿</a:t>
            </a:r>
            <a:r>
              <a:rPr lang="en-US" dirty="0" err="1"/>
              <a:t>Cuántas</a:t>
            </a:r>
            <a:r>
              <a:rPr lang="en-US" dirty="0"/>
              <a:t> </a:t>
            </a:r>
            <a:r>
              <a:rPr lang="en-US" dirty="0" err="1"/>
              <a:t>secretarias</a:t>
            </a:r>
            <a:r>
              <a:rPr lang="en-US" dirty="0"/>
              <a:t> hay?</a:t>
            </a:r>
          </a:p>
          <a:p>
            <a:r>
              <a:rPr lang="en-US" dirty="0"/>
              <a:t>¿</a:t>
            </a:r>
            <a:r>
              <a:rPr lang="en-US" dirty="0" err="1"/>
              <a:t>Qué</a:t>
            </a:r>
            <a:r>
              <a:rPr lang="en-US" dirty="0"/>
              <a:t> </a:t>
            </a:r>
            <a:r>
              <a:rPr lang="en-US" dirty="0" err="1"/>
              <a:t>hacen</a:t>
            </a:r>
            <a:r>
              <a:rPr lang="en-US" dirty="0"/>
              <a:t> las </a:t>
            </a:r>
            <a:r>
              <a:rPr lang="en-US" dirty="0" err="1"/>
              <a:t>secretarias</a:t>
            </a:r>
            <a:r>
              <a:rPr lang="en-US" dirty="0"/>
              <a:t>?</a:t>
            </a:r>
          </a:p>
          <a:p>
            <a:r>
              <a:rPr lang="en-US" dirty="0"/>
              <a:t>¿</a:t>
            </a:r>
            <a:r>
              <a:rPr lang="en-US" dirty="0" err="1"/>
              <a:t>Qué</a:t>
            </a:r>
            <a:r>
              <a:rPr lang="en-US" dirty="0"/>
              <a:t> </a:t>
            </a:r>
            <a:r>
              <a:rPr lang="en-US" dirty="0" err="1"/>
              <a:t>revistas</a:t>
            </a:r>
            <a:r>
              <a:rPr lang="en-US" dirty="0"/>
              <a:t> hay para </a:t>
            </a:r>
            <a:r>
              <a:rPr lang="en-US" dirty="0" err="1"/>
              <a:t>mujeres</a:t>
            </a:r>
            <a:r>
              <a:rPr lang="en-US" dirty="0"/>
              <a:t>?</a:t>
            </a:r>
          </a:p>
          <a:p>
            <a:r>
              <a:rPr lang="en-US" dirty="0"/>
              <a:t>¿</a:t>
            </a:r>
            <a:r>
              <a:rPr lang="en-US" dirty="0" err="1"/>
              <a:t>Qué</a:t>
            </a:r>
            <a:r>
              <a:rPr lang="en-US" dirty="0"/>
              <a:t> </a:t>
            </a:r>
            <a:r>
              <a:rPr lang="en-US" dirty="0" err="1"/>
              <a:t>revistas</a:t>
            </a:r>
            <a:r>
              <a:rPr lang="en-US" dirty="0"/>
              <a:t> hay para hombres?</a:t>
            </a:r>
          </a:p>
          <a:p>
            <a:r>
              <a:rPr lang="en-US" dirty="0"/>
              <a:t>¿</a:t>
            </a:r>
            <a:r>
              <a:rPr lang="en-US" dirty="0" err="1"/>
              <a:t>Qué</a:t>
            </a:r>
            <a:r>
              <a:rPr lang="en-US" dirty="0"/>
              <a:t> hora es?</a:t>
            </a:r>
          </a:p>
        </p:txBody>
      </p:sp>
      <p:sp>
        <p:nvSpPr>
          <p:cNvPr id="5" name="Text Placeholder 4">
            <a:extLst>
              <a:ext uri="{FF2B5EF4-FFF2-40B4-BE49-F238E27FC236}">
                <a16:creationId xmlns:a16="http://schemas.microsoft.com/office/drawing/2014/main" id="{1B357DCE-4ABE-9EFB-A1AE-77C769C8C0DF}"/>
              </a:ext>
            </a:extLst>
          </p:cNvPr>
          <p:cNvSpPr>
            <a:spLocks noGrp="1"/>
          </p:cNvSpPr>
          <p:nvPr>
            <p:ph type="body" sz="quarter" idx="3"/>
          </p:nvPr>
        </p:nvSpPr>
        <p:spPr>
          <a:xfrm>
            <a:off x="5707138" y="1999104"/>
            <a:ext cx="4474028" cy="692076"/>
          </a:xfrm>
        </p:spPr>
        <p:txBody>
          <a:bodyPr>
            <a:normAutofit/>
          </a:bodyPr>
          <a:lstStyle/>
          <a:p>
            <a:pPr algn="ctr"/>
            <a:r>
              <a:rPr lang="en-US" sz="2800" dirty="0"/>
              <a:t>Respuesta</a:t>
            </a:r>
          </a:p>
        </p:txBody>
      </p:sp>
      <p:sp>
        <p:nvSpPr>
          <p:cNvPr id="6" name="Content Placeholder 5">
            <a:extLst>
              <a:ext uri="{FF2B5EF4-FFF2-40B4-BE49-F238E27FC236}">
                <a16:creationId xmlns:a16="http://schemas.microsoft.com/office/drawing/2014/main" id="{9E57F2C9-EE19-61D1-6C09-3F5D1FF92001}"/>
              </a:ext>
            </a:extLst>
          </p:cNvPr>
          <p:cNvSpPr>
            <a:spLocks noGrp="1"/>
          </p:cNvSpPr>
          <p:nvPr>
            <p:ph sz="quarter" idx="4"/>
          </p:nvPr>
        </p:nvSpPr>
        <p:spPr>
          <a:xfrm>
            <a:off x="5152646" y="3030008"/>
            <a:ext cx="7174501" cy="2906179"/>
          </a:xfrm>
        </p:spPr>
        <p:txBody>
          <a:bodyPr>
            <a:normAutofit/>
          </a:bodyPr>
          <a:lstStyle/>
          <a:p>
            <a:r>
              <a:rPr lang="en-US" dirty="0"/>
              <a:t>La </a:t>
            </a:r>
            <a:r>
              <a:rPr lang="en-US" dirty="0" err="1"/>
              <a:t>sala</a:t>
            </a:r>
            <a:r>
              <a:rPr lang="en-US" dirty="0"/>
              <a:t> del doctor es </a:t>
            </a:r>
            <a:r>
              <a:rPr lang="en-US" dirty="0" err="1"/>
              <a:t>grande</a:t>
            </a:r>
            <a:r>
              <a:rPr lang="en-US" dirty="0"/>
              <a:t>.</a:t>
            </a:r>
          </a:p>
          <a:p>
            <a:r>
              <a:rPr lang="en-US" dirty="0"/>
              <a:t>Hay </a:t>
            </a:r>
            <a:r>
              <a:rPr lang="en-US" dirty="0" err="1"/>
              <a:t>tres</a:t>
            </a:r>
            <a:r>
              <a:rPr lang="en-US" dirty="0"/>
              <a:t> </a:t>
            </a:r>
            <a:r>
              <a:rPr lang="en-US" dirty="0" err="1"/>
              <a:t>secretarias</a:t>
            </a:r>
            <a:r>
              <a:rPr lang="en-US" dirty="0"/>
              <a:t>.</a:t>
            </a:r>
          </a:p>
          <a:p>
            <a:r>
              <a:rPr lang="en-US" dirty="0" err="1"/>
              <a:t>Contestan</a:t>
            </a:r>
            <a:r>
              <a:rPr lang="en-US" dirty="0"/>
              <a:t> </a:t>
            </a:r>
            <a:r>
              <a:rPr lang="en-US" dirty="0" err="1"/>
              <a:t>llamadas</a:t>
            </a:r>
            <a:r>
              <a:rPr lang="en-US" dirty="0"/>
              <a:t>, dan </a:t>
            </a:r>
            <a:r>
              <a:rPr lang="en-US" dirty="0" err="1"/>
              <a:t>consejos</a:t>
            </a:r>
            <a:r>
              <a:rPr lang="en-US" dirty="0"/>
              <a:t> y </a:t>
            </a:r>
            <a:r>
              <a:rPr lang="en-US" dirty="0" err="1"/>
              <a:t>organizan</a:t>
            </a:r>
            <a:r>
              <a:rPr lang="en-US" dirty="0"/>
              <a:t> </a:t>
            </a:r>
            <a:r>
              <a:rPr lang="en-US" dirty="0" err="1"/>
              <a:t>el</a:t>
            </a:r>
            <a:r>
              <a:rPr lang="en-US" dirty="0"/>
              <a:t> </a:t>
            </a:r>
            <a:r>
              <a:rPr lang="en-US" dirty="0" err="1"/>
              <a:t>horario</a:t>
            </a:r>
            <a:r>
              <a:rPr lang="en-US" dirty="0"/>
              <a:t>.</a:t>
            </a:r>
          </a:p>
          <a:p>
            <a:r>
              <a:rPr lang="en-US" dirty="0" err="1"/>
              <a:t>Revistas</a:t>
            </a:r>
            <a:r>
              <a:rPr lang="en-US" dirty="0"/>
              <a:t> de </a:t>
            </a:r>
            <a:r>
              <a:rPr lang="en-US" dirty="0" err="1"/>
              <a:t>moda</a:t>
            </a:r>
            <a:r>
              <a:rPr lang="en-US" dirty="0"/>
              <a:t>.</a:t>
            </a:r>
          </a:p>
          <a:p>
            <a:r>
              <a:rPr lang="en-US" dirty="0" err="1"/>
              <a:t>Revistas</a:t>
            </a:r>
            <a:r>
              <a:rPr lang="en-US" dirty="0"/>
              <a:t> de </a:t>
            </a:r>
            <a:r>
              <a:rPr lang="en-US" dirty="0" err="1"/>
              <a:t>deportes</a:t>
            </a:r>
            <a:r>
              <a:rPr lang="en-US" dirty="0"/>
              <a:t>.</a:t>
            </a:r>
          </a:p>
          <a:p>
            <a:r>
              <a:rPr lang="en-US" dirty="0"/>
              <a:t>Son las dos </a:t>
            </a:r>
            <a:r>
              <a:rPr lang="en-US" dirty="0" err="1"/>
              <a:t>cuarenta</a:t>
            </a:r>
            <a:r>
              <a:rPr lang="en-US" dirty="0"/>
              <a:t> y </a:t>
            </a:r>
            <a:r>
              <a:rPr lang="en-US" dirty="0" err="1"/>
              <a:t>cinco</a:t>
            </a:r>
            <a:endParaRPr lang="en-US" dirty="0"/>
          </a:p>
          <a:p>
            <a:endParaRPr lang="en-US" dirty="0"/>
          </a:p>
        </p:txBody>
      </p:sp>
    </p:spTree>
    <p:extLst>
      <p:ext uri="{BB962C8B-B14F-4D97-AF65-F5344CB8AC3E}">
        <p14:creationId xmlns:p14="http://schemas.microsoft.com/office/powerpoint/2010/main" val="186689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A9C0-DFC5-361F-8404-03B6ABA2B400}"/>
              </a:ext>
            </a:extLst>
          </p:cNvPr>
          <p:cNvSpPr>
            <a:spLocks noGrp="1"/>
          </p:cNvSpPr>
          <p:nvPr>
            <p:ph type="title"/>
          </p:nvPr>
        </p:nvSpPr>
        <p:spPr/>
        <p:txBody>
          <a:bodyPr>
            <a:normAutofit/>
          </a:bodyPr>
          <a:lstStyle/>
          <a:p>
            <a:r>
              <a:rPr lang="en-US" sz="4400" b="1" dirty="0" err="1"/>
              <a:t>Práctica</a:t>
            </a:r>
            <a:r>
              <a:rPr lang="en-US" sz="4400" b="1" dirty="0"/>
              <a:t> extra</a:t>
            </a:r>
          </a:p>
        </p:txBody>
      </p:sp>
      <p:sp>
        <p:nvSpPr>
          <p:cNvPr id="3" name="Content Placeholder 2">
            <a:extLst>
              <a:ext uri="{FF2B5EF4-FFF2-40B4-BE49-F238E27FC236}">
                <a16:creationId xmlns:a16="http://schemas.microsoft.com/office/drawing/2014/main" id="{8C06B179-63EA-6121-FB98-30A9DFF6DE4E}"/>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mj-lt"/>
              <a:buAutoNum type="arabicPeriod"/>
            </a:pPr>
            <a:r>
              <a:rPr lang="es-MX" dirty="0">
                <a:effectLst/>
                <a:ea typeface="Calibri" panose="020F0502020204030204" pitchFamily="34" charset="0"/>
                <a:cs typeface="Times New Roman" panose="02020603050405020304" pitchFamily="18" charset="0"/>
              </a:rPr>
              <a:t>Online exercise: </a:t>
            </a:r>
          </a:p>
          <a:p>
            <a:pPr marL="0" marR="0" lvl="0" indent="0">
              <a:lnSpc>
                <a:spcPct val="107000"/>
              </a:lnSpc>
              <a:spcBef>
                <a:spcPts val="0"/>
              </a:spcBef>
              <a:spcAft>
                <a:spcPts val="800"/>
              </a:spcAft>
              <a:buNone/>
            </a:pPr>
            <a:r>
              <a:rPr lang="es-MX" dirty="0">
                <a:solidFill>
                  <a:srgbClr val="FFAE3E"/>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MX"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Listening activity</a:t>
            </a:r>
            <a:endParaRPr lang="en-US" sz="21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ea typeface="Calibri" panose="020F0502020204030204" pitchFamily="34" charset="0"/>
                <a:cs typeface="Times New Roman" panose="02020603050405020304" pitchFamily="18" charset="0"/>
              </a:rPr>
              <a:t>Spoken exercise  </a:t>
            </a:r>
          </a:p>
          <a:p>
            <a:pPr lvl="1">
              <a:lnSpc>
                <a:spcPct val="107000"/>
              </a:lnSpc>
              <a:spcBef>
                <a:spcPts val="0"/>
              </a:spcBef>
              <a:spcAft>
                <a:spcPts val="800"/>
              </a:spcAft>
              <a:buFont typeface="Wingdings" panose="05000000000000000000" pitchFamily="2" charset="2"/>
              <a:buChar char="Ø"/>
            </a:pPr>
            <a:r>
              <a:rPr lang="en-US"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https://www.spanishdict.com/lessons/185</a:t>
            </a:r>
            <a:endParaRPr lang="en-US" u="sng" dirty="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 </a:t>
            </a:r>
            <a:r>
              <a:rPr lang="en-US" u="sng" dirty="0">
                <a:ea typeface="Calibri" panose="020F0502020204030204" pitchFamily="34" charset="0"/>
                <a:cs typeface="Times New Roman" panose="02020603050405020304" pitchFamily="18" charset="0"/>
              </a:rPr>
              <a:t>https://www.spanishdict.com/lessons/186</a:t>
            </a:r>
            <a:endParaRPr lang="en-US"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en-US" sz="2000" u="none" strike="noStrike"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000" dirty="0">
                <a:ea typeface="Calibri" panose="020F0502020204030204" pitchFamily="34" charset="0"/>
                <a:cs typeface="Times New Roman" panose="02020603050405020304" pitchFamily="18" charset="0"/>
              </a:rPr>
              <a:t>E</a:t>
            </a:r>
            <a:r>
              <a:rPr lang="en-US" sz="2000" u="none" strike="noStrike" dirty="0">
                <a:effectLst/>
                <a:ea typeface="Calibri" panose="020F0502020204030204" pitchFamily="34" charset="0"/>
                <a:cs typeface="Times New Roman" panose="02020603050405020304" pitchFamily="18" charset="0"/>
              </a:rPr>
              <a:t>xtra time</a:t>
            </a:r>
          </a:p>
          <a:p>
            <a:pPr lvl="1">
              <a:lnSpc>
                <a:spcPct val="107000"/>
              </a:lnSpc>
              <a:spcBef>
                <a:spcPts val="0"/>
              </a:spcBef>
              <a:spcAft>
                <a:spcPts val="800"/>
              </a:spcAft>
              <a:buFont typeface="Wingdings" panose="05000000000000000000" pitchFamily="2" charset="2"/>
              <a:buChar char="Ø"/>
            </a:pPr>
            <a:r>
              <a:rPr lang="en-US" sz="1600" u="none" strike="noStrike" dirty="0">
                <a:effectLst/>
                <a:ea typeface="Calibri" panose="020F0502020204030204" pitchFamily="34" charset="0"/>
                <a:cs typeface="Times New Roman" panose="02020603050405020304" pitchFamily="18" charset="0"/>
              </a:rPr>
              <a:t>	 </a:t>
            </a:r>
            <a:r>
              <a:rPr lang="en-US" sz="2200" u="none" strike="noStrike"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play this video</a:t>
            </a:r>
            <a:endParaRPr lang="en-US" sz="2200" dirty="0"/>
          </a:p>
        </p:txBody>
      </p:sp>
    </p:spTree>
    <p:extLst>
      <p:ext uri="{BB962C8B-B14F-4D97-AF65-F5344CB8AC3E}">
        <p14:creationId xmlns:p14="http://schemas.microsoft.com/office/powerpoint/2010/main" val="16925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¡Adios!</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31924" y="564960"/>
            <a:ext cx="6252633" cy="5414963"/>
          </a:xfrm>
        </p:spPr>
        <p:txBody>
          <a:bodyPr>
            <a:normAutofit fontScale="92500" lnSpcReduction="20000"/>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pPr lvl="0">
              <a:buFont typeface="Wingdings" panose="05000000000000000000" pitchFamily="2" charset="2"/>
              <a:buChar char="q"/>
            </a:pPr>
            <a:r>
              <a:rPr lang="en-US" sz="3000" i="1" dirty="0"/>
              <a:t>Examples</a:t>
            </a:r>
            <a:r>
              <a:rPr lang="es-GT" sz="3000" i="1" dirty="0"/>
              <a:t>:</a:t>
            </a:r>
          </a:p>
          <a:p>
            <a:pPr lvl="0">
              <a:buFont typeface="Wingdings" panose="05000000000000000000" pitchFamily="2" charset="2"/>
              <a:buChar char="q"/>
            </a:pPr>
            <a:endParaRPr lang="en-US" sz="3000" dirty="0"/>
          </a:p>
          <a:p>
            <a:pPr lvl="0" algn="just"/>
            <a:r>
              <a:rPr lang="es-GT" sz="2400" b="1" dirty="0"/>
              <a:t>Mi hermana encontró a mi perro escondido detrás de la cortina</a:t>
            </a:r>
            <a:r>
              <a:rPr lang="es-GT" sz="2400" dirty="0"/>
              <a:t>.</a:t>
            </a:r>
            <a:r>
              <a:rPr lang="es-GT" sz="2400" i="1" dirty="0"/>
              <a:t> </a:t>
            </a:r>
            <a:r>
              <a:rPr lang="en-US" sz="2400" i="1" dirty="0">
                <a:solidFill>
                  <a:schemeClr val="accent5">
                    <a:lumMod val="40000"/>
                    <a:lumOff val="60000"/>
                  </a:schemeClr>
                </a:solidFill>
              </a:rPr>
              <a:t>*My sister found my dog ​​hiding behind the curtain</a:t>
            </a:r>
            <a:r>
              <a:rPr lang="en-US" sz="2400" i="1" dirty="0"/>
              <a:t>.</a:t>
            </a:r>
            <a:endParaRPr lang="en-US" sz="2400" dirty="0"/>
          </a:p>
          <a:p>
            <a:pPr lvl="0" algn="just"/>
            <a:r>
              <a:rPr lang="es-GT" sz="2400" b="1" dirty="0"/>
              <a:t>De camino al trabajo, hubo un accidente enfrente de mí en la carretera. </a:t>
            </a:r>
            <a:r>
              <a:rPr lang="en-US" sz="2400" b="1" dirty="0">
                <a:solidFill>
                  <a:schemeClr val="accent5">
                    <a:lumMod val="40000"/>
                    <a:lumOff val="60000"/>
                  </a:schemeClr>
                </a:solidFill>
              </a:rPr>
              <a:t>*</a:t>
            </a:r>
            <a:r>
              <a:rPr lang="en-US" sz="2400" i="1" dirty="0">
                <a:solidFill>
                  <a:schemeClr val="accent5">
                    <a:lumMod val="40000"/>
                    <a:lumOff val="60000"/>
                  </a:schemeClr>
                </a:solidFill>
              </a:rPr>
              <a:t>On my way to work, there was an accident in front of me on the road.</a:t>
            </a:r>
            <a:endParaRPr lang="en-US" sz="2400" dirty="0">
              <a:solidFill>
                <a:schemeClr val="accent5">
                  <a:lumMod val="40000"/>
                  <a:lumOff val="60000"/>
                </a:schemeClr>
              </a:solidFill>
            </a:endParaRPr>
          </a:p>
          <a:p>
            <a:pPr lvl="0" algn="just"/>
            <a:r>
              <a:rPr lang="es-GT" sz="2400" b="1" dirty="0"/>
              <a:t>Hoy redecoré mi cuarto y puse una lámpara encima de mi cama</a:t>
            </a:r>
            <a:r>
              <a:rPr lang="es-GT" sz="2400" i="1" dirty="0"/>
              <a:t>. </a:t>
            </a:r>
            <a:r>
              <a:rPr lang="en-US" sz="2400" i="1" dirty="0">
                <a:solidFill>
                  <a:schemeClr val="accent5">
                    <a:lumMod val="40000"/>
                    <a:lumOff val="60000"/>
                  </a:schemeClr>
                </a:solidFill>
              </a:rPr>
              <a:t>*Today I redecorated my room and put a lamp above my bed.</a:t>
            </a:r>
            <a:endParaRPr lang="en-US" sz="2400" dirty="0">
              <a:solidFill>
                <a:schemeClr val="accent5">
                  <a:lumMod val="40000"/>
                  <a:lumOff val="60000"/>
                </a:schemeClr>
              </a:solidFill>
            </a:endParaRPr>
          </a:p>
          <a:p>
            <a:pPr marL="0" lvl="0" indent="0">
              <a:buNone/>
            </a:pPr>
            <a:endParaRPr lang="en-US" sz="4000" dirty="0"/>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b="1" dirty="0"/>
              <a:t>HACIENDO PLANES</a:t>
            </a:r>
          </a:p>
        </p:txBody>
      </p:sp>
      <p:graphicFrame>
        <p:nvGraphicFramePr>
          <p:cNvPr id="4" name="Content Placeholder 3">
            <a:extLst>
              <a:ext uri="{FF2B5EF4-FFF2-40B4-BE49-F238E27FC236}">
                <a16:creationId xmlns:a16="http://schemas.microsoft.com/office/drawing/2014/main" id="{C39EEA19-1B64-ED8D-8933-62E358773B20}"/>
              </a:ext>
            </a:extLst>
          </p:cNvPr>
          <p:cNvGraphicFramePr>
            <a:graphicFrameLocks noGrp="1"/>
          </p:cNvGraphicFramePr>
          <p:nvPr>
            <p:ph idx="1"/>
            <p:extLst>
              <p:ext uri="{D42A27DB-BD31-4B8C-83A1-F6EECF244321}">
                <p14:modId xmlns:p14="http://schemas.microsoft.com/office/powerpoint/2010/main" val="1492072994"/>
              </p:ext>
            </p:extLst>
          </p:nvPr>
        </p:nvGraphicFramePr>
        <p:xfrm>
          <a:off x="1386840" y="2268682"/>
          <a:ext cx="9418320" cy="4284663"/>
        </p:xfrm>
        <a:graphic>
          <a:graphicData uri="http://schemas.openxmlformats.org/drawingml/2006/table">
            <a:tbl>
              <a:tblPr firstRow="1" firstCol="1" bandRow="1">
                <a:tableStyleId>{21E4AEA4-8DFA-4A89-87EB-49C32662AFE0}</a:tableStyleId>
              </a:tblPr>
              <a:tblGrid>
                <a:gridCol w="4456633">
                  <a:extLst>
                    <a:ext uri="{9D8B030D-6E8A-4147-A177-3AD203B41FA5}">
                      <a16:colId xmlns:a16="http://schemas.microsoft.com/office/drawing/2014/main" val="3489867284"/>
                    </a:ext>
                  </a:extLst>
                </a:gridCol>
                <a:gridCol w="4961687">
                  <a:extLst>
                    <a:ext uri="{9D8B030D-6E8A-4147-A177-3AD203B41FA5}">
                      <a16:colId xmlns:a16="http://schemas.microsoft.com/office/drawing/2014/main" val="1222137768"/>
                    </a:ext>
                  </a:extLst>
                </a:gridCol>
              </a:tblGrid>
              <a:tr h="457200">
                <a:tc>
                  <a:txBody>
                    <a:bodyPr/>
                    <a:lstStyle/>
                    <a:p>
                      <a:pPr marL="0" marR="0" algn="ctr" fontAlgn="base">
                        <a:lnSpc>
                          <a:spcPct val="107000"/>
                        </a:lnSpc>
                        <a:spcBef>
                          <a:spcPts val="0"/>
                        </a:spcBef>
                        <a:spcAft>
                          <a:spcPts val="0"/>
                        </a:spcAft>
                      </a:pPr>
                      <a:r>
                        <a:rPr lang="en-US" sz="2400" b="1" dirty="0">
                          <a:solidFill>
                            <a:schemeClr val="bg1"/>
                          </a:solidFill>
                          <a:effectLst/>
                        </a:rPr>
                        <a:t>PREGUNTANDO</a:t>
                      </a:r>
                      <a:endParaRPr lang="en-US"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rPr>
                        <a:t>ASKING</a:t>
                      </a:r>
                      <a:endParaRPr lang="en-US"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171580761"/>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haces? </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do you do?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1645951"/>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estás haciendo?</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are you doing?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707611"/>
                  </a:ext>
                </a:extLst>
              </a:tr>
              <a:tr h="457200">
                <a:tc>
                  <a:txBody>
                    <a:bodyPr/>
                    <a:lstStyle/>
                    <a:p>
                      <a:pPr marL="0" marR="0" fontAlgn="base">
                        <a:lnSpc>
                          <a:spcPct val="107000"/>
                        </a:lnSpc>
                        <a:spcBef>
                          <a:spcPts val="0"/>
                        </a:spcBef>
                        <a:spcAft>
                          <a:spcPts val="0"/>
                        </a:spcAft>
                      </a:pPr>
                      <a:r>
                        <a:rPr lang="es-MX" sz="2000" dirty="0">
                          <a:solidFill>
                            <a:schemeClr val="bg1"/>
                          </a:solidFill>
                          <a:effectLst/>
                        </a:rPr>
                        <a:t>¿Dónde estás?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Where are you?</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0237504"/>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vas a hacer el …? (día, mes, estación, etc)</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are you going to do on…. (day, month, season, etc.)?</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088514"/>
                  </a:ext>
                </a:extLst>
              </a:tr>
              <a:tr h="457200">
                <a:tc>
                  <a:txBody>
                    <a:bodyPr/>
                    <a:lstStyle/>
                    <a:p>
                      <a:pPr marL="0" marR="0" fontAlgn="base">
                        <a:lnSpc>
                          <a:spcPct val="107000"/>
                        </a:lnSpc>
                        <a:spcBef>
                          <a:spcPts val="0"/>
                        </a:spcBef>
                        <a:spcAft>
                          <a:spcPts val="0"/>
                        </a:spcAft>
                      </a:pPr>
                      <a:r>
                        <a:rPr lang="es-MX" sz="2000" dirty="0">
                          <a:solidFill>
                            <a:schemeClr val="bg1"/>
                          </a:solidFill>
                          <a:effectLst/>
                        </a:rPr>
                        <a:t>¿Estás libre el…? (día) </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Are you free on…?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393810"/>
                  </a:ext>
                </a:extLst>
              </a:tr>
              <a:tr h="457200">
                <a:tc>
                  <a:txBody>
                    <a:bodyPr/>
                    <a:lstStyle/>
                    <a:p>
                      <a:pPr marL="0" marR="0" fontAlgn="base">
                        <a:lnSpc>
                          <a:spcPct val="107000"/>
                        </a:lnSpc>
                        <a:spcBef>
                          <a:spcPts val="0"/>
                        </a:spcBef>
                        <a:spcAft>
                          <a:spcPts val="0"/>
                        </a:spcAft>
                      </a:pPr>
                      <a:r>
                        <a:rPr lang="en-US" sz="2000" dirty="0">
                          <a:solidFill>
                            <a:schemeClr val="bg1"/>
                          </a:solidFill>
                          <a:effectLst/>
                        </a:rPr>
                        <a:t>¿</a:t>
                      </a:r>
                      <a:r>
                        <a:rPr lang="en-US" sz="2000" dirty="0" err="1">
                          <a:solidFill>
                            <a:schemeClr val="bg1"/>
                          </a:solidFill>
                          <a:effectLst/>
                        </a:rPr>
                        <a:t>Quieres</a:t>
                      </a:r>
                      <a:r>
                        <a:rPr lang="en-US" sz="2000" dirty="0">
                          <a:solidFill>
                            <a:schemeClr val="bg1"/>
                          </a:solidFill>
                          <a:effectLst/>
                        </a:rPr>
                        <a:t> </a:t>
                      </a:r>
                      <a:r>
                        <a:rPr lang="en-US" sz="2000" dirty="0" err="1">
                          <a:solidFill>
                            <a:schemeClr val="bg1"/>
                          </a:solidFill>
                          <a:effectLst/>
                        </a:rPr>
                        <a:t>ir</a:t>
                      </a:r>
                      <a:r>
                        <a:rPr lang="en-US" sz="2000" dirty="0">
                          <a:solidFill>
                            <a:schemeClr val="bg1"/>
                          </a:solidFill>
                          <a:effectLst/>
                        </a:rPr>
                        <a:t> a….?</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Do you want to go to…?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485256"/>
                  </a:ext>
                </a:extLst>
              </a:tr>
              <a:tr h="457200">
                <a:tc>
                  <a:txBody>
                    <a:bodyPr/>
                    <a:lstStyle/>
                    <a:p>
                      <a:pPr marL="0" marR="0" fontAlgn="base">
                        <a:lnSpc>
                          <a:spcPct val="107000"/>
                        </a:lnSpc>
                        <a:spcBef>
                          <a:spcPts val="0"/>
                        </a:spcBef>
                        <a:spcAft>
                          <a:spcPts val="0"/>
                        </a:spcAft>
                      </a:pPr>
                      <a:r>
                        <a:rPr lang="en-US" sz="2000" dirty="0">
                          <a:solidFill>
                            <a:schemeClr val="bg1"/>
                          </a:solidFill>
                          <a:effectLst/>
                        </a:rPr>
                        <a:t>¿</a:t>
                      </a:r>
                      <a:r>
                        <a:rPr lang="en-US" sz="2000" dirty="0" err="1">
                          <a:solidFill>
                            <a:schemeClr val="bg1"/>
                          </a:solidFill>
                          <a:effectLst/>
                        </a:rPr>
                        <a:t>Te</a:t>
                      </a:r>
                      <a:r>
                        <a:rPr lang="en-US" sz="2000" dirty="0">
                          <a:solidFill>
                            <a:schemeClr val="bg1"/>
                          </a:solidFill>
                          <a:effectLst/>
                        </a:rPr>
                        <a:t> </a:t>
                      </a:r>
                      <a:r>
                        <a:rPr lang="en-US" sz="2000" dirty="0" err="1">
                          <a:solidFill>
                            <a:schemeClr val="bg1"/>
                          </a:solidFill>
                          <a:effectLst/>
                        </a:rPr>
                        <a:t>gusta</a:t>
                      </a:r>
                      <a:r>
                        <a:rPr lang="en-US" sz="2000" dirty="0">
                          <a:solidFill>
                            <a:schemeClr val="bg1"/>
                          </a:solidFill>
                          <a:effectLst/>
                        </a:rPr>
                        <a:t>?</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Do you like it?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549241"/>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quieres hacer?</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do you want to do?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958219"/>
                  </a:ext>
                </a:extLst>
              </a:tr>
            </a:tbl>
          </a:graphicData>
        </a:graphic>
      </p:graphicFrame>
      <p:pic>
        <p:nvPicPr>
          <p:cNvPr id="1028" name="Picture 4" descr="Making Plans — Ellii (formerly ESL Library)">
            <a:extLst>
              <a:ext uri="{FF2B5EF4-FFF2-40B4-BE49-F238E27FC236}">
                <a16:creationId xmlns:a16="http://schemas.microsoft.com/office/drawing/2014/main" id="{F065DE79-C8EE-F258-97EA-7E8A1C492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836" y="226100"/>
            <a:ext cx="2516324" cy="152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6BCD944D-0399-9EFB-822E-7DB92865CEE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CD03E0-89EE-1769-CBD2-D53F5F7216F4}"/>
              </a:ext>
            </a:extLst>
          </p:cNvPr>
          <p:cNvSpPr txBox="1"/>
          <p:nvPr/>
        </p:nvSpPr>
        <p:spPr>
          <a:xfrm>
            <a:off x="5193409" y="421525"/>
            <a:ext cx="6642992" cy="6186309"/>
          </a:xfrm>
          <a:prstGeom prst="rect">
            <a:avLst/>
          </a:prstGeom>
          <a:noFill/>
        </p:spPr>
        <p:txBody>
          <a:bodyPr wrap="square" rtlCol="0">
            <a:spAutoFit/>
          </a:bodyPr>
          <a:lstStyle/>
          <a:p>
            <a:pPr marL="457200" indent="-457200">
              <a:buAutoNum type="alphaUcPeriod"/>
            </a:pPr>
            <a:r>
              <a:rPr lang="en-US" sz="2200" b="1" dirty="0">
                <a:solidFill>
                  <a:schemeClr val="bg1"/>
                </a:solidFill>
              </a:rPr>
              <a:t>¿</a:t>
            </a:r>
            <a:r>
              <a:rPr lang="en-US" sz="2200" b="1" dirty="0" err="1">
                <a:solidFill>
                  <a:schemeClr val="bg1"/>
                </a:solidFill>
              </a:rPr>
              <a:t>Qué</a:t>
            </a:r>
            <a:r>
              <a:rPr lang="en-US" sz="2200" b="1" dirty="0">
                <a:solidFill>
                  <a:schemeClr val="bg1"/>
                </a:solidFill>
              </a:rPr>
              <a:t> </a:t>
            </a:r>
            <a:r>
              <a:rPr lang="en-US" sz="2200" b="1" dirty="0" err="1">
                <a:solidFill>
                  <a:schemeClr val="bg1"/>
                </a:solidFill>
              </a:rPr>
              <a:t>estás</a:t>
            </a:r>
            <a:r>
              <a:rPr lang="en-US" sz="2200" b="1" dirty="0">
                <a:solidFill>
                  <a:schemeClr val="bg1"/>
                </a:solidFill>
              </a:rPr>
              <a:t> </a:t>
            </a:r>
            <a:r>
              <a:rPr lang="en-US" sz="2200" b="1" dirty="0" err="1">
                <a:solidFill>
                  <a:schemeClr val="bg1"/>
                </a:solidFill>
              </a:rPr>
              <a:t>haciendo</a:t>
            </a:r>
            <a:r>
              <a:rPr lang="en-US" sz="2200" b="1" dirty="0">
                <a:solidFill>
                  <a:schemeClr val="bg1"/>
                </a:solidFill>
              </a:rPr>
              <a:t>? </a:t>
            </a:r>
            <a:r>
              <a:rPr lang="en-US" sz="2200" b="1" dirty="0">
                <a:solidFill>
                  <a:schemeClr val="accent6"/>
                </a:solidFill>
              </a:rPr>
              <a:t>What are you doing?</a:t>
            </a:r>
          </a:p>
          <a:p>
            <a:endParaRPr lang="en-US" sz="2200" b="1" dirty="0">
              <a:solidFill>
                <a:schemeClr val="accent6"/>
              </a:solidFill>
            </a:endParaRPr>
          </a:p>
          <a:p>
            <a:r>
              <a:rPr lang="en-US" sz="2200" b="1" dirty="0">
                <a:solidFill>
                  <a:srgbClr val="00B050"/>
                </a:solidFill>
              </a:rPr>
              <a:t>B. </a:t>
            </a:r>
            <a:r>
              <a:rPr lang="en-US" sz="2200" b="1" dirty="0">
                <a:solidFill>
                  <a:schemeClr val="bg1"/>
                </a:solidFill>
              </a:rPr>
              <a:t>No </a:t>
            </a:r>
            <a:r>
              <a:rPr lang="en-US" sz="2200" b="1" dirty="0" err="1">
                <a:solidFill>
                  <a:schemeClr val="bg1"/>
                </a:solidFill>
              </a:rPr>
              <a:t>mucho</a:t>
            </a:r>
            <a:r>
              <a:rPr lang="en-US" sz="2200" b="1" dirty="0">
                <a:solidFill>
                  <a:schemeClr val="bg1"/>
                </a:solidFill>
              </a:rPr>
              <a:t>. Estoy </a:t>
            </a:r>
            <a:r>
              <a:rPr lang="en-US" sz="2200" b="1" dirty="0" err="1">
                <a:solidFill>
                  <a:schemeClr val="bg1"/>
                </a:solidFill>
              </a:rPr>
              <a:t>en</a:t>
            </a:r>
            <a:r>
              <a:rPr lang="en-US" sz="2200" b="1" dirty="0">
                <a:solidFill>
                  <a:schemeClr val="bg1"/>
                </a:solidFill>
              </a:rPr>
              <a:t> mi casa </a:t>
            </a:r>
            <a:r>
              <a:rPr lang="en-US" sz="2200" b="1" dirty="0" err="1">
                <a:solidFill>
                  <a:schemeClr val="bg1"/>
                </a:solidFill>
              </a:rPr>
              <a:t>viendo</a:t>
            </a:r>
            <a:r>
              <a:rPr lang="en-US" sz="2200" b="1" dirty="0">
                <a:solidFill>
                  <a:schemeClr val="bg1"/>
                </a:solidFill>
              </a:rPr>
              <a:t> </a:t>
            </a:r>
            <a:r>
              <a:rPr lang="en-US" sz="2200" b="1" dirty="0" err="1">
                <a:solidFill>
                  <a:schemeClr val="bg1"/>
                </a:solidFill>
              </a:rPr>
              <a:t>una</a:t>
            </a:r>
            <a:r>
              <a:rPr lang="en-US" sz="2200" b="1" dirty="0">
                <a:solidFill>
                  <a:schemeClr val="bg1"/>
                </a:solidFill>
              </a:rPr>
              <a:t> pel</a:t>
            </a:r>
            <a:r>
              <a:rPr lang="es-GT" sz="2200" b="1" dirty="0" err="1">
                <a:solidFill>
                  <a:schemeClr val="bg1"/>
                </a:solidFill>
              </a:rPr>
              <a:t>ícula</a:t>
            </a:r>
            <a:r>
              <a:rPr lang="en-US" sz="2200" b="1" dirty="0">
                <a:solidFill>
                  <a:schemeClr val="bg1"/>
                </a:solidFill>
              </a:rPr>
              <a:t>. </a:t>
            </a:r>
            <a:r>
              <a:rPr lang="en-US" sz="2200" b="1" dirty="0">
                <a:solidFill>
                  <a:schemeClr val="accent6"/>
                </a:solidFill>
              </a:rPr>
              <a:t>Not much</a:t>
            </a:r>
            <a:r>
              <a:rPr lang="en-US" sz="2200" b="1" dirty="0">
                <a:solidFill>
                  <a:schemeClr val="accent4">
                    <a:lumMod val="50000"/>
                  </a:schemeClr>
                </a:solidFill>
              </a:rPr>
              <a:t>. I’m at home watching a movie. </a:t>
            </a:r>
          </a:p>
          <a:p>
            <a:endParaRPr lang="en-US" sz="2200" b="1" dirty="0">
              <a:solidFill>
                <a:schemeClr val="accent4">
                  <a:lumMod val="50000"/>
                </a:schemeClr>
              </a:solidFill>
            </a:endParaRPr>
          </a:p>
          <a:p>
            <a:pPr marL="457200" indent="-457200">
              <a:buAutoNum type="alphaUcPeriod"/>
            </a:pPr>
            <a:r>
              <a:rPr lang="en-US" sz="2200" b="1" dirty="0">
                <a:solidFill>
                  <a:schemeClr val="bg1"/>
                </a:solidFill>
              </a:rPr>
              <a:t>¿</a:t>
            </a:r>
            <a:r>
              <a:rPr lang="en-US" sz="2200" b="1" dirty="0" err="1">
                <a:solidFill>
                  <a:schemeClr val="bg1"/>
                </a:solidFill>
              </a:rPr>
              <a:t>Estarás</a:t>
            </a:r>
            <a:r>
              <a:rPr lang="en-US" sz="2200" b="1" dirty="0">
                <a:solidFill>
                  <a:schemeClr val="bg1"/>
                </a:solidFill>
              </a:rPr>
              <a:t> libre </a:t>
            </a:r>
            <a:r>
              <a:rPr lang="en-US" sz="2200" b="1" dirty="0" err="1">
                <a:solidFill>
                  <a:schemeClr val="bg1"/>
                </a:solidFill>
              </a:rPr>
              <a:t>el</a:t>
            </a:r>
            <a:r>
              <a:rPr lang="en-US" sz="2200" b="1" dirty="0">
                <a:solidFill>
                  <a:schemeClr val="bg1"/>
                </a:solidFill>
              </a:rPr>
              <a:t> fin de semana? </a:t>
            </a:r>
            <a:r>
              <a:rPr lang="en-US" sz="2200" b="1" dirty="0">
                <a:solidFill>
                  <a:schemeClr val="accent6"/>
                </a:solidFill>
              </a:rPr>
              <a:t>Will you be free this weekend?</a:t>
            </a:r>
          </a:p>
          <a:p>
            <a:pPr marL="457200" indent="-457200">
              <a:buAutoNum type="alphaUcPeriod"/>
            </a:pPr>
            <a:endParaRPr lang="en-US" sz="2200" b="1" dirty="0">
              <a:solidFill>
                <a:schemeClr val="accent6"/>
              </a:solidFill>
            </a:endParaRPr>
          </a:p>
          <a:p>
            <a:r>
              <a:rPr lang="en-US" sz="2200" b="1" dirty="0">
                <a:solidFill>
                  <a:srgbClr val="00B050"/>
                </a:solidFill>
              </a:rPr>
              <a:t>B. </a:t>
            </a:r>
            <a:r>
              <a:rPr lang="en-US" sz="2200" b="1" dirty="0">
                <a:solidFill>
                  <a:schemeClr val="bg1"/>
                </a:solidFill>
              </a:rPr>
              <a:t>Si, </a:t>
            </a:r>
            <a:r>
              <a:rPr lang="en-US" sz="2200" b="1" dirty="0" err="1">
                <a:solidFill>
                  <a:schemeClr val="bg1"/>
                </a:solidFill>
              </a:rPr>
              <a:t>voy</a:t>
            </a:r>
            <a:r>
              <a:rPr lang="en-US" sz="2200" b="1" dirty="0">
                <a:solidFill>
                  <a:schemeClr val="bg1"/>
                </a:solidFill>
              </a:rPr>
              <a:t> a </a:t>
            </a:r>
            <a:r>
              <a:rPr lang="en-US" sz="2200" b="1" dirty="0" err="1">
                <a:solidFill>
                  <a:schemeClr val="bg1"/>
                </a:solidFill>
              </a:rPr>
              <a:t>quedarme</a:t>
            </a:r>
            <a:r>
              <a:rPr lang="en-US" sz="2200" b="1" dirty="0">
                <a:solidFill>
                  <a:schemeClr val="bg1"/>
                </a:solidFill>
              </a:rPr>
              <a:t> </a:t>
            </a:r>
            <a:r>
              <a:rPr lang="en-US" sz="2200" b="1" dirty="0" err="1">
                <a:solidFill>
                  <a:schemeClr val="bg1"/>
                </a:solidFill>
              </a:rPr>
              <a:t>en</a:t>
            </a:r>
            <a:r>
              <a:rPr lang="en-US" sz="2200" b="1" dirty="0">
                <a:solidFill>
                  <a:schemeClr val="bg1"/>
                </a:solidFill>
              </a:rPr>
              <a:t> mi casa </a:t>
            </a:r>
            <a:r>
              <a:rPr lang="en-US" sz="2200" b="1" dirty="0" err="1">
                <a:solidFill>
                  <a:schemeClr val="bg1"/>
                </a:solidFill>
              </a:rPr>
              <a:t>todo</a:t>
            </a:r>
            <a:r>
              <a:rPr lang="en-US" sz="2200" b="1" dirty="0">
                <a:solidFill>
                  <a:schemeClr val="bg1"/>
                </a:solidFill>
              </a:rPr>
              <a:t> </a:t>
            </a:r>
            <a:r>
              <a:rPr lang="en-US" sz="2200" b="1" dirty="0" err="1">
                <a:solidFill>
                  <a:schemeClr val="bg1"/>
                </a:solidFill>
              </a:rPr>
              <a:t>el</a:t>
            </a:r>
            <a:r>
              <a:rPr lang="en-US" sz="2200" b="1" dirty="0">
                <a:solidFill>
                  <a:schemeClr val="bg1"/>
                </a:solidFill>
              </a:rPr>
              <a:t> día. ¿Por </a:t>
            </a:r>
            <a:r>
              <a:rPr lang="en-US" sz="2200" b="1" dirty="0" err="1">
                <a:solidFill>
                  <a:schemeClr val="bg1"/>
                </a:solidFill>
              </a:rPr>
              <a:t>qué</a:t>
            </a:r>
            <a:r>
              <a:rPr lang="en-US" sz="2200" b="1" dirty="0">
                <a:solidFill>
                  <a:schemeClr val="bg1"/>
                </a:solidFill>
              </a:rPr>
              <a:t>? </a:t>
            </a:r>
            <a:r>
              <a:rPr lang="en-US" sz="2200" b="1" dirty="0">
                <a:solidFill>
                  <a:schemeClr val="accent6"/>
                </a:solidFill>
              </a:rPr>
              <a:t>Yes, I'm going to stay home all day. Why?</a:t>
            </a:r>
          </a:p>
          <a:p>
            <a:endParaRPr lang="en-US" sz="2200" b="1" dirty="0">
              <a:solidFill>
                <a:schemeClr val="accent6"/>
              </a:solidFill>
            </a:endParaRPr>
          </a:p>
          <a:p>
            <a:pPr marL="457200" indent="-457200">
              <a:buAutoNum type="alphaUcPeriod"/>
            </a:pPr>
            <a:r>
              <a:rPr lang="en-US" sz="2200" b="1" dirty="0">
                <a:solidFill>
                  <a:schemeClr val="bg1"/>
                </a:solidFill>
              </a:rPr>
              <a:t>¿</a:t>
            </a:r>
            <a:r>
              <a:rPr lang="en-US" sz="2200" b="1" dirty="0" err="1">
                <a:solidFill>
                  <a:schemeClr val="bg1"/>
                </a:solidFill>
              </a:rPr>
              <a:t>Quieres</a:t>
            </a:r>
            <a:r>
              <a:rPr lang="en-US" sz="2200" b="1" dirty="0">
                <a:solidFill>
                  <a:schemeClr val="bg1"/>
                </a:solidFill>
              </a:rPr>
              <a:t> </a:t>
            </a:r>
            <a:r>
              <a:rPr lang="en-US" sz="2200" b="1" dirty="0" err="1">
                <a:solidFill>
                  <a:schemeClr val="bg1"/>
                </a:solidFill>
              </a:rPr>
              <a:t>ir</a:t>
            </a:r>
            <a:r>
              <a:rPr lang="en-US" sz="2200" b="1" dirty="0">
                <a:solidFill>
                  <a:schemeClr val="bg1"/>
                </a:solidFill>
              </a:rPr>
              <a:t> </a:t>
            </a:r>
            <a:r>
              <a:rPr lang="en-US" sz="2200" b="1" dirty="0" err="1">
                <a:solidFill>
                  <a:schemeClr val="bg1"/>
                </a:solidFill>
              </a:rPr>
              <a:t>mañana</a:t>
            </a:r>
            <a:r>
              <a:rPr lang="en-US" sz="2200" b="1" dirty="0">
                <a:solidFill>
                  <a:schemeClr val="bg1"/>
                </a:solidFill>
              </a:rPr>
              <a:t> al Festival de Luces Chinas? </a:t>
            </a:r>
            <a:r>
              <a:rPr lang="en-US" sz="2200" b="1" dirty="0">
                <a:solidFill>
                  <a:srgbClr val="C00000"/>
                </a:solidFill>
              </a:rPr>
              <a:t>Do you want to go tomorrow to the China Festival of Lights? </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¡Si, me </a:t>
            </a:r>
            <a:r>
              <a:rPr lang="en-US" sz="2200" b="1" dirty="0" err="1">
                <a:solidFill>
                  <a:schemeClr val="bg1"/>
                </a:solidFill>
              </a:rPr>
              <a:t>encantaría</a:t>
            </a:r>
            <a:r>
              <a:rPr lang="en-US" sz="2200" b="1" dirty="0">
                <a:solidFill>
                  <a:schemeClr val="bg1"/>
                </a:solidFill>
              </a:rPr>
              <a:t>! </a:t>
            </a:r>
            <a:r>
              <a:rPr lang="en-US" sz="2200" b="1" dirty="0">
                <a:solidFill>
                  <a:srgbClr val="C00000"/>
                </a:solidFill>
              </a:rPr>
              <a:t>Yes, I would love that!</a:t>
            </a:r>
          </a:p>
        </p:txBody>
      </p:sp>
      <p:pic>
        <p:nvPicPr>
          <p:cNvPr id="4098" name="Picture 2" descr="Chinese festival Images - Free Download on Freepik">
            <a:extLst>
              <a:ext uri="{FF2B5EF4-FFF2-40B4-BE49-F238E27FC236}">
                <a16:creationId xmlns:a16="http://schemas.microsoft.com/office/drawing/2014/main" id="{E0C4477D-C673-5BA0-378D-6E2980F11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41" y="250166"/>
            <a:ext cx="4348822" cy="635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24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6" name="Content Placeholder 5">
            <a:extLst>
              <a:ext uri="{FF2B5EF4-FFF2-40B4-BE49-F238E27FC236}">
                <a16:creationId xmlns:a16="http://schemas.microsoft.com/office/drawing/2014/main" id="{26392A75-3B74-101B-FA31-83A786703DE8}"/>
              </a:ext>
            </a:extLst>
          </p:cNvPr>
          <p:cNvGraphicFramePr>
            <a:graphicFrameLocks noGrp="1"/>
          </p:cNvGraphicFramePr>
          <p:nvPr>
            <p:ph idx="1"/>
            <p:extLst>
              <p:ext uri="{D42A27DB-BD31-4B8C-83A1-F6EECF244321}">
                <p14:modId xmlns:p14="http://schemas.microsoft.com/office/powerpoint/2010/main" val="3334578172"/>
              </p:ext>
            </p:extLst>
          </p:nvPr>
        </p:nvGraphicFramePr>
        <p:xfrm>
          <a:off x="1386840" y="2231193"/>
          <a:ext cx="9418320" cy="4109216"/>
        </p:xfrm>
        <a:graphic>
          <a:graphicData uri="http://schemas.openxmlformats.org/drawingml/2006/table">
            <a:tbl>
              <a:tblPr firstRow="1" firstCol="1" bandRow="1">
                <a:tableStyleId>{5C22544A-7EE6-4342-B048-85BDC9FD1C3A}</a:tableStyleId>
              </a:tblPr>
              <a:tblGrid>
                <a:gridCol w="4456628">
                  <a:extLst>
                    <a:ext uri="{9D8B030D-6E8A-4147-A177-3AD203B41FA5}">
                      <a16:colId xmlns:a16="http://schemas.microsoft.com/office/drawing/2014/main" val="530511659"/>
                    </a:ext>
                  </a:extLst>
                </a:gridCol>
                <a:gridCol w="4961692">
                  <a:extLst>
                    <a:ext uri="{9D8B030D-6E8A-4147-A177-3AD203B41FA5}">
                      <a16:colId xmlns:a16="http://schemas.microsoft.com/office/drawing/2014/main" val="2518675847"/>
                    </a:ext>
                  </a:extLst>
                </a:gridCol>
              </a:tblGrid>
              <a:tr h="451616">
                <a:tc>
                  <a:txBody>
                    <a:bodyPr/>
                    <a:lstStyle/>
                    <a:p>
                      <a:pPr marL="0" marR="0" algn="ctr" fontAlgn="base">
                        <a:lnSpc>
                          <a:spcPct val="107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CONTESTANDO</a:t>
                      </a: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ANSWERING</a:t>
                      </a:r>
                    </a:p>
                  </a:txBody>
                  <a:tcPr marL="68580" marR="68580" marT="0" marB="0">
                    <a:solidFill>
                      <a:schemeClr val="accent6">
                        <a:lumMod val="40000"/>
                        <a:lumOff val="60000"/>
                      </a:schemeClr>
                    </a:solidFill>
                  </a:tcPr>
                </a:tc>
                <a:extLst>
                  <a:ext uri="{0D108BD9-81ED-4DB2-BD59-A6C34878D82A}">
                    <a16:rowId xmlns:a16="http://schemas.microsoft.com/office/drawing/2014/main" val="1425068119"/>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Voy</a:t>
                      </a:r>
                      <a:r>
                        <a:rPr lang="en-US" sz="2000" dirty="0">
                          <a:solidFill>
                            <a:sysClr val="windowText" lastClr="000000"/>
                          </a:solidFill>
                          <a:effectLst/>
                        </a:rPr>
                        <a:t> 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I’m going 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1991939483"/>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Estoy</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I’m……(activity/place)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2883934573"/>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Vamos</a:t>
                      </a:r>
                      <a:r>
                        <a:rPr lang="en-US" sz="2000" dirty="0">
                          <a:solidFill>
                            <a:sysClr val="windowText" lastClr="000000"/>
                          </a:solidFill>
                          <a:effectLst/>
                        </a:rPr>
                        <a:t> 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Can we go to…. Let’s go to…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108430753"/>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a:t>
                      </a:r>
                      <a:r>
                        <a:rPr lang="en-US" sz="2000" dirty="0" err="1">
                          <a:solidFill>
                            <a:sysClr val="windowText" lastClr="000000"/>
                          </a:solidFill>
                          <a:effectLst/>
                        </a:rPr>
                        <a:t>Qué</a:t>
                      </a:r>
                      <a:r>
                        <a:rPr lang="en-US" sz="2000" dirty="0">
                          <a:solidFill>
                            <a:sysClr val="windowText" lastClr="000000"/>
                          </a:solidFill>
                          <a:effectLst/>
                        </a:rPr>
                        <a:t> día?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What 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206840843"/>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¿En </a:t>
                      </a:r>
                      <a:r>
                        <a:rPr lang="en-US" sz="2000" dirty="0" err="1">
                          <a:solidFill>
                            <a:sysClr val="windowText" lastClr="000000"/>
                          </a:solidFill>
                          <a:effectLst/>
                        </a:rPr>
                        <a:t>qué</a:t>
                      </a:r>
                      <a:r>
                        <a:rPr lang="en-US" sz="2000" dirty="0">
                          <a:solidFill>
                            <a:sysClr val="windowText" lastClr="000000"/>
                          </a:solidFill>
                          <a:effectLst/>
                        </a:rPr>
                        <a:t> </a:t>
                      </a:r>
                      <a:r>
                        <a:rPr lang="en-US" sz="2000" dirty="0" err="1">
                          <a:solidFill>
                            <a:sysClr val="windowText" lastClr="000000"/>
                          </a:solidFill>
                          <a:effectLst/>
                        </a:rPr>
                        <a:t>fecha</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On what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891343429"/>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¿A </a:t>
                      </a:r>
                      <a:r>
                        <a:rPr lang="en-US" sz="2000" dirty="0" err="1">
                          <a:solidFill>
                            <a:sysClr val="windowText" lastClr="000000"/>
                          </a:solidFill>
                          <a:effectLst/>
                        </a:rPr>
                        <a:t>qué</a:t>
                      </a:r>
                      <a:r>
                        <a:rPr lang="en-US" sz="2000" dirty="0">
                          <a:solidFill>
                            <a:sysClr val="windowText" lastClr="000000"/>
                          </a:solidFill>
                          <a:effectLst/>
                        </a:rPr>
                        <a:t> hora?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At what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2909812094"/>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¿Dónde está?</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Where is it located?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4218480322"/>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¿Dónde va a ser?</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Where is it going to be?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550477125"/>
                  </a:ext>
                </a:extLst>
              </a:tr>
            </a:tbl>
          </a:graphicData>
        </a:graphic>
      </p:graphicFrame>
      <p:pic>
        <p:nvPicPr>
          <p:cNvPr id="2050" name="Picture 2" descr="Calendar clock Images - Free Download on Freepik">
            <a:extLst>
              <a:ext uri="{FF2B5EF4-FFF2-40B4-BE49-F238E27FC236}">
                <a16:creationId xmlns:a16="http://schemas.microsoft.com/office/drawing/2014/main" id="{4A564250-A200-1511-05CF-CEB91D747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315" y="193735"/>
            <a:ext cx="2431571" cy="164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B0A2545A-DC92-9911-7BA2-568B2A5FAE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B9EE7A7-6E89-B3B5-330E-11BBEAD9735C}"/>
              </a:ext>
            </a:extLst>
          </p:cNvPr>
          <p:cNvSpPr txBox="1"/>
          <p:nvPr/>
        </p:nvSpPr>
        <p:spPr>
          <a:xfrm>
            <a:off x="490013" y="155575"/>
            <a:ext cx="6748987" cy="9325630"/>
          </a:xfrm>
          <a:prstGeom prst="rect">
            <a:avLst/>
          </a:prstGeom>
          <a:noFill/>
        </p:spPr>
        <p:txBody>
          <a:bodyPr wrap="square" rtlCol="0">
            <a:spAutoFit/>
          </a:bodyPr>
          <a:lstStyle/>
          <a:p>
            <a:endParaRPr lang="en-US" sz="3600" b="1" dirty="0">
              <a:solidFill>
                <a:schemeClr val="bg1"/>
              </a:solidFill>
            </a:endParaRPr>
          </a:p>
          <a:p>
            <a:pPr marL="457200" indent="-457200">
              <a:buAutoNum type="alphaUcPeriod"/>
            </a:pPr>
            <a:r>
              <a:rPr lang="en-US" sz="2200" b="1" dirty="0">
                <a:solidFill>
                  <a:schemeClr val="bg1"/>
                </a:solidFill>
              </a:rPr>
              <a:t>¿En </a:t>
            </a:r>
            <a:r>
              <a:rPr lang="en-US" sz="2200" b="1" dirty="0" err="1">
                <a:solidFill>
                  <a:schemeClr val="bg1"/>
                </a:solidFill>
              </a:rPr>
              <a:t>qué</a:t>
            </a:r>
            <a:r>
              <a:rPr lang="en-US" sz="2200" b="1" dirty="0">
                <a:solidFill>
                  <a:schemeClr val="bg1"/>
                </a:solidFill>
              </a:rPr>
              <a:t> </a:t>
            </a:r>
            <a:r>
              <a:rPr lang="en-US" sz="2200" b="1" dirty="0" err="1">
                <a:solidFill>
                  <a:schemeClr val="bg1"/>
                </a:solidFill>
              </a:rPr>
              <a:t>fecha</a:t>
            </a:r>
            <a:r>
              <a:rPr lang="en-US" sz="2200" b="1" dirty="0">
                <a:solidFill>
                  <a:schemeClr val="bg1"/>
                </a:solidFill>
              </a:rPr>
              <a:t> </a:t>
            </a:r>
            <a:r>
              <a:rPr lang="en-US" sz="2200" b="1" dirty="0" err="1">
                <a:solidFill>
                  <a:schemeClr val="bg1"/>
                </a:solidFill>
              </a:rPr>
              <a:t>será</a:t>
            </a:r>
            <a:r>
              <a:rPr lang="en-US" sz="2200" b="1" dirty="0">
                <a:solidFill>
                  <a:schemeClr val="bg1"/>
                </a:solidFill>
              </a:rPr>
              <a:t> </a:t>
            </a:r>
            <a:r>
              <a:rPr lang="en-US" sz="2200" b="1" dirty="0" err="1">
                <a:solidFill>
                  <a:schemeClr val="bg1"/>
                </a:solidFill>
              </a:rPr>
              <a:t>el</a:t>
            </a:r>
            <a:r>
              <a:rPr lang="en-US" sz="2200" b="1" dirty="0">
                <a:solidFill>
                  <a:schemeClr val="bg1"/>
                </a:solidFill>
              </a:rPr>
              <a:t> </a:t>
            </a:r>
            <a:r>
              <a:rPr lang="en-US" sz="2200" b="1" dirty="0" err="1">
                <a:solidFill>
                  <a:schemeClr val="bg1"/>
                </a:solidFill>
              </a:rPr>
              <a:t>concierto</a:t>
            </a:r>
            <a:r>
              <a:rPr lang="en-US" sz="2200" b="1" dirty="0">
                <a:solidFill>
                  <a:schemeClr val="bg1"/>
                </a:solidFill>
              </a:rPr>
              <a:t> de </a:t>
            </a:r>
            <a:r>
              <a:rPr lang="en-US" sz="2200" b="1" dirty="0" err="1">
                <a:solidFill>
                  <a:schemeClr val="bg1"/>
                </a:solidFill>
              </a:rPr>
              <a:t>otoño</a:t>
            </a:r>
            <a:r>
              <a:rPr lang="en-US" sz="2200" b="1" dirty="0">
                <a:solidFill>
                  <a:schemeClr val="bg1"/>
                </a:solidFill>
              </a:rPr>
              <a:t>? </a:t>
            </a:r>
            <a:r>
              <a:rPr lang="en-US" sz="2200" b="1" dirty="0">
                <a:solidFill>
                  <a:srgbClr val="C00000"/>
                </a:solidFill>
              </a:rPr>
              <a:t>On what date will the Fall concert be? </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El </a:t>
            </a:r>
            <a:r>
              <a:rPr lang="en-US" sz="2200" b="1" dirty="0" err="1">
                <a:solidFill>
                  <a:schemeClr val="bg1"/>
                </a:solidFill>
              </a:rPr>
              <a:t>concierto</a:t>
            </a:r>
            <a:r>
              <a:rPr lang="en-US" sz="2200" b="1" dirty="0">
                <a:solidFill>
                  <a:schemeClr val="bg1"/>
                </a:solidFill>
              </a:rPr>
              <a:t> </a:t>
            </a:r>
            <a:r>
              <a:rPr lang="en-US" sz="2200" b="1" dirty="0" err="1">
                <a:solidFill>
                  <a:schemeClr val="bg1"/>
                </a:solidFill>
              </a:rPr>
              <a:t>será</a:t>
            </a:r>
            <a:r>
              <a:rPr lang="en-US" sz="2200" b="1" dirty="0">
                <a:solidFill>
                  <a:schemeClr val="bg1"/>
                </a:solidFill>
              </a:rPr>
              <a:t> </a:t>
            </a:r>
            <a:r>
              <a:rPr lang="en-US" sz="2200" b="1" dirty="0" err="1">
                <a:solidFill>
                  <a:schemeClr val="bg1"/>
                </a:solidFill>
              </a:rPr>
              <a:t>el</a:t>
            </a:r>
            <a:r>
              <a:rPr lang="en-US" sz="2200" b="1" dirty="0">
                <a:solidFill>
                  <a:schemeClr val="bg1"/>
                </a:solidFill>
              </a:rPr>
              <a:t> </a:t>
            </a:r>
            <a:r>
              <a:rPr lang="en-US" sz="2200" b="1" dirty="0" err="1">
                <a:solidFill>
                  <a:schemeClr val="bg1"/>
                </a:solidFill>
              </a:rPr>
              <a:t>viernes</a:t>
            </a:r>
            <a:r>
              <a:rPr lang="en-US" sz="2200" b="1" dirty="0">
                <a:solidFill>
                  <a:schemeClr val="bg1"/>
                </a:solidFill>
              </a:rPr>
              <a:t> </a:t>
            </a:r>
            <a:r>
              <a:rPr lang="en-US" sz="2200" b="1" dirty="0" err="1">
                <a:solidFill>
                  <a:schemeClr val="bg1"/>
                </a:solidFill>
              </a:rPr>
              <a:t>veintiuno</a:t>
            </a:r>
            <a:r>
              <a:rPr lang="en-US" sz="2200" b="1" dirty="0">
                <a:solidFill>
                  <a:schemeClr val="bg1"/>
                </a:solidFill>
              </a:rPr>
              <a:t> de </a:t>
            </a:r>
            <a:r>
              <a:rPr lang="en-US" sz="2200" b="1" dirty="0" err="1">
                <a:solidFill>
                  <a:schemeClr val="bg1"/>
                </a:solidFill>
              </a:rPr>
              <a:t>noviembre</a:t>
            </a:r>
            <a:r>
              <a:rPr lang="en-US" sz="2200" b="1" dirty="0">
                <a:solidFill>
                  <a:schemeClr val="bg1"/>
                </a:solidFill>
              </a:rPr>
              <a:t>. </a:t>
            </a:r>
            <a:r>
              <a:rPr lang="en-US" sz="2200" b="1" dirty="0">
                <a:solidFill>
                  <a:srgbClr val="C00000"/>
                </a:solidFill>
              </a:rPr>
              <a:t>The concert will be on Friday, November 21st.</a:t>
            </a:r>
          </a:p>
          <a:p>
            <a:endParaRPr lang="en-US" sz="2200" b="1" dirty="0">
              <a:solidFill>
                <a:srgbClr val="C00000"/>
              </a:solidFill>
            </a:endParaRPr>
          </a:p>
          <a:p>
            <a:pPr marL="457200" indent="-457200">
              <a:buAutoNum type="alphaUcPeriod"/>
            </a:pPr>
            <a:r>
              <a:rPr lang="en-US" sz="2200" b="1" dirty="0">
                <a:solidFill>
                  <a:schemeClr val="bg1"/>
                </a:solidFill>
              </a:rPr>
              <a:t>¿</a:t>
            </a:r>
            <a:r>
              <a:rPr lang="en-US" sz="2200" b="1" dirty="0" err="1">
                <a:solidFill>
                  <a:schemeClr val="bg1"/>
                </a:solidFill>
              </a:rPr>
              <a:t>Dónde</a:t>
            </a:r>
            <a:r>
              <a:rPr lang="en-US" sz="2200" b="1" dirty="0">
                <a:solidFill>
                  <a:schemeClr val="bg1"/>
                </a:solidFill>
              </a:rPr>
              <a:t> </a:t>
            </a:r>
            <a:r>
              <a:rPr lang="en-US" sz="2200" b="1" dirty="0" err="1">
                <a:solidFill>
                  <a:schemeClr val="bg1"/>
                </a:solidFill>
              </a:rPr>
              <a:t>va</a:t>
            </a:r>
            <a:r>
              <a:rPr lang="en-US" sz="2200" b="1" dirty="0">
                <a:solidFill>
                  <a:schemeClr val="bg1"/>
                </a:solidFill>
              </a:rPr>
              <a:t> a ser? </a:t>
            </a:r>
            <a:r>
              <a:rPr lang="en-US" sz="2200" b="1" dirty="0">
                <a:solidFill>
                  <a:srgbClr val="C00000"/>
                </a:solidFill>
              </a:rPr>
              <a:t>Where is it going to be?</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Va a ser </a:t>
            </a:r>
            <a:r>
              <a:rPr lang="en-US" sz="2200" b="1" dirty="0" err="1">
                <a:solidFill>
                  <a:schemeClr val="bg1"/>
                </a:solidFill>
              </a:rPr>
              <a:t>en</a:t>
            </a:r>
            <a:r>
              <a:rPr lang="en-US" sz="2200" b="1" dirty="0">
                <a:solidFill>
                  <a:schemeClr val="bg1"/>
                </a:solidFill>
              </a:rPr>
              <a:t> </a:t>
            </a:r>
            <a:r>
              <a:rPr lang="en-US" sz="2200" b="1" dirty="0" err="1">
                <a:solidFill>
                  <a:schemeClr val="bg1"/>
                </a:solidFill>
              </a:rPr>
              <a:t>el</a:t>
            </a:r>
            <a:r>
              <a:rPr lang="en-US" sz="2200" b="1" dirty="0">
                <a:solidFill>
                  <a:schemeClr val="bg1"/>
                </a:solidFill>
              </a:rPr>
              <a:t> Teatro “Don Juan”. </a:t>
            </a:r>
            <a:r>
              <a:rPr lang="en-US" sz="2200" b="1" dirty="0">
                <a:solidFill>
                  <a:srgbClr val="C00000"/>
                </a:solidFill>
              </a:rPr>
              <a:t>It will be at the “Don Juan” Theatre.</a:t>
            </a:r>
          </a:p>
          <a:p>
            <a:endParaRPr lang="en-US" sz="2200" b="1" dirty="0">
              <a:solidFill>
                <a:srgbClr val="C00000"/>
              </a:solidFill>
            </a:endParaRPr>
          </a:p>
          <a:p>
            <a:pPr marL="457200" indent="-457200">
              <a:buAutoNum type="alphaUcPeriod"/>
            </a:pPr>
            <a:r>
              <a:rPr lang="en-US" sz="2200" b="1" dirty="0">
                <a:solidFill>
                  <a:schemeClr val="bg1"/>
                </a:solidFill>
              </a:rPr>
              <a:t>¿A </a:t>
            </a:r>
            <a:r>
              <a:rPr lang="en-US" sz="2200" b="1" dirty="0" err="1">
                <a:solidFill>
                  <a:schemeClr val="bg1"/>
                </a:solidFill>
              </a:rPr>
              <a:t>qué</a:t>
            </a:r>
            <a:r>
              <a:rPr lang="en-US" sz="2200" b="1" dirty="0">
                <a:solidFill>
                  <a:schemeClr val="bg1"/>
                </a:solidFill>
              </a:rPr>
              <a:t> hora? </a:t>
            </a:r>
            <a:r>
              <a:rPr lang="en-US" sz="2200" b="1" dirty="0">
                <a:solidFill>
                  <a:srgbClr val="C00000"/>
                </a:solidFill>
              </a:rPr>
              <a:t>At what time?</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A las cuatro y media de la </a:t>
            </a:r>
            <a:r>
              <a:rPr lang="en-US" sz="2200" b="1" dirty="0" err="1">
                <a:solidFill>
                  <a:schemeClr val="bg1"/>
                </a:solidFill>
              </a:rPr>
              <a:t>tarde</a:t>
            </a:r>
            <a:r>
              <a:rPr lang="en-US" sz="2200" b="1" dirty="0">
                <a:solidFill>
                  <a:schemeClr val="bg1"/>
                </a:solidFill>
              </a:rPr>
              <a:t>. </a:t>
            </a:r>
            <a:r>
              <a:rPr lang="en-US" sz="2200" b="1" dirty="0">
                <a:solidFill>
                  <a:srgbClr val="C00000"/>
                </a:solidFill>
              </a:rPr>
              <a:t>At 4:30PM.</a:t>
            </a:r>
          </a:p>
          <a:p>
            <a:pPr marL="914400" indent="-914400">
              <a:buFontTx/>
              <a:buAutoNum type="alphaLcPeriod"/>
            </a:pPr>
            <a:endParaRPr lang="en-US" b="1" dirty="0">
              <a:solidFill>
                <a:srgbClr val="C00000"/>
              </a:solidFill>
            </a:endParaRPr>
          </a:p>
          <a:p>
            <a:endParaRPr lang="en-US" sz="3600" b="1" dirty="0">
              <a:solidFill>
                <a:srgbClr val="C00000"/>
              </a:solidFill>
            </a:endParaRPr>
          </a:p>
          <a:p>
            <a:endParaRPr lang="en-US" sz="3600" b="1" dirty="0">
              <a:solidFill>
                <a:schemeClr val="bg1"/>
              </a:solidFill>
            </a:endParaRPr>
          </a:p>
          <a:p>
            <a:pPr marL="857250" indent="-857250">
              <a:buAutoNum type="romanUcPeriod"/>
            </a:pPr>
            <a:endParaRPr lang="en-US" sz="3600" b="1" dirty="0">
              <a:solidFill>
                <a:schemeClr val="bg1"/>
              </a:solidFill>
            </a:endParaRPr>
          </a:p>
          <a:p>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2" name="Picture 2" descr="Page 6 | Fall Concert Photos - Download Free High-Quality Pictures | Freepik">
            <a:extLst>
              <a:ext uri="{FF2B5EF4-FFF2-40B4-BE49-F238E27FC236}">
                <a16:creationId xmlns:a16="http://schemas.microsoft.com/office/drawing/2014/main" id="{30D29727-F10F-45A6-8B26-310A75030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35981"/>
            <a:ext cx="4665133"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3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sp>
        <p:nvSpPr>
          <p:cNvPr id="7" name="TextBox 6">
            <a:extLst>
              <a:ext uri="{FF2B5EF4-FFF2-40B4-BE49-F238E27FC236}">
                <a16:creationId xmlns:a16="http://schemas.microsoft.com/office/drawing/2014/main" id="{604C6A51-1B0D-A610-C16B-109EFFA102C7}"/>
              </a:ext>
            </a:extLst>
          </p:cNvPr>
          <p:cNvSpPr txBox="1"/>
          <p:nvPr/>
        </p:nvSpPr>
        <p:spPr>
          <a:xfrm>
            <a:off x="5732144" y="1288350"/>
            <a:ext cx="5223723" cy="4281300"/>
          </a:xfrm>
          <a:prstGeom prst="rect">
            <a:avLst/>
          </a:prstGeom>
          <a:noFill/>
        </p:spPr>
        <p:txBody>
          <a:bodyPr wrap="square">
            <a:spAutoFit/>
          </a:bodyPr>
          <a:lstStyle/>
          <a:p>
            <a:pPr marL="0" marR="0" algn="just" fontAlgn="base">
              <a:lnSpc>
                <a:spcPct val="107000"/>
              </a:lnSpc>
              <a:spcAft>
                <a:spcPts val="800"/>
              </a:spcAft>
              <a:buNone/>
            </a:pPr>
            <a:r>
              <a:rPr lang="en-US" sz="3200" i="1" dirty="0">
                <a:solidFill>
                  <a:schemeClr val="tx2">
                    <a:lumMod val="90000"/>
                  </a:schemeClr>
                </a:solidFill>
                <a:effectLst/>
                <a:latin typeface="Arial" panose="020B0604020202020204" pitchFamily="34" charset="0"/>
                <a:ea typeface="Times New Roman" panose="02020603050405020304" pitchFamily="18" charset="0"/>
              </a:rPr>
              <a:t>Pretend that someone is asking you the following questions. How would you respond to them? Fill in the blanks with your own answers. Then share with the class the sentence that was assigned to you</a:t>
            </a:r>
            <a:r>
              <a:rPr lang="en-US" sz="3200" i="1" dirty="0">
                <a:solidFill>
                  <a:schemeClr val="tx2">
                    <a:lumMod val="90000"/>
                  </a:schemeClr>
                </a:solidFill>
                <a:latin typeface="Arial" panose="020B0604020202020204" pitchFamily="34" charset="0"/>
                <a:ea typeface="Times New Roman" panose="02020603050405020304" pitchFamily="18" charset="0"/>
              </a:rPr>
              <a:t>. </a:t>
            </a:r>
            <a:endParaRPr lang="en-US" sz="2800" dirty="0">
              <a:solidFill>
                <a:schemeClr val="tx2">
                  <a:lumMod val="9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618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white paper with black lines and black text&#10;&#10;AI-generated content may be incorrect.">
            <a:extLst>
              <a:ext uri="{FF2B5EF4-FFF2-40B4-BE49-F238E27FC236}">
                <a16:creationId xmlns:a16="http://schemas.microsoft.com/office/drawing/2014/main" id="{6C47673C-6A13-76BA-044B-84B47264E537}"/>
              </a:ext>
            </a:extLst>
          </p:cNvPr>
          <p:cNvPicPr>
            <a:picLocks noChangeAspect="1"/>
          </p:cNvPicPr>
          <p:nvPr/>
        </p:nvPicPr>
        <p:blipFill>
          <a:blip r:embed="rId2"/>
          <a:stretch>
            <a:fillRect/>
          </a:stretch>
        </p:blipFill>
        <p:spPr>
          <a:xfrm>
            <a:off x="673752" y="765282"/>
            <a:ext cx="9875716" cy="5124236"/>
          </a:xfrm>
          <a:prstGeom prst="rect">
            <a:avLst/>
          </a:prstGeom>
        </p:spPr>
      </p:pic>
      <p:pic>
        <p:nvPicPr>
          <p:cNvPr id="4" name="Picture 2" descr="Check Images - Free Download on Freepik">
            <a:extLst>
              <a:ext uri="{FF2B5EF4-FFF2-40B4-BE49-F238E27FC236}">
                <a16:creationId xmlns:a16="http://schemas.microsoft.com/office/drawing/2014/main" id="{B42B9D38-1453-D83D-C8E2-AFA9B0073D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2" y="481119"/>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Images - Free Download on Freepik">
            <a:extLst>
              <a:ext uri="{FF2B5EF4-FFF2-40B4-BE49-F238E27FC236}">
                <a16:creationId xmlns:a16="http://schemas.microsoft.com/office/drawing/2014/main" id="{3C95F099-598E-7BAB-641C-3A7C2F652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2" y="1056853"/>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mages - Free Download on Freepik">
            <a:extLst>
              <a:ext uri="{FF2B5EF4-FFF2-40B4-BE49-F238E27FC236}">
                <a16:creationId xmlns:a16="http://schemas.microsoft.com/office/drawing/2014/main" id="{3F05EB09-4A8C-0259-DA4A-82DC9D9473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1" y="1696613"/>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mages - Free Download on Freepik">
            <a:extLst>
              <a:ext uri="{FF2B5EF4-FFF2-40B4-BE49-F238E27FC236}">
                <a16:creationId xmlns:a16="http://schemas.microsoft.com/office/drawing/2014/main" id="{00DAAE49-F75D-39EA-3A15-60B9D4B39F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0" y="2234777"/>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Images - Free Download on Freepik">
            <a:extLst>
              <a:ext uri="{FF2B5EF4-FFF2-40B4-BE49-F238E27FC236}">
                <a16:creationId xmlns:a16="http://schemas.microsoft.com/office/drawing/2014/main" id="{9A8E17BB-40EA-808C-2D37-A3EF26BA70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0" y="2852422"/>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Images - Free Download on Freepik">
            <a:extLst>
              <a:ext uri="{FF2B5EF4-FFF2-40B4-BE49-F238E27FC236}">
                <a16:creationId xmlns:a16="http://schemas.microsoft.com/office/drawing/2014/main" id="{4B2A571E-4E98-4507-A338-E259DAC1A6A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9" y="3450271"/>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Images - Free Download on Freepik">
            <a:extLst>
              <a:ext uri="{FF2B5EF4-FFF2-40B4-BE49-F238E27FC236}">
                <a16:creationId xmlns:a16="http://schemas.microsoft.com/office/drawing/2014/main" id="{F9E1FA2E-A65C-2F43-6723-6095BDD5A9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8" y="3988435"/>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Images - Free Download on Freepik">
            <a:extLst>
              <a:ext uri="{FF2B5EF4-FFF2-40B4-BE49-F238E27FC236}">
                <a16:creationId xmlns:a16="http://schemas.microsoft.com/office/drawing/2014/main" id="{578FADA5-442B-F745-7D8D-C450DF922FF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7" y="4535482"/>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Images - Free Download on Freepik">
            <a:extLst>
              <a:ext uri="{FF2B5EF4-FFF2-40B4-BE49-F238E27FC236}">
                <a16:creationId xmlns:a16="http://schemas.microsoft.com/office/drawing/2014/main" id="{325ECD1C-FEF0-5AF7-F77C-E839E0DA05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7" y="5155141"/>
            <a:ext cx="974725" cy="97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8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7972</TotalTime>
  <Words>1527</Words>
  <Application>Microsoft Office PowerPoint</Application>
  <PresentationFormat>Widescreen</PresentationFormat>
  <Paragraphs>279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Century Gothic</vt:lpstr>
      <vt:lpstr>Times New Roman</vt:lpstr>
      <vt:lpstr>Wingdings</vt:lpstr>
      <vt:lpstr>Wingdings 2</vt:lpstr>
      <vt:lpstr>Quotable</vt:lpstr>
      <vt:lpstr>Adult Conversational  Spanish: Intermediate Part 1</vt:lpstr>
      <vt:lpstr>¡A romper el hielo! Icebreaker</vt:lpstr>
      <vt:lpstr>¡A romper el hielo! Icebreaker</vt:lpstr>
      <vt:lpstr>HACIENDO PLANES</vt:lpstr>
      <vt:lpstr>PowerPoint Presentation</vt:lpstr>
      <vt:lpstr>HACIENDO PLANES</vt:lpstr>
      <vt:lpstr>PowerPoint Presentation</vt:lpstr>
      <vt:lpstr>¡PRACTIQUEMOS! Written practice. </vt:lpstr>
      <vt:lpstr>PowerPoint Presentation</vt:lpstr>
      <vt:lpstr>¡Vamos a Conversar!  </vt:lpstr>
      <vt:lpstr>PowerPoint Presentation</vt:lpstr>
      <vt:lpstr>PowerPoint Presentation</vt:lpstr>
      <vt:lpstr>HACIENDO PLANES</vt:lpstr>
      <vt:lpstr>HACIENDO PLANES</vt:lpstr>
      <vt:lpstr>PowerPoint Presentation</vt:lpstr>
      <vt:lpstr>HACIENDO PLANES</vt:lpstr>
      <vt:lpstr>HACIENDO PLANES</vt:lpstr>
      <vt:lpstr>USEFUL VERBS FOR MAKING PLANS</vt:lpstr>
      <vt:lpstr>PowerPoint Presentation</vt:lpstr>
      <vt:lpstr>PROYECTO EN PAREJA –Conversation Project </vt:lpstr>
      <vt:lpstr>PowerPoint Presentation</vt:lpstr>
      <vt:lpstr>WHOLE CLASS ACTIVITIES. Use the following activities only if you have time available. </vt:lpstr>
      <vt:lpstr>Conversación</vt:lpstr>
      <vt:lpstr>LECTURA – La cita</vt:lpstr>
      <vt:lpstr>VOCABULARIO</vt:lpstr>
      <vt:lpstr>PREGUNTAS</vt:lpstr>
      <vt:lpstr>Práctica extra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Part 1</dc:title>
  <dc:creator>Valeska Anderson</dc:creator>
  <cp:lastModifiedBy>Valeska Anderson</cp:lastModifiedBy>
  <cp:revision>156</cp:revision>
  <dcterms:created xsi:type="dcterms:W3CDTF">2022-10-19T20:25:11Z</dcterms:created>
  <dcterms:modified xsi:type="dcterms:W3CDTF">2025-11-22T23:29:35Z</dcterms:modified>
</cp:coreProperties>
</file>