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07" r:id="rId2"/>
    <p:sldId id="269" r:id="rId3"/>
    <p:sldId id="270" r:id="rId4"/>
    <p:sldId id="268" r:id="rId5"/>
    <p:sldId id="289" r:id="rId6"/>
    <p:sldId id="285" r:id="rId7"/>
    <p:sldId id="315" r:id="rId8"/>
    <p:sldId id="299" r:id="rId9"/>
    <p:sldId id="309" r:id="rId10"/>
    <p:sldId id="305" r:id="rId11"/>
    <p:sldId id="357" r:id="rId12"/>
    <p:sldId id="355" r:id="rId13"/>
    <p:sldId id="306" r:id="rId14"/>
    <p:sldId id="356" r:id="rId15"/>
    <p:sldId id="29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CBAC3-3712-440E-87D4-44F3BB1FFF16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00A05-8C53-47E9-9D62-8102DD8D2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211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3ACC5C-3B5E-E370-C91E-2815BDCA8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B74C55-F7C0-1A1B-990C-5543C78B21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A5878A-F331-679F-2F15-48C097960E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71EDB9-FCF6-61A1-BD8F-F5673B17E8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95991-4180-405C-9FB7-9F0F9D08FA7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17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00A05-8C53-47E9-9D62-8102DD8D294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152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C84A3-CA28-4CEB-A74E-06EA33DBA4B8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752DD-2852-4B73-9BDF-1CE377922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576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C84A3-CA28-4CEB-A74E-06EA33DBA4B8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752DD-2852-4B73-9BDF-1CE377922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827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C84A3-CA28-4CEB-A74E-06EA33DBA4B8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752DD-2852-4B73-9BDF-1CE377922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836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C84A3-CA28-4CEB-A74E-06EA33DBA4B8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752DD-2852-4B73-9BDF-1CE377922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22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C84A3-CA28-4CEB-A74E-06EA33DBA4B8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752DD-2852-4B73-9BDF-1CE377922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64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C84A3-CA28-4CEB-A74E-06EA33DBA4B8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752DD-2852-4B73-9BDF-1CE377922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685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C84A3-CA28-4CEB-A74E-06EA33DBA4B8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752DD-2852-4B73-9BDF-1CE377922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44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C84A3-CA28-4CEB-A74E-06EA33DBA4B8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752DD-2852-4B73-9BDF-1CE377922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23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C84A3-CA28-4CEB-A74E-06EA33DBA4B8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752DD-2852-4B73-9BDF-1CE377922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202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C84A3-CA28-4CEB-A74E-06EA33DBA4B8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752DD-2852-4B73-9BDF-1CE377922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38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C84A3-CA28-4CEB-A74E-06EA33DBA4B8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752DD-2852-4B73-9BDF-1CE377922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110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C84A3-CA28-4CEB-A74E-06EA33DBA4B8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752DD-2852-4B73-9BDF-1CE377922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290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C84A3-CA28-4CEB-A74E-06EA33DBA4B8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752DD-2852-4B73-9BDF-1CE377922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519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56BC84A3-CA28-4CEB-A74E-06EA33DBA4B8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21752DD-2852-4B73-9BDF-1CE377922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07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6BC84A3-CA28-4CEB-A74E-06EA33DBA4B8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21752DD-2852-4B73-9BDF-1CE377922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6874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9D0A7-7890-351E-9FD2-245D302987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1169" y="1147395"/>
            <a:ext cx="10572000" cy="2971051"/>
          </a:xfrm>
        </p:spPr>
        <p:txBody>
          <a:bodyPr>
            <a:normAutofit fontScale="90000"/>
          </a:bodyPr>
          <a:lstStyle/>
          <a:p>
            <a:r>
              <a:rPr lang="en-US" sz="8000" dirty="0"/>
              <a:t>Adult Conversational Spanish: Beginner Part 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F58851-56FD-78E6-4F02-BDA8E2C883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748892"/>
          </a:xfrm>
        </p:spPr>
        <p:txBody>
          <a:bodyPr>
            <a:noAutofit/>
          </a:bodyPr>
          <a:lstStyle/>
          <a:p>
            <a:pPr algn="r"/>
            <a:r>
              <a:rPr lang="en-US" sz="4400" b="1" dirty="0"/>
              <a:t>Day 2</a:t>
            </a:r>
          </a:p>
        </p:txBody>
      </p:sp>
      <p:pic>
        <p:nvPicPr>
          <p:cNvPr id="4" name="Picture 2" descr="Mount Horeb Area School District - Futura Spanish Adventures">
            <a:extLst>
              <a:ext uri="{FF2B5EF4-FFF2-40B4-BE49-F238E27FC236}">
                <a16:creationId xmlns:a16="http://schemas.microsoft.com/office/drawing/2014/main" id="{BB339B9C-B709-EBAF-41C6-D5A7CD92D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04" y="321019"/>
            <a:ext cx="2548954" cy="101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421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9CA36-E804-8CE5-2C91-2AEE78919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261" y="2882040"/>
            <a:ext cx="3119476" cy="42411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LOS NÚMEROS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2E8E7F-C2B9-B6EE-70DA-FB4AA5270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421" y="534924"/>
            <a:ext cx="8647038" cy="578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1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BE4C66-EB17-098A-0504-443CAC9BF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0ACF4-9341-CE50-0F01-34576DC3D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664" y="2111773"/>
            <a:ext cx="4382521" cy="2007789"/>
          </a:xfrm>
        </p:spPr>
        <p:txBody>
          <a:bodyPr/>
          <a:lstStyle/>
          <a:p>
            <a:pPr algn="r"/>
            <a:r>
              <a:rPr lang="es-GT" dirty="0"/>
              <a:t>¡Vamos a Conversar! </a:t>
            </a:r>
            <a:br>
              <a:rPr lang="es-GT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379BF6-418E-1864-558B-4438D8E81F0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3150" y="4119562"/>
            <a:ext cx="4880300" cy="2295525"/>
          </a:xfrm>
        </p:spPr>
        <p:txBody>
          <a:bodyPr/>
          <a:lstStyle/>
          <a:p>
            <a:pPr algn="ctr"/>
            <a:r>
              <a:rPr lang="es-GT" dirty="0" err="1"/>
              <a:t>Let’s</a:t>
            </a:r>
            <a:r>
              <a:rPr lang="es-GT" dirty="0"/>
              <a:t> </a:t>
            </a:r>
            <a:r>
              <a:rPr lang="es-GT" dirty="0" err="1"/>
              <a:t>go</a:t>
            </a:r>
            <a:r>
              <a:rPr lang="es-GT" dirty="0"/>
              <a:t> </a:t>
            </a:r>
            <a:r>
              <a:rPr lang="es-GT" dirty="0" err="1"/>
              <a:t>over</a:t>
            </a:r>
            <a:r>
              <a:rPr lang="es-GT" dirty="0"/>
              <a:t> </a:t>
            </a:r>
            <a:r>
              <a:rPr lang="es-GT" dirty="0" err="1"/>
              <a:t>the</a:t>
            </a:r>
            <a:r>
              <a:rPr lang="es-GT" dirty="0"/>
              <a:t> </a:t>
            </a:r>
            <a:r>
              <a:rPr lang="es-GT" dirty="0" err="1"/>
              <a:t>partner</a:t>
            </a:r>
            <a:r>
              <a:rPr lang="es-GT" dirty="0"/>
              <a:t> </a:t>
            </a:r>
            <a:r>
              <a:rPr lang="es-GT" dirty="0" err="1"/>
              <a:t>conversation</a:t>
            </a:r>
            <a:r>
              <a:rPr lang="es-GT" dirty="0"/>
              <a:t> </a:t>
            </a:r>
            <a:r>
              <a:rPr lang="es-GT" dirty="0" err="1"/>
              <a:t>before</a:t>
            </a:r>
            <a:r>
              <a:rPr lang="es-GT" dirty="0"/>
              <a:t> </a:t>
            </a:r>
            <a:r>
              <a:rPr lang="es-GT" dirty="0" err="1"/>
              <a:t>we</a:t>
            </a:r>
            <a:r>
              <a:rPr lang="es-GT" dirty="0"/>
              <a:t> </a:t>
            </a:r>
            <a:r>
              <a:rPr lang="es-GT" dirty="0" err="1"/>
              <a:t>go</a:t>
            </a:r>
            <a:r>
              <a:rPr lang="es-GT" dirty="0"/>
              <a:t> </a:t>
            </a:r>
            <a:r>
              <a:rPr lang="es-GT" dirty="0" err="1"/>
              <a:t>to</a:t>
            </a:r>
            <a:r>
              <a:rPr lang="es-GT" dirty="0"/>
              <a:t> </a:t>
            </a:r>
            <a:r>
              <a:rPr lang="es-GT" dirty="0" err="1"/>
              <a:t>breakout</a:t>
            </a:r>
            <a:r>
              <a:rPr lang="es-GT" dirty="0"/>
              <a:t> </a:t>
            </a:r>
            <a:r>
              <a:rPr lang="es-GT" dirty="0" err="1"/>
              <a:t>rooms</a:t>
            </a:r>
            <a:r>
              <a:rPr lang="es-GT" dirty="0"/>
              <a:t>!</a:t>
            </a:r>
            <a:endParaRPr lang="en-US" dirty="0"/>
          </a:p>
        </p:txBody>
      </p:sp>
      <p:pic>
        <p:nvPicPr>
          <p:cNvPr id="11266" name="Picture 2" descr="Amigos videollamadas en la computadora portátil">
            <a:extLst>
              <a:ext uri="{FF2B5EF4-FFF2-40B4-BE49-F238E27FC236}">
                <a16:creationId xmlns:a16="http://schemas.microsoft.com/office/drawing/2014/main" id="{9D4CBE68-92A2-5EE2-F6CE-39D975DDB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175" y="1653913"/>
            <a:ext cx="3524250" cy="234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430952"/>
      </p:ext>
    </p:extLst>
  </p:cSld>
  <p:clrMapOvr>
    <a:masterClrMapping/>
  </p:clrMapOvr>
  <p:transition spd="slow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33333F-07CB-4DFB-BD37-A2B4AC9FB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436" y="539496"/>
            <a:ext cx="10989000" cy="549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83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9CA36-E804-8CE5-2C91-2AEE78919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997" y="3339240"/>
            <a:ext cx="4446219" cy="42411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Los </a:t>
            </a:r>
            <a:r>
              <a:rPr lang="en-US" sz="48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Colores</a:t>
            </a:r>
            <a:endParaRPr lang="en-US" sz="4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074" name="Picture 2" descr="Spanish Colors - Chart and Activities">
            <a:extLst>
              <a:ext uri="{FF2B5EF4-FFF2-40B4-BE49-F238E27FC236}">
                <a16:creationId xmlns:a16="http://schemas.microsoft.com/office/drawing/2014/main" id="{C8DA5A89-4E18-9487-265D-CA12863EBC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5" b="6032"/>
          <a:stretch>
            <a:fillRect/>
          </a:stretch>
        </p:blipFill>
        <p:spPr bwMode="auto">
          <a:xfrm>
            <a:off x="5016574" y="333413"/>
            <a:ext cx="6020233" cy="619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67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CD0706-8C56-B4ED-398C-C9D8929C21A2}"/>
              </a:ext>
            </a:extLst>
          </p:cNvPr>
          <p:cNvSpPr txBox="1"/>
          <p:nvPr/>
        </p:nvSpPr>
        <p:spPr>
          <a:xfrm>
            <a:off x="3117413" y="876495"/>
            <a:ext cx="60944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/>
            <a:r>
              <a:rPr lang="es-GT" sz="5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NOTA CULTURAL</a:t>
            </a:r>
            <a:endParaRPr lang="en-US" sz="5400" b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B2D6570-27F5-AA78-A7B8-96C0463CBC1C}"/>
              </a:ext>
            </a:extLst>
          </p:cNvPr>
          <p:cNvSpPr/>
          <p:nvPr/>
        </p:nvSpPr>
        <p:spPr>
          <a:xfrm>
            <a:off x="3117413" y="2114354"/>
            <a:ext cx="5245514" cy="248220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i="1" dirty="0">
              <a:solidFill>
                <a:schemeClr val="bg1"/>
              </a:solidFill>
              <a:latin typeface="Aptos Display" panose="020B0004020202020204" pitchFamily="34" charset="0"/>
              <a:ea typeface="Aptos" panose="020B0004020202020204" pitchFamily="34" charset="0"/>
              <a:cs typeface="Biome" panose="020B0503030204020804" pitchFamily="34" charset="0"/>
            </a:endParaRPr>
          </a:p>
          <a:p>
            <a:pPr algn="just"/>
            <a:endParaRPr lang="en-US" i="1" dirty="0">
              <a:solidFill>
                <a:schemeClr val="bg1"/>
              </a:solidFill>
              <a:latin typeface="Aptos Display" panose="020B0004020202020204" pitchFamily="34" charset="0"/>
              <a:ea typeface="Aptos" panose="020B0004020202020204" pitchFamily="34" charset="0"/>
              <a:cs typeface="Biome" panose="020B0503030204020804" pitchFamily="34" charset="0"/>
            </a:endParaRPr>
          </a:p>
          <a:p>
            <a:pPr algn="just"/>
            <a:endParaRPr lang="en-US" i="1" dirty="0">
              <a:solidFill>
                <a:schemeClr val="bg1"/>
              </a:solidFill>
              <a:latin typeface="Aptos Display" panose="020B0004020202020204" pitchFamily="34" charset="0"/>
              <a:ea typeface="Aptos" panose="020B0004020202020204" pitchFamily="34" charset="0"/>
              <a:cs typeface="Biome" panose="020B0503030204020804" pitchFamily="34" charset="0"/>
            </a:endParaRPr>
          </a:p>
          <a:p>
            <a:pPr algn="just"/>
            <a:endParaRPr lang="en-US" i="1" dirty="0">
              <a:solidFill>
                <a:schemeClr val="bg1"/>
              </a:solidFill>
              <a:latin typeface="Aptos Display" panose="020B0004020202020204" pitchFamily="34" charset="0"/>
              <a:ea typeface="Aptos" panose="020B0004020202020204" pitchFamily="34" charset="0"/>
              <a:cs typeface="Biome" panose="020B0503030204020804" pitchFamily="34" charset="0"/>
            </a:endParaRPr>
          </a:p>
          <a:p>
            <a:pPr algn="just"/>
            <a:endParaRPr lang="en-US" i="1" dirty="0">
              <a:solidFill>
                <a:schemeClr val="bg2">
                  <a:lumMod val="75000"/>
                  <a:lumOff val="25000"/>
                </a:schemeClr>
              </a:solidFill>
              <a:latin typeface="Aptos Display" panose="020B0004020202020204" pitchFamily="34" charset="0"/>
              <a:ea typeface="Aptos" panose="020B0004020202020204" pitchFamily="34" charset="0"/>
              <a:cs typeface="Biome" panose="020B0503030204020804" pitchFamily="34" charset="0"/>
            </a:endParaRPr>
          </a:p>
          <a:p>
            <a:pPr algn="just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Screen share the Word document with the correct cultural note for fall or spring.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Aptos Display" panose="020B0004020202020204" pitchFamily="34" charset="0"/>
              <a:ea typeface="Aptos" panose="020B0004020202020204" pitchFamily="34" charset="0"/>
              <a:cs typeface="Biome" panose="020B0503030204020804" pitchFamily="34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Aptos Display" panose="020B0004020202020204" pitchFamily="34" charset="0"/>
              <a:ea typeface="Aptos" panose="020B0004020202020204" pitchFamily="34" charset="0"/>
              <a:cs typeface="Biome" panose="020B0503030204020804" pitchFamily="34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Aptos Display" panose="020B0004020202020204" pitchFamily="34" charset="0"/>
              <a:ea typeface="Aptos" panose="020B0004020202020204" pitchFamily="34" charset="0"/>
              <a:cs typeface="Biome" panose="020B0503030204020804" pitchFamily="34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Aptos Display" panose="020B0004020202020204" pitchFamily="34" charset="0"/>
              <a:ea typeface="Aptos" panose="020B0004020202020204" pitchFamily="34" charset="0"/>
              <a:cs typeface="Biome" panose="020B0503030204020804" pitchFamily="34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Aptos Display" panose="020B0004020202020204" pitchFamily="34" charset="0"/>
              <a:ea typeface="Aptos" panose="020B0004020202020204" pitchFamily="34" charset="0"/>
              <a:cs typeface="Biome" panose="020B05030302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45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7C1C0-2F52-EC5D-0057-ADFAE5034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b="1" dirty="0"/>
              <a:t>LA DESPEDIDA ….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2DD62B-4A07-948B-7741-B432520DBA7C}"/>
              </a:ext>
            </a:extLst>
          </p:cNvPr>
          <p:cNvSpPr/>
          <p:nvPr/>
        </p:nvSpPr>
        <p:spPr>
          <a:xfrm>
            <a:off x="5084215" y="2454373"/>
            <a:ext cx="202356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adiós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84B336-0D8E-0388-B321-A7FFC047D096}"/>
              </a:ext>
            </a:extLst>
          </p:cNvPr>
          <p:cNvSpPr/>
          <p:nvPr/>
        </p:nvSpPr>
        <p:spPr>
          <a:xfrm>
            <a:off x="3020275" y="5607164"/>
            <a:ext cx="6575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¡Hasta la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próxima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!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278428-8F34-0A2E-BA80-5060520B16AB}"/>
              </a:ext>
            </a:extLst>
          </p:cNvPr>
          <p:cNvSpPr/>
          <p:nvPr/>
        </p:nvSpPr>
        <p:spPr>
          <a:xfrm>
            <a:off x="6711187" y="1995390"/>
            <a:ext cx="53575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HeroicExtremeLeftFacing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4"/>
                </a:solidFill>
              </a:rPr>
              <a:t>¡Hasta la vista! 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34EABE-24AB-F601-8B10-BC93BBA001E8}"/>
              </a:ext>
            </a:extLst>
          </p:cNvPr>
          <p:cNvSpPr/>
          <p:nvPr/>
        </p:nvSpPr>
        <p:spPr>
          <a:xfrm>
            <a:off x="248611" y="2278330"/>
            <a:ext cx="4854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¡Hasta pronto!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AF5308-7217-8393-596F-C480D047C750}"/>
              </a:ext>
            </a:extLst>
          </p:cNvPr>
          <p:cNvSpPr/>
          <p:nvPr/>
        </p:nvSpPr>
        <p:spPr>
          <a:xfrm>
            <a:off x="7261433" y="4369538"/>
            <a:ext cx="425706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¡Nos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vemos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!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F9E81A-1B95-FB0A-8CBF-994C56D8D943}"/>
              </a:ext>
            </a:extLst>
          </p:cNvPr>
          <p:cNvSpPr/>
          <p:nvPr/>
        </p:nvSpPr>
        <p:spPr>
          <a:xfrm>
            <a:off x="419644" y="4055242"/>
            <a:ext cx="6266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¡Que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te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vaya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bien!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C122A4-8D69-F084-6E87-0E56FE3F9ACF}"/>
              </a:ext>
            </a:extLst>
          </p:cNvPr>
          <p:cNvSpPr/>
          <p:nvPr/>
        </p:nvSpPr>
        <p:spPr>
          <a:xfrm>
            <a:off x="4428522" y="3139022"/>
            <a:ext cx="333495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¡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Cuídate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9555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BC329-9D3F-97BC-04AB-4F72267DC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sz="3600" dirty="0"/>
              <a:t>¡A romper el hielo! </a:t>
            </a:r>
            <a:r>
              <a:rPr lang="es-GT" dirty="0" err="1"/>
              <a:t>Icebreaker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68E7E-7262-6FBD-3174-FC64DFC82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129" y="546672"/>
            <a:ext cx="6252633" cy="5414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Please tell us:</a:t>
            </a:r>
          </a:p>
          <a:p>
            <a:pPr marL="0" indent="0">
              <a:buNone/>
            </a:pPr>
            <a:endParaRPr lang="en-US" sz="4000" b="1" i="1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s-MX" sz="40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¿C</a:t>
            </a:r>
            <a:r>
              <a:rPr lang="es-GT" sz="40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ómo</a:t>
            </a:r>
            <a:r>
              <a:rPr lang="es-GT" sz="40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estás</a:t>
            </a:r>
            <a:r>
              <a:rPr lang="es-MX" sz="40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How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are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  <a:endParaRPr lang="es-MX" sz="4000" b="1" i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s-MX" sz="40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¿Dónde vives?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Where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do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live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</a:p>
          <a:p>
            <a:endParaRPr lang="es-GT" sz="1200" b="1" i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509562-A3A4-7395-4DAD-61BD54A0DE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3151" y="2456992"/>
            <a:ext cx="3547533" cy="360031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2" name="Picture 4" descr="Amigos de diseño plano mirando hacia arriba">
            <a:extLst>
              <a:ext uri="{FF2B5EF4-FFF2-40B4-BE49-F238E27FC236}">
                <a16:creationId xmlns:a16="http://schemas.microsoft.com/office/drawing/2014/main" id="{50EE80AB-66DC-67CE-95CD-BE720AE23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1" y="2456992"/>
            <a:ext cx="3547533" cy="360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95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75D5D-C4C9-FD99-375F-D1094779F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2C7DE-9EF7-D893-58C0-94F49BB2C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sz="3600" dirty="0"/>
              <a:t>¡A romper el hielo! </a:t>
            </a:r>
            <a:r>
              <a:rPr lang="es-GT" dirty="0" err="1"/>
              <a:t>Icebreaker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B2AE9-45AA-20F5-4D9C-974D7D21F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3298" y="255588"/>
            <a:ext cx="6252633" cy="5414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b="1" i="1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s-MX" sz="40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Estoy________. </a:t>
            </a:r>
            <a:r>
              <a:rPr lang="es-MX" sz="14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(bien, mal, más o menos)</a:t>
            </a:r>
          </a:p>
          <a:p>
            <a:pPr marL="0" indent="0">
              <a:buNone/>
            </a:pPr>
            <a:r>
              <a:rPr lang="es-MX" sz="12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       I am ________. (</a:t>
            </a:r>
            <a:r>
              <a:rPr lang="es-MX" sz="1200" b="1" i="1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good</a:t>
            </a:r>
            <a:r>
              <a:rPr lang="es-MX" sz="12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s-MX" sz="1200" b="1" i="1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bad</a:t>
            </a:r>
            <a:r>
              <a:rPr lang="es-MX" sz="12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s-MX" sz="1200" b="1" i="1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okay</a:t>
            </a:r>
            <a:r>
              <a:rPr lang="es-MX" sz="12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so so)</a:t>
            </a:r>
          </a:p>
          <a:p>
            <a:r>
              <a:rPr lang="es-GT" sz="40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Vivo en_____. </a:t>
            </a:r>
            <a:r>
              <a:rPr lang="es-GT" sz="12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</a:t>
            </a:r>
            <a:r>
              <a:rPr lang="es-GT" sz="1200" b="1" i="1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live</a:t>
            </a:r>
            <a:r>
              <a:rPr lang="es-GT" sz="12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in________________________.</a:t>
            </a:r>
          </a:p>
          <a:p>
            <a:pPr marL="400050" lvl="1" indent="0">
              <a:buNone/>
            </a:pPr>
            <a:endParaRPr lang="es-GT" sz="1000" b="1" i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3C57A5-C7DA-997C-CB50-35236DC4F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3151" y="2523744"/>
            <a:ext cx="3547533" cy="345617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8" name="Picture 6" descr="Hola - Hello - Olá - Salut - Hallo by ...">
            <a:extLst>
              <a:ext uri="{FF2B5EF4-FFF2-40B4-BE49-F238E27FC236}">
                <a16:creationId xmlns:a16="http://schemas.microsoft.com/office/drawing/2014/main" id="{BC28B6EE-6705-691B-D5A3-9DA5CBC6B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1" y="2523744"/>
            <a:ext cx="3547533" cy="345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71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DB2E7-C162-732C-AEBB-530424488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REPASO -Vocabulary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00A9D-3101-4E58-096A-B0B1DDCDDF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4760453" cy="3926722"/>
          </a:xfrm>
        </p:spPr>
        <p:txBody>
          <a:bodyPr>
            <a:noAutofit/>
          </a:bodyPr>
          <a:lstStyle/>
          <a:p>
            <a:r>
              <a:rPr lang="en-US" sz="2000" b="1" dirty="0"/>
              <a:t>¿</a:t>
            </a:r>
            <a:r>
              <a:rPr lang="en-US" sz="2000" b="1" dirty="0" err="1"/>
              <a:t>Cómo</a:t>
            </a:r>
            <a:r>
              <a:rPr lang="en-US" sz="2000" b="1" dirty="0"/>
              <a:t> </a:t>
            </a:r>
            <a:r>
              <a:rPr lang="en-US" sz="2000" b="1" dirty="0" err="1"/>
              <a:t>te</a:t>
            </a:r>
            <a:r>
              <a:rPr lang="en-US" sz="2000" b="1" dirty="0"/>
              <a:t> llamas?</a:t>
            </a:r>
          </a:p>
          <a:p>
            <a:r>
              <a:rPr lang="en-US" sz="2000" b="1" dirty="0"/>
              <a:t>Me </a:t>
            </a:r>
            <a:r>
              <a:rPr lang="en-US" sz="2000" b="1" dirty="0" err="1"/>
              <a:t>llamo</a:t>
            </a:r>
            <a:r>
              <a:rPr lang="en-US" sz="2000" b="1" dirty="0"/>
              <a:t>…</a:t>
            </a:r>
          </a:p>
          <a:p>
            <a:r>
              <a:rPr lang="en-US" sz="2000" b="1" dirty="0"/>
              <a:t>¿De </a:t>
            </a:r>
            <a:r>
              <a:rPr lang="en-US" sz="2000" b="1" dirty="0" err="1"/>
              <a:t>dónde</a:t>
            </a:r>
            <a:r>
              <a:rPr lang="en-US" sz="2000" b="1" dirty="0"/>
              <a:t> </a:t>
            </a:r>
            <a:r>
              <a:rPr lang="en-US" sz="2000" b="1" dirty="0" err="1"/>
              <a:t>eres</a:t>
            </a:r>
            <a:r>
              <a:rPr lang="en-US" sz="2000" b="1" dirty="0"/>
              <a:t>?</a:t>
            </a:r>
          </a:p>
          <a:p>
            <a:r>
              <a:rPr lang="en-US" sz="2000" b="1" dirty="0"/>
              <a:t>Soy de ... </a:t>
            </a:r>
          </a:p>
          <a:p>
            <a:r>
              <a:rPr lang="en-US" sz="2000" b="1" dirty="0"/>
              <a:t>Vivo </a:t>
            </a:r>
            <a:r>
              <a:rPr lang="en-US" sz="2000" b="1" dirty="0" err="1"/>
              <a:t>en</a:t>
            </a:r>
            <a:r>
              <a:rPr lang="en-US" sz="2000" b="1" dirty="0"/>
              <a:t> ...</a:t>
            </a:r>
          </a:p>
          <a:p>
            <a:r>
              <a:rPr lang="en-US" sz="2000" b="1" dirty="0"/>
              <a:t>¿</a:t>
            </a:r>
            <a:r>
              <a:rPr lang="en-US" sz="2000" b="1" dirty="0" err="1"/>
              <a:t>Cómo</a:t>
            </a:r>
            <a:r>
              <a:rPr lang="en-US" sz="2000" b="1" dirty="0"/>
              <a:t> </a:t>
            </a:r>
            <a:r>
              <a:rPr lang="en-US" sz="2000" b="1" dirty="0" err="1"/>
              <a:t>estás</a:t>
            </a:r>
            <a:r>
              <a:rPr lang="en-US" sz="2000" b="1" dirty="0"/>
              <a:t>?</a:t>
            </a:r>
          </a:p>
          <a:p>
            <a:r>
              <a:rPr lang="en-US" sz="2000" b="1" dirty="0" err="1"/>
              <a:t>Estoy</a:t>
            </a:r>
            <a:r>
              <a:rPr lang="en-US" sz="2000" b="1" dirty="0"/>
              <a:t> (bien, mal, </a:t>
            </a:r>
            <a:r>
              <a:rPr lang="en-US" sz="2000" b="1" dirty="0" err="1"/>
              <a:t>más</a:t>
            </a:r>
            <a:r>
              <a:rPr lang="en-US" sz="2000" b="1" dirty="0"/>
              <a:t> o </a:t>
            </a:r>
            <a:r>
              <a:rPr lang="en-US" sz="2000" b="1" dirty="0" err="1"/>
              <a:t>menos</a:t>
            </a:r>
            <a:r>
              <a:rPr lang="en-US" sz="2000" b="1" dirty="0"/>
              <a:t>)</a:t>
            </a:r>
          </a:p>
          <a:p>
            <a:r>
              <a:rPr lang="en-US" sz="2000" b="1" dirty="0"/>
              <a:t>¿</a:t>
            </a:r>
            <a:r>
              <a:rPr lang="en-US" sz="2000" b="1" dirty="0" err="1"/>
              <a:t>Cuántos</a:t>
            </a:r>
            <a:r>
              <a:rPr lang="en-US" sz="2000" b="1" dirty="0"/>
              <a:t> </a:t>
            </a:r>
            <a:r>
              <a:rPr lang="en-US" sz="2000" b="1" dirty="0" err="1"/>
              <a:t>años</a:t>
            </a:r>
            <a:r>
              <a:rPr lang="en-US" sz="2000" b="1" dirty="0"/>
              <a:t> </a:t>
            </a:r>
            <a:r>
              <a:rPr lang="en-US" sz="2000" b="1" dirty="0" err="1"/>
              <a:t>tienes</a:t>
            </a:r>
            <a:r>
              <a:rPr lang="en-US" sz="2000" b="1" dirty="0"/>
              <a:t>?</a:t>
            </a:r>
          </a:p>
          <a:p>
            <a:r>
              <a:rPr lang="en-US" sz="2000" b="1" dirty="0"/>
              <a:t>Tengo ...</a:t>
            </a:r>
            <a:r>
              <a:rPr lang="en-US" sz="2000" b="1" dirty="0" err="1"/>
              <a:t>años</a:t>
            </a:r>
            <a:endParaRPr lang="en-US" sz="20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C37C0-24A3-CF2E-0F14-A44D15F46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1687" y="2222287"/>
            <a:ext cx="5670311" cy="3926722"/>
          </a:xfrm>
        </p:spPr>
        <p:txBody>
          <a:bodyPr>
            <a:normAutofit lnSpcReduction="10000"/>
          </a:bodyPr>
          <a:lstStyle/>
          <a:p>
            <a:r>
              <a:rPr lang="en-US" sz="2000" b="1" dirty="0"/>
              <a:t>What's your name?</a:t>
            </a:r>
          </a:p>
          <a:p>
            <a:r>
              <a:rPr lang="en-US" sz="2000" b="1" dirty="0"/>
              <a:t>My name is...</a:t>
            </a:r>
          </a:p>
          <a:p>
            <a:r>
              <a:rPr lang="en-US" sz="2000" b="1" dirty="0"/>
              <a:t>Where are you from?</a:t>
            </a:r>
          </a:p>
          <a:p>
            <a:r>
              <a:rPr lang="en-US" sz="2000" b="1" dirty="0"/>
              <a:t>I’m from...</a:t>
            </a:r>
          </a:p>
          <a:p>
            <a:r>
              <a:rPr lang="en-US" sz="2000" b="1" dirty="0"/>
              <a:t>I live in...</a:t>
            </a:r>
          </a:p>
          <a:p>
            <a:r>
              <a:rPr lang="en-US" sz="2000" b="1" dirty="0"/>
              <a:t>How are you?</a:t>
            </a:r>
          </a:p>
          <a:p>
            <a:r>
              <a:rPr lang="en-US" sz="2000" b="1" dirty="0"/>
              <a:t>I’m (good, bad, more or less)</a:t>
            </a:r>
          </a:p>
          <a:p>
            <a:r>
              <a:rPr lang="en-US" sz="2000" b="1" dirty="0"/>
              <a:t>How old are you?</a:t>
            </a:r>
          </a:p>
          <a:p>
            <a:r>
              <a:rPr lang="en-US" sz="2000" b="1" dirty="0"/>
              <a:t>I am … years old</a:t>
            </a:r>
          </a:p>
        </p:txBody>
      </p:sp>
    </p:spTree>
    <p:extLst>
      <p:ext uri="{BB962C8B-B14F-4D97-AF65-F5344CB8AC3E}">
        <p14:creationId xmlns:p14="http://schemas.microsoft.com/office/powerpoint/2010/main" val="306710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DB2E7-C162-732C-AEBB-530424488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REPASO – Vocabulary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00A9D-3101-4E58-096A-B0B1DDCDDF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4760453" cy="3926722"/>
          </a:xfrm>
        </p:spPr>
        <p:txBody>
          <a:bodyPr>
            <a:noAutofit/>
          </a:bodyPr>
          <a:lstStyle/>
          <a:p>
            <a:r>
              <a:rPr lang="en-US" sz="2000" b="1" dirty="0"/>
              <a:t>¿</a:t>
            </a:r>
            <a:r>
              <a:rPr lang="en-US" sz="2000" b="1" dirty="0" err="1"/>
              <a:t>Dónde</a:t>
            </a:r>
            <a:r>
              <a:rPr lang="en-US" sz="2000" b="1" dirty="0"/>
              <a:t> vives?</a:t>
            </a:r>
          </a:p>
          <a:p>
            <a:r>
              <a:rPr lang="en-US" sz="2000" b="1" dirty="0" err="1"/>
              <a:t>Yo</a:t>
            </a:r>
            <a:r>
              <a:rPr lang="en-US" sz="2000" b="1" dirty="0"/>
              <a:t> vivo </a:t>
            </a:r>
            <a:r>
              <a:rPr lang="en-US" sz="2000" b="1" dirty="0" err="1"/>
              <a:t>en</a:t>
            </a:r>
            <a:r>
              <a:rPr lang="en-US" sz="2000" b="1" dirty="0"/>
              <a:t> …… </a:t>
            </a:r>
          </a:p>
          <a:p>
            <a:r>
              <a:rPr lang="en-US" sz="2000" b="1" dirty="0"/>
              <a:t>¿</a:t>
            </a:r>
            <a:r>
              <a:rPr lang="en-US" sz="2000" b="1" dirty="0" err="1"/>
              <a:t>Donde</a:t>
            </a:r>
            <a:r>
              <a:rPr lang="en-US" sz="2000" b="1" dirty="0"/>
              <a:t> </a:t>
            </a:r>
            <a:r>
              <a:rPr lang="en-US" sz="2000" b="1" dirty="0" err="1"/>
              <a:t>trabajas</a:t>
            </a:r>
            <a:r>
              <a:rPr lang="en-US" sz="2000" b="1" dirty="0"/>
              <a:t>?</a:t>
            </a:r>
          </a:p>
          <a:p>
            <a:r>
              <a:rPr lang="en-US" sz="2000" b="1" dirty="0" err="1"/>
              <a:t>Yo</a:t>
            </a:r>
            <a:r>
              <a:rPr lang="en-US" sz="2000" b="1" dirty="0"/>
              <a:t> </a:t>
            </a:r>
            <a:r>
              <a:rPr lang="en-US" sz="2000" b="1" dirty="0" err="1"/>
              <a:t>trabajo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…..</a:t>
            </a:r>
          </a:p>
          <a:p>
            <a:r>
              <a:rPr lang="en-US" sz="2000" b="1" dirty="0" err="1"/>
              <a:t>Mucho</a:t>
            </a:r>
            <a:r>
              <a:rPr lang="en-US" sz="2000" b="1" dirty="0"/>
              <a:t> gusto</a:t>
            </a:r>
          </a:p>
          <a:p>
            <a:r>
              <a:rPr lang="en-US" sz="2000" b="1" dirty="0"/>
              <a:t>Buenos días</a:t>
            </a:r>
          </a:p>
          <a:p>
            <a:r>
              <a:rPr lang="en-US" sz="2000" b="1" dirty="0" err="1"/>
              <a:t>Buenas</a:t>
            </a:r>
            <a:r>
              <a:rPr lang="en-US" sz="2000" b="1" dirty="0"/>
              <a:t> </a:t>
            </a:r>
            <a:r>
              <a:rPr lang="en-US" sz="2000" b="1" dirty="0" err="1"/>
              <a:t>tardes</a:t>
            </a:r>
            <a:endParaRPr lang="en-US" sz="2000" b="1" dirty="0"/>
          </a:p>
          <a:p>
            <a:r>
              <a:rPr lang="en-US" sz="2000" b="1" dirty="0" err="1"/>
              <a:t>Buenas</a:t>
            </a:r>
            <a:r>
              <a:rPr lang="en-US" sz="2000" b="1" dirty="0"/>
              <a:t> </a:t>
            </a:r>
            <a:r>
              <a:rPr lang="en-US" sz="2000" b="1" dirty="0" err="1"/>
              <a:t>noches</a:t>
            </a:r>
            <a:endParaRPr lang="en-US" sz="20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C37C0-24A3-CF2E-0F14-A44D15F46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1687" y="2222287"/>
            <a:ext cx="5670311" cy="3926722"/>
          </a:xfrm>
        </p:spPr>
        <p:txBody>
          <a:bodyPr>
            <a:normAutofit/>
          </a:bodyPr>
          <a:lstStyle/>
          <a:p>
            <a:r>
              <a:rPr lang="en-US" sz="2000" b="1" dirty="0"/>
              <a:t>Where do you live?</a:t>
            </a:r>
          </a:p>
          <a:p>
            <a:r>
              <a:rPr lang="en-US" sz="2000" b="1" dirty="0"/>
              <a:t>I live in….</a:t>
            </a:r>
          </a:p>
          <a:p>
            <a:r>
              <a:rPr lang="en-US" sz="2000" b="1" dirty="0"/>
              <a:t>Where do you work?.</a:t>
            </a:r>
          </a:p>
          <a:p>
            <a:r>
              <a:rPr lang="en-US" sz="2000" b="1" dirty="0"/>
              <a:t>I work in….</a:t>
            </a:r>
          </a:p>
          <a:p>
            <a:r>
              <a:rPr lang="en-US" sz="2000" b="1" dirty="0"/>
              <a:t>Nice to meet you</a:t>
            </a:r>
          </a:p>
          <a:p>
            <a:r>
              <a:rPr lang="en-US" sz="2000" b="1" dirty="0"/>
              <a:t>Good morning</a:t>
            </a:r>
          </a:p>
          <a:p>
            <a:r>
              <a:rPr lang="en-US" sz="2000" b="1" dirty="0"/>
              <a:t>Good afternoon</a:t>
            </a:r>
          </a:p>
          <a:p>
            <a:r>
              <a:rPr lang="en-US" sz="2000" b="1" dirty="0"/>
              <a:t>Good evening /night</a:t>
            </a:r>
          </a:p>
        </p:txBody>
      </p:sp>
    </p:spTree>
    <p:extLst>
      <p:ext uri="{BB962C8B-B14F-4D97-AF65-F5344CB8AC3E}">
        <p14:creationId xmlns:p14="http://schemas.microsoft.com/office/powerpoint/2010/main" val="407461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B57D9-139B-1E1B-5E58-EDB805396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664" y="2111773"/>
            <a:ext cx="4382521" cy="2007789"/>
          </a:xfrm>
        </p:spPr>
        <p:txBody>
          <a:bodyPr/>
          <a:lstStyle/>
          <a:p>
            <a:pPr algn="r"/>
            <a:r>
              <a:rPr lang="es-GT" dirty="0"/>
              <a:t>¡Vamos a Conversar! </a:t>
            </a:r>
            <a:br>
              <a:rPr lang="es-GT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C4DAFC-CE53-FCE7-001C-200B001973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3150" y="4119562"/>
            <a:ext cx="4880300" cy="2295525"/>
          </a:xfrm>
        </p:spPr>
        <p:txBody>
          <a:bodyPr/>
          <a:lstStyle/>
          <a:p>
            <a:pPr algn="ctr"/>
            <a:r>
              <a:rPr lang="es-GT" dirty="0" err="1"/>
              <a:t>Let’s</a:t>
            </a:r>
            <a:r>
              <a:rPr lang="es-GT" dirty="0"/>
              <a:t> </a:t>
            </a:r>
            <a:r>
              <a:rPr lang="es-GT" dirty="0" err="1"/>
              <a:t>go</a:t>
            </a:r>
            <a:r>
              <a:rPr lang="es-GT" dirty="0"/>
              <a:t> </a:t>
            </a:r>
            <a:r>
              <a:rPr lang="es-GT" dirty="0" err="1"/>
              <a:t>over</a:t>
            </a:r>
            <a:r>
              <a:rPr lang="es-GT" dirty="0"/>
              <a:t> </a:t>
            </a:r>
            <a:r>
              <a:rPr lang="es-GT" dirty="0" err="1"/>
              <a:t>the</a:t>
            </a:r>
            <a:r>
              <a:rPr lang="es-GT" dirty="0"/>
              <a:t> </a:t>
            </a:r>
            <a:r>
              <a:rPr lang="es-GT" dirty="0" err="1"/>
              <a:t>partner</a:t>
            </a:r>
            <a:r>
              <a:rPr lang="es-GT" dirty="0"/>
              <a:t> </a:t>
            </a:r>
            <a:r>
              <a:rPr lang="es-GT" dirty="0" err="1"/>
              <a:t>conversation</a:t>
            </a:r>
            <a:r>
              <a:rPr lang="es-GT" dirty="0"/>
              <a:t> </a:t>
            </a:r>
            <a:r>
              <a:rPr lang="es-GT" dirty="0" err="1"/>
              <a:t>before</a:t>
            </a:r>
            <a:r>
              <a:rPr lang="es-GT" dirty="0"/>
              <a:t> </a:t>
            </a:r>
            <a:r>
              <a:rPr lang="es-GT" dirty="0" err="1"/>
              <a:t>we</a:t>
            </a:r>
            <a:r>
              <a:rPr lang="es-GT" dirty="0"/>
              <a:t> </a:t>
            </a:r>
            <a:r>
              <a:rPr lang="es-GT" dirty="0" err="1"/>
              <a:t>go</a:t>
            </a:r>
            <a:r>
              <a:rPr lang="es-GT" dirty="0"/>
              <a:t> </a:t>
            </a:r>
            <a:r>
              <a:rPr lang="es-GT" dirty="0" err="1"/>
              <a:t>to</a:t>
            </a:r>
            <a:r>
              <a:rPr lang="es-GT" dirty="0"/>
              <a:t> </a:t>
            </a:r>
            <a:r>
              <a:rPr lang="es-GT" dirty="0" err="1"/>
              <a:t>breakout</a:t>
            </a:r>
            <a:r>
              <a:rPr lang="es-GT" dirty="0"/>
              <a:t> </a:t>
            </a:r>
            <a:r>
              <a:rPr lang="es-GT" dirty="0" err="1"/>
              <a:t>rooms</a:t>
            </a:r>
            <a:r>
              <a:rPr lang="es-GT" dirty="0"/>
              <a:t>!</a:t>
            </a:r>
            <a:endParaRPr lang="en-US" dirty="0"/>
          </a:p>
        </p:txBody>
      </p:sp>
      <p:pic>
        <p:nvPicPr>
          <p:cNvPr id="11266" name="Picture 2" descr="Amigos videollamadas en la computadora portátil">
            <a:extLst>
              <a:ext uri="{FF2B5EF4-FFF2-40B4-BE49-F238E27FC236}">
                <a16:creationId xmlns:a16="http://schemas.microsoft.com/office/drawing/2014/main" id="{40B02804-08D1-10AF-2138-996C68652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175" y="1653913"/>
            <a:ext cx="3524250" cy="234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185959"/>
      </p:ext>
    </p:extLst>
  </p:cSld>
  <p:clrMapOvr>
    <a:masterClrMapping/>
  </p:clrMapOvr>
  <p:transition spd="slow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46C007-F813-236A-A414-BCB43953ED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D0798D7-21C9-BB38-F0DA-1DE26E744064}"/>
              </a:ext>
            </a:extLst>
          </p:cNvPr>
          <p:cNvSpPr/>
          <p:nvPr/>
        </p:nvSpPr>
        <p:spPr>
          <a:xfrm flipH="1" flipV="1">
            <a:off x="5215128" y="0"/>
            <a:ext cx="6976872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27BA2636-25D0-21B6-3AB8-259695B69761}"/>
              </a:ext>
            </a:extLst>
          </p:cNvPr>
          <p:cNvSpPr txBox="1">
            <a:spLocks/>
          </p:cNvSpPr>
          <p:nvPr/>
        </p:nvSpPr>
        <p:spPr>
          <a:xfrm>
            <a:off x="6095999" y="2701767"/>
            <a:ext cx="6163082" cy="356863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s-GT" sz="3400" b="1" dirty="0"/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s-GT" sz="3400" b="1" dirty="0"/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 2" charset="2"/>
              <a:buNone/>
            </a:pPr>
            <a:endParaRPr lang="en-US" sz="3400" dirty="0"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s-GT" sz="3400" dirty="0"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US" sz="3400" dirty="0"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US" sz="3400" dirty="0"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US" sz="3400" dirty="0"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400" dirty="0"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 2" charset="2"/>
              <a:buNone/>
            </a:pPr>
            <a:endParaRPr lang="en-US" sz="2000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E7AB9A-D661-5187-34C0-B99722AA0E74}"/>
              </a:ext>
            </a:extLst>
          </p:cNvPr>
          <p:cNvSpPr txBox="1"/>
          <p:nvPr/>
        </p:nvSpPr>
        <p:spPr>
          <a:xfrm>
            <a:off x="5440299" y="920621"/>
            <a:ext cx="6526530" cy="501675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A. Hola. </a:t>
            </a:r>
            <a:r>
              <a:rPr lang="en-US" sz="2000" b="1" dirty="0" err="1">
                <a:solidFill>
                  <a:schemeClr val="bg1"/>
                </a:solidFill>
              </a:rPr>
              <a:t>Buenas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tardes</a:t>
            </a:r>
            <a:r>
              <a:rPr lang="en-US" sz="2000" b="1" dirty="0">
                <a:solidFill>
                  <a:schemeClr val="bg1"/>
                </a:solidFill>
              </a:rPr>
              <a:t>.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B. </a:t>
            </a:r>
            <a:r>
              <a:rPr lang="en-US" sz="2000" b="1" dirty="0" err="1">
                <a:solidFill>
                  <a:srgbClr val="0070C0"/>
                </a:solidFill>
              </a:rPr>
              <a:t>Buenas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tardes</a:t>
            </a:r>
            <a:r>
              <a:rPr lang="en-US" sz="2000" b="1" dirty="0">
                <a:solidFill>
                  <a:srgbClr val="0070C0"/>
                </a:solidFill>
              </a:rPr>
              <a:t>.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A. ¿</a:t>
            </a:r>
            <a:r>
              <a:rPr lang="en-US" sz="2000" b="1" dirty="0" err="1">
                <a:solidFill>
                  <a:schemeClr val="bg1"/>
                </a:solidFill>
              </a:rPr>
              <a:t>Cómo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te</a:t>
            </a:r>
            <a:r>
              <a:rPr lang="en-US" sz="2000" b="1" dirty="0">
                <a:solidFill>
                  <a:schemeClr val="bg1"/>
                </a:solidFill>
              </a:rPr>
              <a:t> llamas? </a:t>
            </a:r>
            <a:r>
              <a:rPr lang="en-US" sz="2000" dirty="0">
                <a:solidFill>
                  <a:schemeClr val="bg1"/>
                </a:solidFill>
              </a:rPr>
              <a:t>/What is your name?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B. Me </a:t>
            </a:r>
            <a:r>
              <a:rPr lang="en-US" sz="2000" b="1" dirty="0" err="1">
                <a:solidFill>
                  <a:srgbClr val="0070C0"/>
                </a:solidFill>
              </a:rPr>
              <a:t>llamo</a:t>
            </a:r>
            <a:r>
              <a:rPr lang="en-US" sz="2000" b="1" dirty="0">
                <a:solidFill>
                  <a:srgbClr val="0070C0"/>
                </a:solidFill>
              </a:rPr>
              <a:t>_____________. </a:t>
            </a:r>
            <a:r>
              <a:rPr lang="en-US" sz="2000" dirty="0">
                <a:solidFill>
                  <a:schemeClr val="bg1"/>
                </a:solidFill>
              </a:rPr>
              <a:t>/My name is_________.</a:t>
            </a:r>
          </a:p>
          <a:p>
            <a:pPr marL="342900" indent="-342900">
              <a:buAutoNum type="alphaUcPeriod"/>
            </a:pPr>
            <a:r>
              <a:rPr lang="en-US" sz="2000" b="1" dirty="0">
                <a:solidFill>
                  <a:schemeClr val="bg1"/>
                </a:solidFill>
              </a:rPr>
              <a:t>¿De </a:t>
            </a:r>
            <a:r>
              <a:rPr lang="en-US" sz="2000" b="1" dirty="0" err="1">
                <a:solidFill>
                  <a:schemeClr val="bg1"/>
                </a:solidFill>
              </a:rPr>
              <a:t>dónde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eres</a:t>
            </a:r>
            <a:r>
              <a:rPr lang="en-US" sz="2000" b="1" dirty="0">
                <a:solidFill>
                  <a:schemeClr val="bg1"/>
                </a:solidFill>
              </a:rPr>
              <a:t>? </a:t>
            </a:r>
            <a:r>
              <a:rPr lang="en-US" sz="2000" dirty="0">
                <a:solidFill>
                  <a:schemeClr val="bg1"/>
                </a:solidFill>
              </a:rPr>
              <a:t>/Where are you from?</a:t>
            </a:r>
          </a:p>
          <a:p>
            <a:pPr marL="342900" indent="-342900">
              <a:buAutoNum type="alphaUcPeriod"/>
            </a:pPr>
            <a:r>
              <a:rPr lang="en-US" sz="2000" b="1" dirty="0">
                <a:solidFill>
                  <a:srgbClr val="0070C0"/>
                </a:solidFill>
              </a:rPr>
              <a:t>Soy de _________. </a:t>
            </a:r>
            <a:r>
              <a:rPr lang="en-US" sz="2000" dirty="0">
                <a:solidFill>
                  <a:schemeClr val="bg1"/>
                </a:solidFill>
              </a:rPr>
              <a:t>/I’m from__________.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A. </a:t>
            </a:r>
            <a:r>
              <a:rPr lang="es-ES" sz="2000" b="1" dirty="0">
                <a:solidFill>
                  <a:schemeClr val="bg1"/>
                </a:solidFill>
              </a:rPr>
              <a:t>¿Cómo estás?</a:t>
            </a:r>
            <a:r>
              <a:rPr lang="es-ES" sz="2000" dirty="0">
                <a:solidFill>
                  <a:schemeClr val="bg1"/>
                </a:solidFill>
              </a:rPr>
              <a:t> /</a:t>
            </a:r>
            <a:r>
              <a:rPr lang="es-ES" sz="2000" dirty="0" err="1">
                <a:solidFill>
                  <a:schemeClr val="bg1"/>
                </a:solidFill>
              </a:rPr>
              <a:t>How</a:t>
            </a:r>
            <a:r>
              <a:rPr lang="es-ES" sz="2000" dirty="0">
                <a:solidFill>
                  <a:schemeClr val="bg1"/>
                </a:solidFill>
              </a:rPr>
              <a:t> are </a:t>
            </a:r>
            <a:r>
              <a:rPr lang="es-ES" sz="2000" dirty="0" err="1">
                <a:solidFill>
                  <a:schemeClr val="bg1"/>
                </a:solidFill>
              </a:rPr>
              <a:t>you</a:t>
            </a:r>
            <a:r>
              <a:rPr lang="es-ES" sz="2000" dirty="0">
                <a:solidFill>
                  <a:schemeClr val="bg1"/>
                </a:solidFill>
              </a:rPr>
              <a:t>?</a:t>
            </a:r>
          </a:p>
          <a:p>
            <a:r>
              <a:rPr lang="es-ES" sz="2000" b="1" dirty="0">
                <a:solidFill>
                  <a:srgbClr val="0070C0"/>
                </a:solidFill>
              </a:rPr>
              <a:t>B. Estoy _____________________. </a:t>
            </a:r>
            <a:r>
              <a:rPr lang="es-ES" sz="2000" dirty="0">
                <a:solidFill>
                  <a:schemeClr val="bg1"/>
                </a:solidFill>
              </a:rPr>
              <a:t>/</a:t>
            </a:r>
            <a:r>
              <a:rPr lang="es-ES" sz="2000" dirty="0" err="1">
                <a:solidFill>
                  <a:schemeClr val="bg1"/>
                </a:solidFill>
              </a:rPr>
              <a:t>I’m</a:t>
            </a:r>
            <a:r>
              <a:rPr lang="es-ES" sz="2000" dirty="0">
                <a:solidFill>
                  <a:schemeClr val="bg1"/>
                </a:solidFill>
              </a:rPr>
              <a:t> ____________.</a:t>
            </a:r>
          </a:p>
          <a:p>
            <a:pPr marL="342900" indent="-342900">
              <a:buAutoNum type="alphaUcPeriod"/>
            </a:pPr>
            <a:r>
              <a:rPr lang="es-ES" sz="2000" b="1" dirty="0">
                <a:solidFill>
                  <a:schemeClr val="bg1"/>
                </a:solidFill>
              </a:rPr>
              <a:t>¿Cuántos años tienes? </a:t>
            </a:r>
            <a:r>
              <a:rPr lang="es-ES" sz="2000" dirty="0">
                <a:solidFill>
                  <a:schemeClr val="bg1"/>
                </a:solidFill>
              </a:rPr>
              <a:t>/</a:t>
            </a:r>
            <a:r>
              <a:rPr lang="es-ES" sz="2000" dirty="0" err="1">
                <a:solidFill>
                  <a:schemeClr val="bg1"/>
                </a:solidFill>
              </a:rPr>
              <a:t>How</a:t>
            </a:r>
            <a:r>
              <a:rPr lang="es-ES" sz="2000" dirty="0">
                <a:solidFill>
                  <a:schemeClr val="bg1"/>
                </a:solidFill>
              </a:rPr>
              <a:t> </a:t>
            </a:r>
            <a:r>
              <a:rPr lang="es-ES" sz="2000" dirty="0" err="1">
                <a:solidFill>
                  <a:schemeClr val="bg1"/>
                </a:solidFill>
              </a:rPr>
              <a:t>old</a:t>
            </a:r>
            <a:r>
              <a:rPr lang="es-ES" sz="2000" dirty="0">
                <a:solidFill>
                  <a:schemeClr val="bg1"/>
                </a:solidFill>
              </a:rPr>
              <a:t> are </a:t>
            </a:r>
            <a:r>
              <a:rPr lang="es-ES" sz="2000" dirty="0" err="1">
                <a:solidFill>
                  <a:schemeClr val="bg1"/>
                </a:solidFill>
              </a:rPr>
              <a:t>you</a:t>
            </a:r>
            <a:r>
              <a:rPr lang="es-ES" sz="2000" dirty="0">
                <a:solidFill>
                  <a:schemeClr val="bg1"/>
                </a:solidFill>
              </a:rPr>
              <a:t>?</a:t>
            </a:r>
          </a:p>
          <a:p>
            <a:r>
              <a:rPr lang="es-ES" sz="2000" b="1" dirty="0">
                <a:solidFill>
                  <a:srgbClr val="0070C0"/>
                </a:solidFill>
              </a:rPr>
              <a:t>B. Tengo ____________ años. </a:t>
            </a:r>
            <a:r>
              <a:rPr lang="es-ES" sz="2000" dirty="0">
                <a:solidFill>
                  <a:schemeClr val="bg1"/>
                </a:solidFill>
              </a:rPr>
              <a:t>/I’m______</a:t>
            </a:r>
            <a:r>
              <a:rPr lang="es-ES" sz="2000" dirty="0" err="1">
                <a:solidFill>
                  <a:schemeClr val="bg1"/>
                </a:solidFill>
              </a:rPr>
              <a:t>years</a:t>
            </a:r>
            <a:r>
              <a:rPr lang="es-ES" sz="2000" dirty="0">
                <a:solidFill>
                  <a:schemeClr val="bg1"/>
                </a:solidFill>
              </a:rPr>
              <a:t> </a:t>
            </a:r>
            <a:r>
              <a:rPr lang="es-ES" sz="2000" dirty="0" err="1">
                <a:solidFill>
                  <a:schemeClr val="bg1"/>
                </a:solidFill>
              </a:rPr>
              <a:t>old</a:t>
            </a:r>
            <a:r>
              <a:rPr lang="es-ES" sz="2000" dirty="0">
                <a:solidFill>
                  <a:schemeClr val="bg1"/>
                </a:solidFill>
              </a:rPr>
              <a:t>.</a:t>
            </a:r>
          </a:p>
          <a:p>
            <a:r>
              <a:rPr lang="es-ES" sz="2000" b="1" dirty="0">
                <a:solidFill>
                  <a:schemeClr val="bg1"/>
                </a:solidFill>
              </a:rPr>
              <a:t>A. ¿Dónde vives? </a:t>
            </a:r>
            <a:r>
              <a:rPr lang="es-ES" sz="2000" dirty="0">
                <a:solidFill>
                  <a:schemeClr val="bg1"/>
                </a:solidFill>
              </a:rPr>
              <a:t>/</a:t>
            </a:r>
            <a:r>
              <a:rPr lang="es-ES" sz="2000" dirty="0" err="1">
                <a:solidFill>
                  <a:schemeClr val="bg1"/>
                </a:solidFill>
              </a:rPr>
              <a:t>Where</a:t>
            </a:r>
            <a:r>
              <a:rPr lang="es-ES" sz="2000" dirty="0">
                <a:solidFill>
                  <a:schemeClr val="bg1"/>
                </a:solidFill>
              </a:rPr>
              <a:t> do </a:t>
            </a:r>
            <a:r>
              <a:rPr lang="es-ES" sz="2000" dirty="0" err="1">
                <a:solidFill>
                  <a:schemeClr val="bg1"/>
                </a:solidFill>
              </a:rPr>
              <a:t>you</a:t>
            </a:r>
            <a:r>
              <a:rPr lang="es-ES" sz="2000" dirty="0">
                <a:solidFill>
                  <a:schemeClr val="bg1"/>
                </a:solidFill>
              </a:rPr>
              <a:t> </a:t>
            </a:r>
            <a:r>
              <a:rPr lang="es-ES" sz="2000" dirty="0" err="1">
                <a:solidFill>
                  <a:schemeClr val="bg1"/>
                </a:solidFill>
              </a:rPr>
              <a:t>live</a:t>
            </a:r>
            <a:r>
              <a:rPr lang="es-ES" sz="2000" dirty="0">
                <a:solidFill>
                  <a:schemeClr val="bg1"/>
                </a:solidFill>
              </a:rPr>
              <a:t>?</a:t>
            </a:r>
          </a:p>
          <a:p>
            <a:r>
              <a:rPr lang="es-ES" sz="2000" b="1" dirty="0">
                <a:solidFill>
                  <a:srgbClr val="0070C0"/>
                </a:solidFill>
              </a:rPr>
              <a:t>B. Yo vivo en _________. </a:t>
            </a:r>
            <a:r>
              <a:rPr lang="es-ES" sz="2000" dirty="0">
                <a:solidFill>
                  <a:schemeClr val="bg1"/>
                </a:solidFill>
              </a:rPr>
              <a:t>/I </a:t>
            </a:r>
            <a:r>
              <a:rPr lang="es-ES" sz="2000" dirty="0" err="1">
                <a:solidFill>
                  <a:schemeClr val="bg1"/>
                </a:solidFill>
              </a:rPr>
              <a:t>live</a:t>
            </a:r>
            <a:r>
              <a:rPr lang="es-ES" sz="2000" dirty="0">
                <a:solidFill>
                  <a:schemeClr val="bg1"/>
                </a:solidFill>
              </a:rPr>
              <a:t> in___________.</a:t>
            </a:r>
          </a:p>
          <a:p>
            <a:pPr marL="342900" indent="-342900">
              <a:buAutoNum type="alphaUcPeriod"/>
            </a:pPr>
            <a:r>
              <a:rPr lang="es-ES" sz="2000" b="1" dirty="0">
                <a:solidFill>
                  <a:schemeClr val="bg1"/>
                </a:solidFill>
              </a:rPr>
              <a:t>¿Dónde trabajas? </a:t>
            </a:r>
            <a:r>
              <a:rPr lang="es-ES" sz="2000" dirty="0">
                <a:solidFill>
                  <a:schemeClr val="bg1"/>
                </a:solidFill>
              </a:rPr>
              <a:t>/</a:t>
            </a:r>
            <a:r>
              <a:rPr lang="es-ES" sz="2000" dirty="0" err="1">
                <a:solidFill>
                  <a:schemeClr val="bg1"/>
                </a:solidFill>
              </a:rPr>
              <a:t>Where</a:t>
            </a:r>
            <a:r>
              <a:rPr lang="es-ES" sz="2000" dirty="0">
                <a:solidFill>
                  <a:schemeClr val="bg1"/>
                </a:solidFill>
              </a:rPr>
              <a:t> do </a:t>
            </a:r>
            <a:r>
              <a:rPr lang="es-ES" sz="2000" dirty="0" err="1">
                <a:solidFill>
                  <a:schemeClr val="bg1"/>
                </a:solidFill>
              </a:rPr>
              <a:t>you</a:t>
            </a:r>
            <a:r>
              <a:rPr lang="es-ES" sz="2000" dirty="0">
                <a:solidFill>
                  <a:schemeClr val="bg1"/>
                </a:solidFill>
              </a:rPr>
              <a:t> </a:t>
            </a:r>
            <a:r>
              <a:rPr lang="es-ES" sz="2000" dirty="0" err="1">
                <a:solidFill>
                  <a:schemeClr val="bg1"/>
                </a:solidFill>
              </a:rPr>
              <a:t>work</a:t>
            </a:r>
            <a:r>
              <a:rPr lang="es-ES" sz="2000" dirty="0">
                <a:solidFill>
                  <a:schemeClr val="bg1"/>
                </a:solidFill>
              </a:rPr>
              <a:t>?</a:t>
            </a:r>
          </a:p>
          <a:p>
            <a:r>
              <a:rPr lang="es-ES" sz="2000" b="1" dirty="0">
                <a:solidFill>
                  <a:srgbClr val="0070C0"/>
                </a:solidFill>
              </a:rPr>
              <a:t>B. Yo trabajo en ______________. </a:t>
            </a:r>
            <a:r>
              <a:rPr lang="es-ES" sz="2000" dirty="0">
                <a:solidFill>
                  <a:schemeClr val="bg1"/>
                </a:solidFill>
              </a:rPr>
              <a:t>/I </a:t>
            </a:r>
            <a:r>
              <a:rPr lang="es-ES" sz="2000" dirty="0" err="1">
                <a:solidFill>
                  <a:schemeClr val="bg1"/>
                </a:solidFill>
              </a:rPr>
              <a:t>work</a:t>
            </a:r>
            <a:r>
              <a:rPr lang="es-ES" sz="2000" dirty="0">
                <a:solidFill>
                  <a:schemeClr val="bg1"/>
                </a:solidFill>
              </a:rPr>
              <a:t>_______.</a:t>
            </a:r>
          </a:p>
          <a:p>
            <a:pPr marL="342900" indent="-342900">
              <a:buAutoNum type="alphaUcPeriod"/>
            </a:pPr>
            <a:r>
              <a:rPr lang="es-ES" sz="2000" b="1" dirty="0">
                <a:solidFill>
                  <a:schemeClr val="bg1"/>
                </a:solidFill>
              </a:rPr>
              <a:t>Hasta luego. Adiós.</a:t>
            </a:r>
          </a:p>
          <a:p>
            <a:r>
              <a:rPr lang="es-ES" sz="2000" b="1" dirty="0">
                <a:solidFill>
                  <a:srgbClr val="0070C0"/>
                </a:solidFill>
              </a:rPr>
              <a:t>B.  Adiós. Hasta la vista.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7DBEEF-E4E0-FD3B-4289-30E2C680E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628" y="1119794"/>
            <a:ext cx="4438650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32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9CA36-E804-8CE5-2C91-2AEE78919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776" y="2616864"/>
            <a:ext cx="4135540" cy="42411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dirty="0">
                <a:solidFill>
                  <a:srgbClr val="FFFF00"/>
                </a:solidFill>
              </a:rPr>
              <a:t>EL ALFABETO</a:t>
            </a:r>
          </a:p>
        </p:txBody>
      </p:sp>
      <p:pic>
        <p:nvPicPr>
          <p:cNvPr id="3" name="Picture 2" descr="A close up of a chart&#10;&#10;Description automatically generated">
            <a:extLst>
              <a:ext uri="{FF2B5EF4-FFF2-40B4-BE49-F238E27FC236}">
                <a16:creationId xmlns:a16="http://schemas.microsoft.com/office/drawing/2014/main" id="{68694DB4-3812-0EE4-BF0C-1175A2693F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008" y="206206"/>
            <a:ext cx="5407216" cy="64455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3C3778-8B4F-D48D-1104-848959E17F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4833" y="4408284"/>
            <a:ext cx="838317" cy="10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04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F779E-101D-71EF-7F27-4E26482D7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151" y="742936"/>
            <a:ext cx="3547533" cy="1618396"/>
          </a:xfrm>
        </p:spPr>
        <p:txBody>
          <a:bodyPr/>
          <a:lstStyle/>
          <a:p>
            <a:r>
              <a:rPr lang="es-GT" sz="3200" dirty="0"/>
              <a:t>PRONUNCIATION ACTIVITY</a:t>
            </a:r>
            <a:br>
              <a:rPr lang="es-GT" dirty="0"/>
            </a:br>
            <a:br>
              <a:rPr lang="es-GT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1212A4-BD84-72E0-446F-FA06DD729E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1399" y="1840716"/>
            <a:ext cx="5588193" cy="2655953"/>
          </a:xfrm>
        </p:spPr>
        <p:txBody>
          <a:bodyPr/>
          <a:lstStyle/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Did you know that brand names are pronounced differently in Spanish-speaking countries? Let’s find out!</a:t>
            </a:r>
          </a:p>
          <a:p>
            <a:endParaRPr lang="en-US" dirty="0"/>
          </a:p>
        </p:txBody>
      </p:sp>
      <p:pic>
        <p:nvPicPr>
          <p:cNvPr id="5" name="image8.png" descr="A red and white logo&#10;&#10;Description automatically generated">
            <a:extLst>
              <a:ext uri="{FF2B5EF4-FFF2-40B4-BE49-F238E27FC236}">
                <a16:creationId xmlns:a16="http://schemas.microsoft.com/office/drawing/2014/main" id="{A3C6AA0C-3978-D9E7-0258-39EB3650D05E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4746" y1="43556" x2="57995" y2="45185"/>
                        <a14:foregroundMark x1="57995" y1="45185" x2="63198" y2="58519"/>
                        <a14:foregroundMark x1="34264" y1="56296" x2="41497" y2="33630"/>
                        <a14:foregroundMark x1="44670" y1="64889" x2="45558" y2="55259"/>
                        <a14:foregroundMark x1="55076" y1="60741" x2="35660" y2="56296"/>
                        <a14:foregroundMark x1="75508" y1="44444" x2="69162" y2="38963"/>
                        <a14:foregroundMark x1="70431" y1="44889" x2="48731" y2="45333"/>
                        <a14:foregroundMark x1="75888" y1="38963" x2="55076" y2="41333"/>
                        <a14:foregroundMark x1="53680" y1="43556" x2="36929" y2="41333"/>
                        <a14:foregroundMark x1="49239" y1="48593" x2="33376" y2="50815"/>
                        <a14:foregroundMark x1="37944" y1="42667" x2="25254" y2="36296"/>
                        <a14:foregroundMark x1="77792" y1="38519" x2="75000" y2="38074"/>
                        <a14:foregroundMark x1="76396" y1="44444" x2="74619" y2="3763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5810843" y="4241626"/>
            <a:ext cx="2437002" cy="2616374"/>
          </a:xfrm>
          <a:prstGeom prst="rect">
            <a:avLst/>
          </a:prstGeom>
          <a:ln/>
        </p:spPr>
      </p:pic>
      <p:pic>
        <p:nvPicPr>
          <p:cNvPr id="6" name="image6.png" descr="A box of cough syrup&#10;&#10;Description automatically generated">
            <a:extLst>
              <a:ext uri="{FF2B5EF4-FFF2-40B4-BE49-F238E27FC236}">
                <a16:creationId xmlns:a16="http://schemas.microsoft.com/office/drawing/2014/main" id="{580ED956-82F0-CA36-B5FD-DEE7E9AC7CDB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6133830" y="243947"/>
            <a:ext cx="2437002" cy="2616374"/>
          </a:xfrm>
          <a:prstGeom prst="rect">
            <a:avLst/>
          </a:prstGeom>
          <a:ln/>
        </p:spPr>
      </p:pic>
      <p:pic>
        <p:nvPicPr>
          <p:cNvPr id="7" name="Picture 6" descr="Nike Sportswear">
            <a:extLst>
              <a:ext uri="{FF2B5EF4-FFF2-40B4-BE49-F238E27FC236}">
                <a16:creationId xmlns:a16="http://schemas.microsoft.com/office/drawing/2014/main" id="{32A1B41F-A518-84D6-E44B-78D39EF724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631" y="372114"/>
            <a:ext cx="2248743" cy="2248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Pantene Logo and symbol, meaning, history, PNG, brand">
            <a:extLst>
              <a:ext uri="{FF2B5EF4-FFF2-40B4-BE49-F238E27FC236}">
                <a16:creationId xmlns:a16="http://schemas.microsoft.com/office/drawing/2014/main" id="{C60BDA08-7930-1696-73AD-5048C1B268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675" y="2691108"/>
            <a:ext cx="3398177" cy="1719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Disney Logo PNG Transparent &amp; SVG Vector - Freebie Supply">
            <a:extLst>
              <a:ext uri="{FF2B5EF4-FFF2-40B4-BE49-F238E27FC236}">
                <a16:creationId xmlns:a16="http://schemas.microsoft.com/office/drawing/2014/main" id="{433AEAB7-CD23-96DE-3334-DFE4AF183B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5" b="18856"/>
          <a:stretch>
            <a:fillRect/>
          </a:stretch>
        </p:blipFill>
        <p:spPr bwMode="auto">
          <a:xfrm>
            <a:off x="9095104" y="4736677"/>
            <a:ext cx="2805497" cy="171973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0124839-85B6-A3E3-5B57-07FB5435DC53}"/>
              </a:ext>
            </a:extLst>
          </p:cNvPr>
          <p:cNvSpPr txBox="1"/>
          <p:nvPr/>
        </p:nvSpPr>
        <p:spPr>
          <a:xfrm>
            <a:off x="291399" y="3958101"/>
            <a:ext cx="5451033" cy="2073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</a:pP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 the Spanish language it is very common to find accent marks above certain vowels. Words can have a different meaning with an accent mark. For example: </a:t>
            </a:r>
          </a:p>
          <a:p>
            <a:pPr marL="228600" marR="0">
              <a:lnSpc>
                <a:spcPct val="115000"/>
              </a:lnSpc>
              <a:buNone/>
            </a:pP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US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algn="ctr">
              <a:lnSpc>
                <a:spcPct val="115000"/>
              </a:lnSpc>
            </a:pPr>
            <a:r>
              <a:rPr lang="es-MX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papá vs papa - bebé vs bebe </a:t>
            </a:r>
            <a:endParaRPr lang="en-US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527</Words>
  <Application>Microsoft Office PowerPoint</Application>
  <PresentationFormat>Widescreen</PresentationFormat>
  <Paragraphs>103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Aptos</vt:lpstr>
      <vt:lpstr>Aptos Display</vt:lpstr>
      <vt:lpstr>Arial</vt:lpstr>
      <vt:lpstr>Century Gothic</vt:lpstr>
      <vt:lpstr>Wingdings</vt:lpstr>
      <vt:lpstr>Wingdings 2</vt:lpstr>
      <vt:lpstr>Quotable</vt:lpstr>
      <vt:lpstr>Adult Conversational Spanish: Beginner Part I</vt:lpstr>
      <vt:lpstr>¡A romper el hielo! Icebreaker</vt:lpstr>
      <vt:lpstr>¡A romper el hielo! Icebreaker</vt:lpstr>
      <vt:lpstr>REPASO -Vocabulary Review</vt:lpstr>
      <vt:lpstr>REPASO – Vocabulary Review</vt:lpstr>
      <vt:lpstr>¡Vamos a Conversar!  </vt:lpstr>
      <vt:lpstr>PowerPoint Presentation</vt:lpstr>
      <vt:lpstr>EL ALFABETO</vt:lpstr>
      <vt:lpstr>PRONUNCIATION ACTIVITY  </vt:lpstr>
      <vt:lpstr>LOS NÚMEROS</vt:lpstr>
      <vt:lpstr>¡Vamos a Conversar!  </vt:lpstr>
      <vt:lpstr>PowerPoint Presentation</vt:lpstr>
      <vt:lpstr>Los Colores</vt:lpstr>
      <vt:lpstr>PowerPoint Presentation</vt:lpstr>
      <vt:lpstr>LA DESPEDIDA ….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Valeska Anderson</dc:creator>
  <cp:lastModifiedBy>Valeska Anderson</cp:lastModifiedBy>
  <cp:revision>7</cp:revision>
  <dcterms:created xsi:type="dcterms:W3CDTF">2025-06-17T13:56:56Z</dcterms:created>
  <dcterms:modified xsi:type="dcterms:W3CDTF">2026-04-09T19:08:03Z</dcterms:modified>
</cp:coreProperties>
</file>