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7" r:id="rId2"/>
    <p:sldId id="269" r:id="rId3"/>
    <p:sldId id="270" r:id="rId4"/>
    <p:sldId id="285" r:id="rId5"/>
    <p:sldId id="315" r:id="rId6"/>
    <p:sldId id="329" r:id="rId7"/>
    <p:sldId id="330" r:id="rId8"/>
    <p:sldId id="343" r:id="rId9"/>
    <p:sldId id="331" r:id="rId10"/>
    <p:sldId id="313" r:id="rId11"/>
    <p:sldId id="332" r:id="rId12"/>
    <p:sldId id="288" r:id="rId13"/>
    <p:sldId id="333" r:id="rId14"/>
    <p:sldId id="334" r:id="rId15"/>
    <p:sldId id="341" r:id="rId16"/>
    <p:sldId id="336" r:id="rId17"/>
    <p:sldId id="342" r:id="rId18"/>
    <p:sldId id="337" r:id="rId19"/>
    <p:sldId id="340" r:id="rId20"/>
    <p:sldId id="338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82C0-CEE9-4643-AEB2-4FAA1386DA6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95991-4180-405C-9FB7-9F0F9D08F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CC5C-3B5E-E370-C91E-2815BDCA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74C55-F7C0-1A1B-990C-5543C78B2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5878A-F331-679F-2F15-48C097960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1EDB9-FCF6-61A1-BD8F-F5673B17E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0410-9804-4B4D-8D66-D12207376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0410-9804-4B4D-8D66-D12207376E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B9F6172-168E-4D87-B9D2-6D497024000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pexels.com/photo/nature-red-forest-leaves-33109/" TargetMode="External"/><Relationship Id="rId7" Type="http://schemas.openxmlformats.org/officeDocument/2006/relationships/hyperlink" Target="https://www.juku.it/summer-holidays-vmworld-and-tech-field-day-extr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hyperlink" Target="https://deepfryedmind.blogspot.com/2015/10/weather-special-preliminary-2015-16.html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www.flickr.com/photos/22250296@N08/4060498181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sasdeconcha.blogspot.com/2021/04/aprendemos-los-dias-de-la-semana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-clase-de-laura.blogspot.com/2015/01/los-meses-del-ano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ever-hot-temp-thermometer-1300516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penclipart.org/detail/176488/mallory_square-by-nkinkade-177657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pixabay.com/en/cloud-blue-sky-nature-weather-309024/" TargetMode="External"/><Relationship Id="rId4" Type="http://schemas.openxmlformats.org/officeDocument/2006/relationships/hyperlink" Target="https://pixabay.com/es/vectors/nube-viento-aire-1414824/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mperature-thermometer-cold-winter-1300515/" TargetMode="External"/><Relationship Id="rId7" Type="http://schemas.openxmlformats.org/officeDocument/2006/relationships/hyperlink" Target="https://openclipart.org/detail/214449/snow---coloured-by-frankes-2144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openclipart.org/detail/214409/rain%20-%20coloured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3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36396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103F-5F1F-3683-F2A1-5AF52255B952}"/>
              </a:ext>
            </a:extLst>
          </p:cNvPr>
          <p:cNvSpPr txBox="1"/>
          <p:nvPr/>
        </p:nvSpPr>
        <p:spPr>
          <a:xfrm>
            <a:off x="161544" y="203451"/>
            <a:ext cx="7025640" cy="643150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schemeClr val="bg1"/>
                </a:solidFill>
              </a:rPr>
              <a:t>A.Hola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Buenas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tardes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GT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Hi. Good </a:t>
            </a:r>
            <a:r>
              <a:rPr lang="es-GT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s-GT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70C0"/>
                </a:solidFill>
              </a:rPr>
              <a:t>B.</a:t>
            </a:r>
            <a:r>
              <a:rPr lang="es-GT" sz="2000" b="1" dirty="0">
                <a:solidFill>
                  <a:srgbClr val="0070C0"/>
                </a:solidFill>
              </a:rPr>
              <a:t> Hola. ¿Qué tal? </a:t>
            </a:r>
            <a:r>
              <a:rPr lang="es-GT" sz="2000" dirty="0">
                <a:solidFill>
                  <a:srgbClr val="0070C0"/>
                </a:solidFill>
              </a:rPr>
              <a:t>/</a:t>
            </a:r>
            <a:r>
              <a:rPr lang="es-GT" sz="2000" dirty="0" err="1">
                <a:solidFill>
                  <a:srgbClr val="0070C0"/>
                </a:solidFill>
              </a:rPr>
              <a:t>Hello</a:t>
            </a:r>
            <a:r>
              <a:rPr lang="es-GT" sz="2000" dirty="0">
                <a:solidFill>
                  <a:srgbClr val="0070C0"/>
                </a:solidFill>
              </a:rPr>
              <a:t>. </a:t>
            </a:r>
            <a:r>
              <a:rPr lang="es-GT" sz="2000" dirty="0" err="1">
                <a:solidFill>
                  <a:srgbClr val="0070C0"/>
                </a:solidFill>
              </a:rPr>
              <a:t>What’s</a:t>
            </a:r>
            <a:r>
              <a:rPr lang="es-GT" sz="2000" dirty="0">
                <a:solidFill>
                  <a:srgbClr val="0070C0"/>
                </a:solidFill>
              </a:rPr>
              <a:t> up?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Estoy</a:t>
            </a:r>
            <a:r>
              <a:rPr lang="en-US" sz="2000" b="1" dirty="0">
                <a:solidFill>
                  <a:schemeClr val="bg1"/>
                </a:solidFill>
              </a:rPr>
              <a:t> bien. ¿</a:t>
            </a: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Cómo está el clima? /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How is the weather like today? </a:t>
            </a:r>
            <a:endParaRPr lang="es-MX" sz="20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GT" sz="2000" b="1" dirty="0">
                <a:solidFill>
                  <a:srgbClr val="0070C0"/>
                </a:solidFill>
              </a:rPr>
              <a:t>Está lloviendo y hay mucho frío</a:t>
            </a:r>
            <a:r>
              <a:rPr lang="es-GT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It is raining and it is very cold.</a:t>
            </a:r>
            <a:endParaRPr lang="es-MX" sz="2000" b="1" dirty="0">
              <a:solidFill>
                <a:srgbClr val="0070C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¿Qué tiempo hace hoy? /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s-MX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GT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Aquí está muy soleado y hace calor.</a:t>
            </a:r>
            <a:r>
              <a:rPr lang="es-MX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Here is very sunny and it is hot.</a:t>
            </a:r>
            <a:endParaRPr lang="es-GT" sz="2000" b="1" dirty="0">
              <a:solidFill>
                <a:srgbClr val="0070C0"/>
              </a:solidFill>
              <a:highlight>
                <a:srgbClr val="00FFFF"/>
              </a:highlight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/Do you like hot or cold weather? 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B. Me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. ¿Y a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/I like cold weather. And you?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¿No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mí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/You don't like hot weather? I like the hot weather.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B. No, no me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NO, I don’t like hot weather. </a:t>
            </a:r>
            <a:endParaRPr lang="en-US" sz="2000" dirty="0">
              <a:solidFill>
                <a:srgbClr val="0070C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Entiendo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 ¡Nos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vemos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20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Adiós</a:t>
            </a:r>
            <a:r>
              <a:rPr lang="en-US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. Hasta la vista.</a:t>
            </a:r>
            <a:r>
              <a:rPr lang="en-US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/Bye. See you next time.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6C0CB0-DE01-7714-3812-BB7FDF04CAF0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aily English Day 3:Talking About the Weather - Study English at 3D  ACADEMY, a Language School in Cebu, Philippines">
            <a:extLst>
              <a:ext uri="{FF2B5EF4-FFF2-40B4-BE49-F238E27FC236}">
                <a16:creationId xmlns:a16="http://schemas.microsoft.com/office/drawing/2014/main" id="{6BEFA8D4-717C-7F91-2389-A67022C4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r="7070"/>
          <a:stretch>
            <a:fillRect/>
          </a:stretch>
        </p:blipFill>
        <p:spPr bwMode="auto">
          <a:xfrm>
            <a:off x="7507224" y="1112100"/>
            <a:ext cx="4584192" cy="43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LAS ESTACIONES - seasons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ESTACIÓN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SEASON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spring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</a:t>
            </a:r>
            <a:r>
              <a:rPr lang="en-US" sz="2400" b="0" i="0" u="none" strike="noStrike" dirty="0">
                <a:effectLst/>
              </a:rPr>
              <a:t>ummer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fall /autumn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winter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56616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la primavera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otoño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invierno</a:t>
            </a:r>
            <a:endParaRPr lang="en-US" sz="2400" dirty="0"/>
          </a:p>
        </p:txBody>
      </p:sp>
      <p:pic>
        <p:nvPicPr>
          <p:cNvPr id="11" name="Picture 10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BBDA9EFC-0A00-11A8-44E6-7A6A095F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1800" y="4763890"/>
            <a:ext cx="2651760" cy="1767840"/>
          </a:xfrm>
          <a:prstGeom prst="rect">
            <a:avLst/>
          </a:prstGeom>
        </p:spPr>
      </p:pic>
      <p:pic>
        <p:nvPicPr>
          <p:cNvPr id="14" name="Picture 13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9C5A6E50-4492-8DFF-9EF8-96BE3076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8551" y="4763890"/>
            <a:ext cx="2740152" cy="1712595"/>
          </a:xfrm>
          <a:prstGeom prst="rect">
            <a:avLst/>
          </a:prstGeom>
        </p:spPr>
      </p:pic>
      <p:pic>
        <p:nvPicPr>
          <p:cNvPr id="19" name="Picture 18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BF338447-3E9C-971E-4F39-D5C33D250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7674" y="4765615"/>
            <a:ext cx="2651760" cy="1766115"/>
          </a:xfrm>
          <a:prstGeom prst="rect">
            <a:avLst/>
          </a:prstGeom>
        </p:spPr>
      </p:pic>
      <p:pic>
        <p:nvPicPr>
          <p:cNvPr id="23" name="Picture 22" descr="A field of tulips&#10;&#10;Description automatically generated">
            <a:extLst>
              <a:ext uri="{FF2B5EF4-FFF2-40B4-BE49-F238E27FC236}">
                <a16:creationId xmlns:a16="http://schemas.microsoft.com/office/drawing/2014/main" id="{51C9F4C6-014C-A15D-E108-325C070F4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3548" y="4765615"/>
            <a:ext cx="2651760" cy="17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Ask questions using the builder phrases and share your answers in Spanish. </a:t>
            </a:r>
          </a:p>
          <a:p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F91B-A7D7-5F63-FF7F-CCFA3A7C6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PREGUNTA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05" y="3052637"/>
            <a:ext cx="5394960" cy="31099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calor</a:t>
            </a:r>
            <a:r>
              <a:rPr lang="en-US" sz="2000" b="1" dirty="0"/>
              <a:t>? </a:t>
            </a:r>
            <a:r>
              <a:rPr lang="en-US" sz="2000" dirty="0"/>
              <a:t>When is it hot?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frío</a:t>
            </a:r>
            <a:r>
              <a:rPr lang="en-US" sz="2000" b="1" dirty="0"/>
              <a:t>? </a:t>
            </a:r>
            <a:r>
              <a:rPr lang="en-US" sz="2000" dirty="0"/>
              <a:t>When is it cold?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llueve</a:t>
            </a:r>
            <a:r>
              <a:rPr lang="en-US" sz="2000" b="1" dirty="0"/>
              <a:t>? </a:t>
            </a:r>
            <a:r>
              <a:rPr lang="en-US" sz="2000" dirty="0"/>
              <a:t>When does it rain?</a:t>
            </a:r>
            <a:endParaRPr lang="en-US" sz="2000" b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Cuándo</a:t>
            </a:r>
            <a:r>
              <a:rPr lang="en-US" b="1" dirty="0"/>
              <a:t> hay </a:t>
            </a:r>
            <a:r>
              <a:rPr lang="en-US" b="1" dirty="0" err="1"/>
              <a:t>mucho</a:t>
            </a:r>
            <a:r>
              <a:rPr lang="en-US" b="1" dirty="0"/>
              <a:t> </a:t>
            </a:r>
            <a:r>
              <a:rPr lang="en-US" b="1" dirty="0" err="1"/>
              <a:t>viento</a:t>
            </a:r>
            <a:r>
              <a:rPr lang="en-US" b="1" dirty="0"/>
              <a:t>? </a:t>
            </a:r>
            <a:r>
              <a:rPr lang="en-US" dirty="0"/>
              <a:t>When is it very windy?</a:t>
            </a:r>
            <a:r>
              <a:rPr lang="en-US" b="1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GT" b="1" dirty="0"/>
              <a:t>¿Cuál es tu estación favorita? </a:t>
            </a:r>
            <a:r>
              <a:rPr lang="en-US" dirty="0"/>
              <a:t>What is your favorite season?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2B0D7-B6FD-3BB2-3FC1-75F2AB3D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3034602"/>
            <a:ext cx="5922290" cy="31099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calor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 </a:t>
            </a:r>
            <a:r>
              <a:rPr lang="en-US" sz="2000" dirty="0"/>
              <a:t>It is hot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frío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  </a:t>
            </a:r>
            <a:r>
              <a:rPr lang="en-US" sz="2000" dirty="0"/>
              <a:t>It is cold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Llueve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…… </a:t>
            </a:r>
            <a:r>
              <a:rPr lang="en-US" sz="2000" dirty="0"/>
              <a:t>It rains in….</a:t>
            </a:r>
            <a:r>
              <a:rPr lang="en-US" sz="2000" b="1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Hay </a:t>
            </a:r>
            <a:r>
              <a:rPr lang="en-US" sz="2000" b="1" dirty="0" err="1"/>
              <a:t>mucho</a:t>
            </a:r>
            <a:r>
              <a:rPr lang="en-US" sz="2000" b="1" dirty="0"/>
              <a:t> </a:t>
            </a:r>
            <a:r>
              <a:rPr lang="en-US" sz="2000" b="1" dirty="0" err="1"/>
              <a:t>viento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 </a:t>
            </a:r>
            <a:r>
              <a:rPr lang="en-US" sz="2000" dirty="0"/>
              <a:t>It is windy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Mi </a:t>
            </a:r>
            <a:r>
              <a:rPr lang="en-US" sz="2000" b="1" dirty="0" err="1"/>
              <a:t>estación</a:t>
            </a:r>
            <a:r>
              <a:rPr lang="en-US" sz="2000" b="1" dirty="0"/>
              <a:t> </a:t>
            </a:r>
            <a:r>
              <a:rPr lang="en-US" sz="2000" b="1" dirty="0" err="1"/>
              <a:t>favorita</a:t>
            </a:r>
            <a:r>
              <a:rPr lang="en-US" sz="2000" b="1" dirty="0"/>
              <a:t> es… </a:t>
            </a:r>
            <a:r>
              <a:rPr lang="en-US" sz="2000" dirty="0"/>
              <a:t>My favorite season is…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C87C31-766A-1C13-E11F-C4E3F8E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6" y="447188"/>
            <a:ext cx="10571998" cy="970450"/>
          </a:xfrm>
        </p:spPr>
        <p:txBody>
          <a:bodyPr/>
          <a:lstStyle/>
          <a:p>
            <a:r>
              <a:rPr lang="es-GT" sz="4800" dirty="0"/>
              <a:t>WHOLE CLASS CONVERSATION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63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504986"/>
            <a:ext cx="11036941" cy="970450"/>
          </a:xfrm>
        </p:spPr>
        <p:txBody>
          <a:bodyPr/>
          <a:lstStyle/>
          <a:p>
            <a:r>
              <a:rPr lang="en-US" sz="5400" dirty="0"/>
              <a:t>LOS DÍAS DE LA SEMANA – </a:t>
            </a:r>
            <a:r>
              <a:rPr lang="en-US" sz="1800" dirty="0"/>
              <a:t>days of the week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DÍAS DE LA SEMANA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DAYS OF THE WEEK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303520" cy="320040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Sunday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Monday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Tuesday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Wednesday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Thursday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Friday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Saturday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20040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domingo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lunes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martes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miércoles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jueves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viernes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sábado</a:t>
            </a:r>
            <a:endParaRPr lang="en-US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AABD04-CFE5-A0BA-A98B-AD8F476E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0" b="5064"/>
          <a:stretch>
            <a:fillRect/>
          </a:stretch>
        </p:blipFill>
        <p:spPr>
          <a:xfrm>
            <a:off x="9226296" y="4026838"/>
            <a:ext cx="2758810" cy="2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a joven con vestimenta tradicional con flores de colores en el cabello mostrando patrones vibrantes en una ilustración vectorial de estilo de diseño plano">
            <a:extLst>
              <a:ext uri="{FF2B5EF4-FFF2-40B4-BE49-F238E27FC236}">
                <a16:creationId xmlns:a16="http://schemas.microsoft.com/office/drawing/2014/main" id="{1194842D-C45F-D58E-EEFB-87E24B5A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11385" r="34300" b="11844"/>
          <a:stretch>
            <a:fillRect/>
          </a:stretch>
        </p:blipFill>
        <p:spPr bwMode="auto">
          <a:xfrm>
            <a:off x="8603996" y="716242"/>
            <a:ext cx="2349754" cy="56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3">
            <a:extLst>
              <a:ext uri="{FF2B5EF4-FFF2-40B4-BE49-F238E27FC236}">
                <a16:creationId xmlns:a16="http://schemas.microsoft.com/office/drawing/2014/main" id="{4E85A500-AA48-6CC3-42D4-26123954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866775"/>
            <a:ext cx="4838700" cy="5124450"/>
          </a:xfrm>
          <a:prstGeom prst="wedgeRoundRectCallout">
            <a:avLst>
              <a:gd name="adj1" fmla="val 117801"/>
              <a:gd name="adj2" fmla="val -29652"/>
              <a:gd name="adj3" fmla="val 16667"/>
            </a:avLst>
          </a:prstGeom>
          <a:solidFill>
            <a:srgbClr val="FFFFFF"/>
          </a:solidFill>
          <a:ln w="38100">
            <a:solidFill>
              <a:srgbClr val="D86DC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A02B9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NOTA CULTURAL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Spanish days of the week and Spanish months of the year are always written in lowercase, unless they are at the beginning of a sentence.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2319F4-477B-23F0-BAA9-63062A56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2457-F20C-4172-99E7-80BB9932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816E-861D-1D2A-6F1D-09B55CA0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22F29-EAB7-6A3B-B16A-355D8F8435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5423651-55D8-CD43-6274-9EE92510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978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0C74-17E1-A288-3D7F-74CF16EE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7EF14-FCA8-FA34-8B9B-D3B8BF2D4866}"/>
              </a:ext>
            </a:extLst>
          </p:cNvPr>
          <p:cNvSpPr/>
          <p:nvPr/>
        </p:nvSpPr>
        <p:spPr>
          <a:xfrm flipH="1" flipV="1">
            <a:off x="4270248" y="0"/>
            <a:ext cx="79217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8C92C-1832-2530-0E77-AC85E9781A94}"/>
              </a:ext>
            </a:extLst>
          </p:cNvPr>
          <p:cNvSpPr txBox="1"/>
          <p:nvPr/>
        </p:nvSpPr>
        <p:spPr>
          <a:xfrm>
            <a:off x="4530428" y="797510"/>
            <a:ext cx="7401391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Qué</a:t>
            </a:r>
            <a:r>
              <a:rPr lang="en-US" sz="2000" b="1" dirty="0">
                <a:solidFill>
                  <a:schemeClr val="bg1"/>
                </a:solidFill>
              </a:rPr>
              <a:t> día es hoy? </a:t>
            </a:r>
            <a:r>
              <a:rPr lang="en-US" sz="2000" dirty="0">
                <a:solidFill>
                  <a:schemeClr val="bg1"/>
                </a:solidFill>
              </a:rPr>
              <a:t>What day is today?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Hoy es___________.</a:t>
            </a:r>
            <a:r>
              <a:rPr lang="en-US" sz="2000" dirty="0">
                <a:solidFill>
                  <a:srgbClr val="0070C0"/>
                </a:solidFill>
              </a:rPr>
              <a:t> Today is...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Qué</a:t>
            </a:r>
            <a:r>
              <a:rPr lang="en-US" sz="2000" b="1" dirty="0">
                <a:solidFill>
                  <a:schemeClr val="bg1"/>
                </a:solidFill>
              </a:rPr>
              <a:t> día es </a:t>
            </a:r>
            <a:r>
              <a:rPr lang="en-US" sz="2000" b="1" dirty="0" err="1">
                <a:solidFill>
                  <a:schemeClr val="bg1"/>
                </a:solidFill>
              </a:rPr>
              <a:t>mañana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What day is tomorrow?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</a:t>
            </a:r>
            <a:r>
              <a:rPr lang="en-US" sz="2000" b="1" dirty="0" err="1">
                <a:solidFill>
                  <a:srgbClr val="0070C0"/>
                </a:solidFill>
              </a:rPr>
              <a:t>Mañana</a:t>
            </a:r>
            <a:r>
              <a:rPr lang="en-US" sz="2000" b="1" dirty="0">
                <a:solidFill>
                  <a:srgbClr val="0070C0"/>
                </a:solidFill>
              </a:rPr>
              <a:t> es___________. </a:t>
            </a:r>
            <a:r>
              <a:rPr lang="en-US" sz="2000" dirty="0">
                <a:solidFill>
                  <a:srgbClr val="0070C0"/>
                </a:solidFill>
              </a:rPr>
              <a:t>Tomorrow is..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Qué</a:t>
            </a:r>
            <a:r>
              <a:rPr lang="en-US" sz="2000" b="1" dirty="0">
                <a:solidFill>
                  <a:schemeClr val="bg1"/>
                </a:solidFill>
              </a:rPr>
              <a:t> día </a:t>
            </a:r>
            <a:r>
              <a:rPr lang="en-US" sz="2000" b="1" dirty="0" err="1">
                <a:solidFill>
                  <a:schemeClr val="bg1"/>
                </a:solidFill>
              </a:rPr>
              <a:t>fue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ayer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What day was yesterday?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Ayer </a:t>
            </a:r>
            <a:r>
              <a:rPr lang="en-US" sz="2000" b="1" dirty="0" err="1">
                <a:solidFill>
                  <a:srgbClr val="0070C0"/>
                </a:solidFill>
              </a:rPr>
              <a:t>fue</a:t>
            </a:r>
            <a:r>
              <a:rPr lang="en-US" sz="2000" b="1" dirty="0">
                <a:solidFill>
                  <a:srgbClr val="0070C0"/>
                </a:solidFill>
              </a:rPr>
              <a:t>___________. </a:t>
            </a:r>
            <a:r>
              <a:rPr lang="en-US" sz="2000" dirty="0">
                <a:solidFill>
                  <a:srgbClr val="0070C0"/>
                </a:solidFill>
              </a:rPr>
              <a:t>Yesterday was…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Qué</a:t>
            </a:r>
            <a:r>
              <a:rPr lang="en-US" sz="2000" b="1" dirty="0">
                <a:solidFill>
                  <a:schemeClr val="bg1"/>
                </a:solidFill>
              </a:rPr>
              <a:t> día </a:t>
            </a:r>
            <a:r>
              <a:rPr lang="en-US" sz="2000" b="1" dirty="0" err="1">
                <a:solidFill>
                  <a:schemeClr val="bg1"/>
                </a:solidFill>
              </a:rPr>
              <a:t>fue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anteayer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1600" dirty="0">
                <a:solidFill>
                  <a:schemeClr val="bg1"/>
                </a:solidFill>
              </a:rPr>
              <a:t>What day was the day before yesterday?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Antier </a:t>
            </a:r>
            <a:r>
              <a:rPr lang="en-US" sz="2000" b="1" dirty="0" err="1">
                <a:solidFill>
                  <a:srgbClr val="0070C0"/>
                </a:solidFill>
              </a:rPr>
              <a:t>fué</a:t>
            </a:r>
            <a:r>
              <a:rPr lang="en-US" sz="2000" b="1" dirty="0">
                <a:solidFill>
                  <a:srgbClr val="0070C0"/>
                </a:solidFill>
              </a:rPr>
              <a:t>____________. </a:t>
            </a:r>
            <a:r>
              <a:rPr lang="en-US" sz="2000" dirty="0">
                <a:solidFill>
                  <a:srgbClr val="0070C0"/>
                </a:solidFill>
              </a:rPr>
              <a:t>The day before yesterday was…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s-MX" sz="2000" b="1" dirty="0">
                <a:solidFill>
                  <a:schemeClr val="bg1"/>
                </a:solidFill>
              </a:rPr>
              <a:t>¿Qué día es pasado mañana? </a:t>
            </a:r>
            <a:r>
              <a:rPr lang="en-US" sz="2000" dirty="0">
                <a:solidFill>
                  <a:schemeClr val="bg1"/>
                </a:solidFill>
              </a:rPr>
              <a:t>What day is the day after tomorrow?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</a:t>
            </a:r>
            <a:r>
              <a:rPr lang="es-MX" sz="2000" b="1" dirty="0">
                <a:solidFill>
                  <a:srgbClr val="0070C0"/>
                </a:solidFill>
              </a:rPr>
              <a:t>Pasado mañana </a:t>
            </a:r>
            <a:r>
              <a:rPr lang="en-US" sz="2000" b="1" dirty="0" err="1">
                <a:solidFill>
                  <a:srgbClr val="0070C0"/>
                </a:solidFill>
              </a:rPr>
              <a:t>es___________.</a:t>
            </a:r>
            <a:r>
              <a:rPr lang="en-US" sz="2000" dirty="0" err="1">
                <a:solidFill>
                  <a:srgbClr val="0070C0"/>
                </a:solidFill>
              </a:rPr>
              <a:t>The</a:t>
            </a:r>
            <a:r>
              <a:rPr lang="en-US" sz="2000" dirty="0">
                <a:solidFill>
                  <a:srgbClr val="0070C0"/>
                </a:solidFill>
              </a:rPr>
              <a:t> day after tomorrow is...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Qué</a:t>
            </a:r>
            <a:r>
              <a:rPr lang="en-US" sz="2000" b="1" dirty="0">
                <a:solidFill>
                  <a:schemeClr val="bg1"/>
                </a:solidFill>
              </a:rPr>
              <a:t> días </a:t>
            </a:r>
            <a:r>
              <a:rPr lang="en-US" sz="2000" b="1" dirty="0" err="1">
                <a:solidFill>
                  <a:schemeClr val="bg1"/>
                </a:solidFill>
              </a:rPr>
              <a:t>trabaja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What days do you work?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</a:t>
            </a:r>
            <a:r>
              <a:rPr lang="es-MX" sz="2000" b="1" dirty="0">
                <a:solidFill>
                  <a:srgbClr val="0070C0"/>
                </a:solidFill>
              </a:rPr>
              <a:t>Yo trabajo los__________________. </a:t>
            </a:r>
            <a:r>
              <a:rPr lang="es-MX" sz="2000" dirty="0">
                <a:solidFill>
                  <a:srgbClr val="0070C0"/>
                </a:solidFill>
              </a:rPr>
              <a:t>I </a:t>
            </a:r>
            <a:r>
              <a:rPr lang="es-MX" sz="2000" dirty="0" err="1">
                <a:solidFill>
                  <a:srgbClr val="0070C0"/>
                </a:solidFill>
              </a:rPr>
              <a:t>work</a:t>
            </a:r>
            <a:r>
              <a:rPr lang="es-MX" sz="2000" dirty="0">
                <a:solidFill>
                  <a:srgbClr val="0070C0"/>
                </a:solidFill>
              </a:rPr>
              <a:t> </a:t>
            </a:r>
            <a:r>
              <a:rPr lang="es-MX" sz="2000" dirty="0" err="1">
                <a:solidFill>
                  <a:srgbClr val="0070C0"/>
                </a:solidFill>
              </a:rPr>
              <a:t>on</a:t>
            </a:r>
            <a:r>
              <a:rPr lang="es-MX" sz="2000" dirty="0">
                <a:solidFill>
                  <a:srgbClr val="0070C0"/>
                </a:solidFill>
              </a:rPr>
              <a:t>….</a:t>
            </a:r>
            <a:endParaRPr lang="en-US" sz="2000" dirty="0">
              <a:solidFill>
                <a:srgbClr val="0070C0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Cuándo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descansas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When are you off?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Descanso </a:t>
            </a:r>
            <a:r>
              <a:rPr lang="en-US" sz="2000" b="1" dirty="0" err="1">
                <a:solidFill>
                  <a:srgbClr val="0070C0"/>
                </a:solidFill>
              </a:rPr>
              <a:t>los</a:t>
            </a:r>
            <a:r>
              <a:rPr lang="en-US" sz="2000" b="1" dirty="0">
                <a:solidFill>
                  <a:srgbClr val="0070C0"/>
                </a:solidFill>
              </a:rPr>
              <a:t>_______________. </a:t>
            </a:r>
            <a:r>
              <a:rPr lang="en-US" sz="2000" dirty="0">
                <a:solidFill>
                  <a:srgbClr val="0070C0"/>
                </a:solidFill>
              </a:rPr>
              <a:t>I am off the….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C2E27FA-4B5F-2269-F239-C151FFF42C7B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AFDFEDF-3CB5-B9A2-D077-AA8E0FDFE1C3}"/>
              </a:ext>
            </a:extLst>
          </p:cNvPr>
          <p:cNvSpPr txBox="1">
            <a:spLocks/>
          </p:cNvSpPr>
          <p:nvPr/>
        </p:nvSpPr>
        <p:spPr>
          <a:xfrm>
            <a:off x="5301384" y="1325880"/>
            <a:ext cx="5671415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15,346 Couple Drink Coffee Illustration Royalty-Free Images, Stock Photos &amp;  Pictures | Shutterstock">
            <a:extLst>
              <a:ext uri="{FF2B5EF4-FFF2-40B4-BE49-F238E27FC236}">
                <a16:creationId xmlns:a16="http://schemas.microsoft.com/office/drawing/2014/main" id="{97C86B1E-C593-F878-2EED-29EE04C24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-810" r="9042" b="810"/>
          <a:stretch>
            <a:fillRect/>
          </a:stretch>
        </p:blipFill>
        <p:spPr bwMode="auto">
          <a:xfrm>
            <a:off x="2958" y="1780237"/>
            <a:ext cx="4267290" cy="2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92" y="543929"/>
            <a:ext cx="11129633" cy="970450"/>
          </a:xfrm>
        </p:spPr>
        <p:txBody>
          <a:bodyPr/>
          <a:lstStyle/>
          <a:p>
            <a:r>
              <a:rPr lang="en-US" sz="6000" dirty="0"/>
              <a:t>LOS MESES DEL AÑO – </a:t>
            </a:r>
            <a:r>
              <a:rPr lang="en-US" sz="2000" dirty="0"/>
              <a:t>months of the year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2400" b="1" dirty="0"/>
              <a:t>MES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MONTH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212080" cy="384048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January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February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March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April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May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June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July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August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September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October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November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December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840480"/>
          </a:xfrm>
        </p:spPr>
        <p:txBody>
          <a:bodyPr>
            <a:normAutofit fontScale="85000" lnSpcReduction="20000"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enero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febrero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marzo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abril</a:t>
            </a:r>
            <a:r>
              <a:rPr lang="en-US" sz="2400" dirty="0"/>
              <a:t>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mayo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junio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julio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agosto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septiembre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octubre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noviembre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diciembre</a:t>
            </a:r>
            <a:endParaRPr lang="en-US" sz="2400" dirty="0"/>
          </a:p>
        </p:txBody>
      </p:sp>
      <p:pic>
        <p:nvPicPr>
          <p:cNvPr id="8" name="Picture 7" descr="A picture containing text, slot machine, can&#10;&#10;Description automatically generated">
            <a:extLst>
              <a:ext uri="{FF2B5EF4-FFF2-40B4-BE49-F238E27FC236}">
                <a16:creationId xmlns:a16="http://schemas.microsoft.com/office/drawing/2014/main" id="{36BE5676-260A-16FE-21FF-4C544A725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22113" y="3229695"/>
            <a:ext cx="2743200" cy="288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4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Ask questions using the builder phrases and share your answers in Spanish. </a:t>
            </a:r>
          </a:p>
          <a:p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uál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tu color favorito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favorite color?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trabajas?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285" y="2974967"/>
            <a:ext cx="5669280" cy="3566160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es tu cumpleaños?                      </a:t>
            </a:r>
            <a:r>
              <a:rPr lang="en-US" sz="7200" dirty="0"/>
              <a:t>When is your birthday?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es navidad? </a:t>
            </a:r>
            <a:r>
              <a:rPr lang="es-MX" sz="7200" dirty="0"/>
              <a:t>When </a:t>
            </a:r>
            <a:r>
              <a:rPr lang="es-MX" sz="7200" dirty="0" err="1"/>
              <a:t>is</a:t>
            </a:r>
            <a:r>
              <a:rPr lang="es-MX" sz="7200" dirty="0"/>
              <a:t> Christmas?</a:t>
            </a:r>
            <a:endParaRPr lang="en-US" sz="7200" dirty="0"/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7200" b="1" dirty="0"/>
              <a:t>¿</a:t>
            </a:r>
            <a:r>
              <a:rPr lang="en-US" sz="7200" b="1" dirty="0" err="1"/>
              <a:t>En</a:t>
            </a:r>
            <a:r>
              <a:rPr lang="en-US" sz="7200" b="1" dirty="0"/>
              <a:t> </a:t>
            </a:r>
            <a:r>
              <a:rPr lang="en-US" sz="7200" b="1" dirty="0" err="1"/>
              <a:t>qué</a:t>
            </a:r>
            <a:r>
              <a:rPr lang="en-US" sz="7200" b="1" dirty="0"/>
              <a:t> </a:t>
            </a:r>
            <a:r>
              <a:rPr lang="en-US" sz="7200" b="1" dirty="0" err="1"/>
              <a:t>mes</a:t>
            </a:r>
            <a:r>
              <a:rPr lang="en-US" sz="7200" b="1" dirty="0"/>
              <a:t> </a:t>
            </a:r>
            <a:r>
              <a:rPr lang="en-US" sz="7200" b="1" dirty="0" err="1"/>
              <a:t>estamos</a:t>
            </a:r>
            <a:r>
              <a:rPr lang="en-US" sz="7200" b="1" dirty="0"/>
              <a:t>?                                </a:t>
            </a:r>
            <a:r>
              <a:rPr lang="en-US" sz="7200" dirty="0"/>
              <a:t>What month are we in?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son vacaciones?                          </a:t>
            </a:r>
            <a:r>
              <a:rPr lang="es-MX" sz="7200" dirty="0"/>
              <a:t>When is vacation?</a:t>
            </a:r>
            <a:endParaRPr lang="en-US" sz="7200" dirty="0"/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¿En qué meses hace frío?                                  </a:t>
            </a:r>
            <a:r>
              <a:rPr lang="en-US" sz="7200" dirty="0"/>
              <a:t>In what months is cold?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¿En qué meses hay tornados?                           </a:t>
            </a:r>
            <a:r>
              <a:rPr lang="en-US" sz="7200" dirty="0"/>
              <a:t>In which months are there tornadoes?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0340" y="2968621"/>
            <a:ext cx="5394960" cy="356616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Mi </a:t>
            </a:r>
            <a:r>
              <a:rPr lang="en-US" b="1" dirty="0" err="1"/>
              <a:t>cumpleaños</a:t>
            </a:r>
            <a:r>
              <a:rPr lang="en-US" b="1" dirty="0"/>
              <a:t> es </a:t>
            </a:r>
            <a:r>
              <a:rPr lang="en-US" b="1" dirty="0" err="1"/>
              <a:t>en</a:t>
            </a:r>
            <a:r>
              <a:rPr lang="en-US" b="1" dirty="0"/>
              <a:t> …</a:t>
            </a:r>
            <a:r>
              <a:rPr lang="en-US" dirty="0"/>
              <a:t>                              My birthday is in ….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Navidad es en…..</a:t>
            </a:r>
            <a:r>
              <a:rPr lang="es-MX" dirty="0"/>
              <a:t> Christmas </a:t>
            </a:r>
            <a:r>
              <a:rPr lang="en-US" dirty="0"/>
              <a:t>is in…..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Estamos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mes</a:t>
            </a:r>
            <a:r>
              <a:rPr lang="en-US" b="1" dirty="0"/>
              <a:t> de ……</a:t>
            </a:r>
            <a:r>
              <a:rPr lang="en-US" dirty="0"/>
              <a:t>                          We are in the month of ….. 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Las vacaciones son en……                 </a:t>
            </a:r>
            <a:r>
              <a:rPr lang="en-US" dirty="0"/>
              <a:t>Vacations are in….. 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Hace frío en los meses de …                          </a:t>
            </a:r>
            <a:r>
              <a:rPr lang="en-US" dirty="0"/>
              <a:t>Is cold in…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Hay tornados en ….                                  </a:t>
            </a:r>
            <a:r>
              <a:rPr lang="en-US" dirty="0"/>
              <a:t>There are tornadoes in…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49E679-C524-6847-0971-9D9293B75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/>
          <a:lstStyle/>
          <a:p>
            <a:r>
              <a:rPr lang="en-US" sz="2400" b="1" dirty="0"/>
              <a:t>PREGUNTA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6AFC1B3-0438-FCDC-DA1C-83F60E8F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3243AE-983B-FF02-E574-7673A6B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6" y="447188"/>
            <a:ext cx="10571998" cy="970450"/>
          </a:xfrm>
        </p:spPr>
        <p:txBody>
          <a:bodyPr/>
          <a:lstStyle/>
          <a:p>
            <a:r>
              <a:rPr lang="es-GT" sz="4800" dirty="0"/>
              <a:t>WHOLE CLASS CONVERSATION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19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96870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color favorito es________.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favorite color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</a:t>
            </a: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Trabajo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C007-F813-236A-A414-BCB43953E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798D7-21C9-BB38-F0DA-1DE26E744064}"/>
              </a:ext>
            </a:extLst>
          </p:cNvPr>
          <p:cNvSpPr/>
          <p:nvPr/>
        </p:nvSpPr>
        <p:spPr>
          <a:xfrm flipH="1" flipV="1">
            <a:off x="5215128" y="0"/>
            <a:ext cx="697687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BA2636-25D0-21B6-3AB8-259695B69761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AB9A-D661-5187-34C0-B99722AA0E74}"/>
              </a:ext>
            </a:extLst>
          </p:cNvPr>
          <p:cNvSpPr txBox="1"/>
          <p:nvPr/>
        </p:nvSpPr>
        <p:spPr>
          <a:xfrm>
            <a:off x="5423825" y="1024700"/>
            <a:ext cx="6526530" cy="470898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A. Hola. </a:t>
            </a:r>
            <a:r>
              <a:rPr lang="en-US" sz="2000" b="1" dirty="0" err="1">
                <a:solidFill>
                  <a:schemeClr val="bg1"/>
                </a:solidFill>
              </a:rPr>
              <a:t>Buenas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tardes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</a:t>
            </a:r>
            <a:r>
              <a:rPr lang="en-US" sz="2000" b="1" dirty="0" err="1">
                <a:solidFill>
                  <a:srgbClr val="0070C0"/>
                </a:solidFill>
              </a:rPr>
              <a:t>Buenas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tardes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Cómo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llamas? </a:t>
            </a:r>
            <a:r>
              <a:rPr lang="en-US" sz="2000" dirty="0">
                <a:solidFill>
                  <a:schemeClr val="bg1"/>
                </a:solidFill>
              </a:rPr>
              <a:t>/What is your name?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Me </a:t>
            </a:r>
            <a:r>
              <a:rPr lang="en-US" sz="2000" b="1" dirty="0" err="1">
                <a:solidFill>
                  <a:srgbClr val="0070C0"/>
                </a:solidFill>
              </a:rPr>
              <a:t>llamo</a:t>
            </a:r>
            <a:r>
              <a:rPr lang="en-US" sz="2000" b="1" dirty="0">
                <a:solidFill>
                  <a:srgbClr val="0070C0"/>
                </a:solidFill>
              </a:rPr>
              <a:t>_____________. </a:t>
            </a:r>
            <a:r>
              <a:rPr lang="en-US" sz="2000" dirty="0">
                <a:solidFill>
                  <a:schemeClr val="bg1"/>
                </a:solidFill>
              </a:rPr>
              <a:t>/My name is_________.</a:t>
            </a:r>
          </a:p>
          <a:p>
            <a:pPr marL="342900" indent="-342900"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¿</a:t>
            </a:r>
            <a:r>
              <a:rPr lang="en-US" sz="2000" b="1" dirty="0" err="1">
                <a:solidFill>
                  <a:schemeClr val="bg1"/>
                </a:solidFill>
              </a:rPr>
              <a:t>Cómo</a:t>
            </a:r>
            <a:r>
              <a:rPr lang="en-US" sz="2000" b="1" dirty="0">
                <a:solidFill>
                  <a:schemeClr val="bg1"/>
                </a:solidFill>
              </a:rPr>
              <a:t> escribes </a:t>
            </a:r>
            <a:r>
              <a:rPr lang="en-US" sz="2000" b="1" dirty="0" err="1">
                <a:solidFill>
                  <a:schemeClr val="bg1"/>
                </a:solidFill>
              </a:rPr>
              <a:t>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nombre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/How do you spell your name?</a:t>
            </a:r>
          </a:p>
          <a:p>
            <a:pPr marL="342900" indent="-342900">
              <a:buAutoNum type="alphaUcPeriod"/>
            </a:pPr>
            <a:r>
              <a:rPr lang="en-US" sz="2000" b="1" i="1" dirty="0">
                <a:solidFill>
                  <a:schemeClr val="accent6"/>
                </a:solidFill>
              </a:rPr>
              <a:t>Spell your name letter by letter using the Spanish alphabet. </a:t>
            </a:r>
            <a:endParaRPr lang="en-US" sz="2000" i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A. Mucho gusto. </a:t>
            </a:r>
            <a:r>
              <a:rPr lang="es-ES" sz="2000" b="1" dirty="0">
                <a:solidFill>
                  <a:schemeClr val="bg1"/>
                </a:solidFill>
              </a:rPr>
              <a:t>¿Cómo estás?</a:t>
            </a:r>
            <a:r>
              <a:rPr lang="es-ES" sz="2000" dirty="0">
                <a:solidFill>
                  <a:schemeClr val="bg1"/>
                </a:solidFill>
              </a:rPr>
              <a:t> /</a:t>
            </a:r>
            <a:r>
              <a:rPr lang="es-ES" sz="2000" dirty="0" err="1">
                <a:solidFill>
                  <a:schemeClr val="bg1"/>
                </a:solidFill>
              </a:rPr>
              <a:t>How</a:t>
            </a:r>
            <a:r>
              <a:rPr lang="es-ES" sz="2000" dirty="0">
                <a:solidFill>
                  <a:schemeClr val="bg1"/>
                </a:solidFill>
              </a:rPr>
              <a:t> are </a:t>
            </a:r>
            <a:r>
              <a:rPr lang="es-ES" sz="2000" dirty="0" err="1">
                <a:solidFill>
                  <a:schemeClr val="bg1"/>
                </a:solidFill>
              </a:rPr>
              <a:t>you</a:t>
            </a:r>
            <a:r>
              <a:rPr lang="es-ES" sz="2000" dirty="0">
                <a:solidFill>
                  <a:schemeClr val="bg1"/>
                </a:solidFill>
              </a:rPr>
              <a:t>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Estoy ________. Gracias.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I’m</a:t>
            </a:r>
            <a:r>
              <a:rPr lang="es-ES" sz="2000" dirty="0">
                <a:solidFill>
                  <a:schemeClr val="bg1"/>
                </a:solidFill>
              </a:rPr>
              <a:t> __________. </a:t>
            </a:r>
            <a:r>
              <a:rPr lang="es-ES" sz="2000" dirty="0" err="1">
                <a:solidFill>
                  <a:schemeClr val="bg1"/>
                </a:solidFill>
              </a:rPr>
              <a:t>Thanks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chemeClr val="bg1"/>
                </a:solidFill>
              </a:rPr>
              <a:t>¿Cuál es tu color favorito?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What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is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your</a:t>
            </a:r>
            <a:r>
              <a:rPr lang="es-ES" sz="2000" dirty="0">
                <a:solidFill>
                  <a:schemeClr val="bg1"/>
                </a:solidFill>
              </a:rPr>
              <a:t> favorite color?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Mi color favorito es ____.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My</a:t>
            </a:r>
            <a:r>
              <a:rPr lang="es-ES" sz="2000" dirty="0">
                <a:solidFill>
                  <a:schemeClr val="bg1"/>
                </a:solidFill>
              </a:rPr>
              <a:t> favorite color </a:t>
            </a:r>
            <a:r>
              <a:rPr lang="es-ES" sz="2000" dirty="0" err="1">
                <a:solidFill>
                  <a:schemeClr val="bg1"/>
                </a:solidFill>
              </a:rPr>
              <a:t>is</a:t>
            </a:r>
            <a:r>
              <a:rPr lang="es-ES" sz="2000" dirty="0">
                <a:solidFill>
                  <a:schemeClr val="bg1"/>
                </a:solidFill>
              </a:rPr>
              <a:t>____.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A. Hasta luego. Adiós.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 Adiós. Hasta la vista.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Page 2 | Talking to Images - Free Download on Freepik">
            <a:extLst>
              <a:ext uri="{FF2B5EF4-FFF2-40B4-BE49-F238E27FC236}">
                <a16:creationId xmlns:a16="http://schemas.microsoft.com/office/drawing/2014/main" id="{5038578B-76DC-51A3-09B7-1E775E7DB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4134" r="5822" b="6667"/>
          <a:stretch>
            <a:fillRect/>
          </a:stretch>
        </p:blipFill>
        <p:spPr bwMode="auto">
          <a:xfrm>
            <a:off x="241645" y="920621"/>
            <a:ext cx="4748311" cy="48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82" y="533341"/>
            <a:ext cx="10571998" cy="970450"/>
          </a:xfrm>
        </p:spPr>
        <p:txBody>
          <a:bodyPr/>
          <a:lstStyle/>
          <a:p>
            <a:r>
              <a:rPr lang="en-US" sz="6000" dirty="0"/>
              <a:t>EL CLIMA -weather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159C3-364E-1A76-9514-E3CDC66A0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616" y="2362848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está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muy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mucho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viento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ventoso - está muy ventoso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sol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soleado - está muy soleado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nube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nublado - está muy nublado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calor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caluroso - está muy caluroso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2866" y="2362848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 is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equivalent for weather  “very”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wind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windy – it’s very windy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sun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sunny – it’s very sunny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cloud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cloudy . it's very cloudy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hot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it´s hot - it's very hot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EE1C086-313D-AE50-9A0A-4C51E96C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2492" y="2034858"/>
            <a:ext cx="2286000" cy="1143000"/>
          </a:xfrm>
          <a:prstGeom prst="rect">
            <a:avLst/>
          </a:prstGeom>
        </p:spPr>
      </p:pic>
      <p:pic>
        <p:nvPicPr>
          <p:cNvPr id="10" name="Picture 9" descr="A picture containing plant, leaf, gear, vector graphics&#10;&#10;Description automatically generated">
            <a:extLst>
              <a:ext uri="{FF2B5EF4-FFF2-40B4-BE49-F238E27FC236}">
                <a16:creationId xmlns:a16="http://schemas.microsoft.com/office/drawing/2014/main" id="{DC879BB2-E2C5-9CF8-6220-E83771CBC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33358" y="2101952"/>
            <a:ext cx="1097280" cy="109728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0D0193D-6A5B-CCC3-B1E3-7136C91AE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51101" y="5344630"/>
            <a:ext cx="1097280" cy="1066182"/>
          </a:xfrm>
          <a:prstGeom prst="rect">
            <a:avLst/>
          </a:prstGeom>
        </p:spPr>
      </p:pic>
      <p:pic>
        <p:nvPicPr>
          <p:cNvPr id="19" name="Picture 1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AE310468-6A95-AC80-C86E-6C970B483B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49244" y="5079207"/>
            <a:ext cx="2011680" cy="11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0334" y="2567084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b="0" i="0" u="none" strike="noStrike" dirty="0">
                <a:effectLst/>
              </a:rPr>
              <a:t>old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cold – it’s very cold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b="0" i="0" u="none" strike="noStrike" dirty="0">
                <a:effectLst/>
              </a:rPr>
              <a:t>hilly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chilly – it’s very chilly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r</a:t>
            </a:r>
            <a:r>
              <a:rPr lang="en-US" sz="2400" b="0" i="0" u="none" strike="noStrike" dirty="0">
                <a:effectLst/>
              </a:rPr>
              <a:t>ain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raining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</a:t>
            </a:r>
            <a:r>
              <a:rPr lang="en-US" sz="2400" b="0" i="0" u="none" strike="noStrike" dirty="0">
                <a:effectLst/>
              </a:rPr>
              <a:t>now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snowing</a:t>
            </a: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495105"/>
            <a:ext cx="5212080" cy="356616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frío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frío</a:t>
            </a:r>
            <a:r>
              <a:rPr lang="en-US" sz="2400" dirty="0"/>
              <a:t> –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frío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fresco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fresco –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fresco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lluvia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lloviendo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nieve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nevando</a:t>
            </a:r>
            <a:endParaRPr lang="en-US" sz="2400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40A410-A9DF-2D34-1064-C5626B4D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9668" y="2163768"/>
            <a:ext cx="1280160" cy="1296365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122C6997-15D0-87DE-5CF4-C925D2016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6789" y="4425162"/>
            <a:ext cx="1502532" cy="1555014"/>
          </a:xfrm>
          <a:prstGeom prst="rect">
            <a:avLst/>
          </a:prstGeom>
        </p:spPr>
      </p:pic>
      <p:pic>
        <p:nvPicPr>
          <p:cNvPr id="21" name="Picture 20" descr="A picture containing vector graphics, porcelain&#10;&#10;Description automatically generated">
            <a:extLst>
              <a:ext uri="{FF2B5EF4-FFF2-40B4-BE49-F238E27FC236}">
                <a16:creationId xmlns:a16="http://schemas.microsoft.com/office/drawing/2014/main" id="{18BD2D32-EC3F-7173-9502-76EE15771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60137" y="4659185"/>
            <a:ext cx="1463040" cy="14020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78E2EF-D102-D6DF-6AE2-136ED099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z="6000" dirty="0"/>
              <a:t>EL CLIMA -weather</a:t>
            </a:r>
          </a:p>
        </p:txBody>
      </p:sp>
    </p:spTree>
    <p:extLst>
      <p:ext uri="{BB962C8B-B14F-4D97-AF65-F5344CB8AC3E}">
        <p14:creationId xmlns:p14="http://schemas.microsoft.com/office/powerpoint/2010/main" val="14015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986B-B6F8-12EC-98FE-9CC3C41C6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1FA8-A094-D309-8FCD-5100E747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EC6B2-8675-8267-D6D4-72D2E56FD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1FD0DE98-82D8-4391-0042-0C7B328D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3607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800" dirty="0"/>
              <a:t>B</a:t>
            </a:r>
            <a:r>
              <a:rPr lang="en-US" sz="4800" dirty="0"/>
              <a:t>REAKOUT ROOMS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F91B-A7D7-5F63-FF7F-CCFA3A7C6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Español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¿</a:t>
            </a:r>
            <a:r>
              <a:rPr lang="es-MX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Cómo está el clima? 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¿Qué tiempo hace hoy? 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_____?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¿No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______.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No me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Tengo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2B0D7-B6FD-3BB2-3FC1-75F2AB3D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 err="1"/>
              <a:t>Inglés</a:t>
            </a: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How is the weather like today? </a:t>
            </a:r>
            <a:endParaRPr lang="es-MX" sz="2000" b="1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What’s the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Do you like the___?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You don't like the...?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 like it.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 don't like it.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Are you cold/ hot?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I'm cold/hot.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6710</TotalTime>
  <Words>1260</Words>
  <Application>Microsoft Office PowerPoint</Application>
  <PresentationFormat>Widescreen</PresentationFormat>
  <Paragraphs>239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¡Vamos a Conversar!  </vt:lpstr>
      <vt:lpstr>PowerPoint Presentation</vt:lpstr>
      <vt:lpstr>EL CLIMA -weather</vt:lpstr>
      <vt:lpstr>EL CLIMA -weather</vt:lpstr>
      <vt:lpstr>¡Vamos a Conversar!  </vt:lpstr>
      <vt:lpstr>BREAKOUT ROOMS #1</vt:lpstr>
      <vt:lpstr>PowerPoint Presentation</vt:lpstr>
      <vt:lpstr>LAS ESTACIONES - seasons</vt:lpstr>
      <vt:lpstr>WHOLE CLASS ACTIVITY!  </vt:lpstr>
      <vt:lpstr>WHOLE CLASS CONVERSATION</vt:lpstr>
      <vt:lpstr>LOS DÍAS DE LA SEMANA – days of the week</vt:lpstr>
      <vt:lpstr>PowerPoint Presentation</vt:lpstr>
      <vt:lpstr>¡Vamos a Conversar!  </vt:lpstr>
      <vt:lpstr>PowerPoint Presentation</vt:lpstr>
      <vt:lpstr>LOS MESES DEL AÑO – months of the year</vt:lpstr>
      <vt:lpstr>WHOLE CLASS ACTIVITY!  </vt:lpstr>
      <vt:lpstr>WHOLE CLASS CONVERSATION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17</cp:revision>
  <dcterms:created xsi:type="dcterms:W3CDTF">2025-06-17T14:36:56Z</dcterms:created>
  <dcterms:modified xsi:type="dcterms:W3CDTF">2026-04-09T19:15:45Z</dcterms:modified>
</cp:coreProperties>
</file>