
<file path=[Content_Types].xml><?xml version="1.0" encoding="utf-8"?>
<Types xmlns="http://schemas.openxmlformats.org/package/2006/content-types">
  <Default Extension="czz42RLiKfefscwcyrSRgUIpIB4qN93wAIF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Default Extension="yHJb5tEkLjLhx3antc5En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7" r:id="rId2"/>
    <p:sldId id="269" r:id="rId3"/>
    <p:sldId id="270" r:id="rId4"/>
    <p:sldId id="342" r:id="rId5"/>
    <p:sldId id="313" r:id="rId6"/>
    <p:sldId id="306" r:id="rId7"/>
    <p:sldId id="325" r:id="rId8"/>
    <p:sldId id="284" r:id="rId9"/>
    <p:sldId id="257" r:id="rId10"/>
    <p:sldId id="281" r:id="rId11"/>
    <p:sldId id="282" r:id="rId12"/>
    <p:sldId id="283" r:id="rId13"/>
    <p:sldId id="261" r:id="rId14"/>
    <p:sldId id="326" r:id="rId15"/>
    <p:sldId id="327" r:id="rId16"/>
    <p:sldId id="328" r:id="rId17"/>
    <p:sldId id="287" r:id="rId18"/>
    <p:sldId id="288" r:id="rId19"/>
    <p:sldId id="343" r:id="rId20"/>
    <p:sldId id="285" r:id="rId21"/>
    <p:sldId id="344" r:id="rId22"/>
    <p:sldId id="329" r:id="rId23"/>
    <p:sldId id="330" r:id="rId24"/>
    <p:sldId id="340" r:id="rId25"/>
    <p:sldId id="341" r:id="rId26"/>
    <p:sldId id="29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0AB61-F855-4305-900A-F324E5C8D43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5C39B-5BC0-447D-B8F5-13491D1A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9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95991-4180-405C-9FB7-9F0F9D08FA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1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95991-4180-405C-9FB7-9F0F9D08FA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1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2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5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1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8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3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5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2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4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81-2C17-453F-92C7-8DC4B229643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6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FEC9981-2C17-453F-92C7-8DC4B229643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6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FEC9981-2C17-453F-92C7-8DC4B2296436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F469C91-C084-4EC4-A4D9-53A9D8B7D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90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hotel-png/download/5800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house-residence-blue-1429409/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amberjackson/art/STORE-CLIPART-620533420" TargetMode="External"/><Relationship Id="rId2" Type="http://schemas.openxmlformats.org/officeDocument/2006/relationships/image" Target="../media/image14.czz42RLiKfefscwcyrSRgUIpIB4qN93wAIF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goodfreephotos.com/vector-images/scroll-vector-art.png.php" TargetMode="Externa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5785&amp;picture=village&amp;large=1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pngall.com/church-png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ank-png/download/24835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lickr.com/photos/84568447@N00/3864543029" TargetMode="Externa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ilm-cinema-popcorn-coke-fun-162029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deviantart.com/double-edged-sword/art/Beach-Vector-60077213" TargetMode="External"/><Relationship Id="rId4" Type="http://schemas.openxmlformats.org/officeDocument/2006/relationships/image" Target="../media/image21.yHJb5tEkLjLhx3antc5E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BB%A4%ED%94%BC%EC%88%8D-%EA%B0%80%EA%B2%8C-%EC%8A%A4%ED%86%A0%EC%96%B4-%EC%BB%A4%ED%94%BC-%EC%BB%B5-%EA%B9%80-%EC%95%84%ED%8A%B8-%EB%A1%9C%EA%B3%A0-%EB%B8%8C%EB%9D%BC%EC%9A%B4-220225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vc.edu/keeplearning/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doctor-holding-clipboard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reesvg.org/plane-in-airport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4851534@N06/5138350009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restroom-public-restroom-rest-room-99225/" TargetMode="Externa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dna-alleys-restaurant-519d62eff83d416b8adc0f7798115ef2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reesvg.org/train-station-colored" TargetMode="Externa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88273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art-museum-gallery-exhibition-1693169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169" y="1147395"/>
            <a:ext cx="10572000" cy="2971051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Adult Conversational Spanish: Beginner 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5</a:t>
            </a:r>
          </a:p>
        </p:txBody>
      </p:sp>
      <p:pic>
        <p:nvPicPr>
          <p:cNvPr id="4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BB339B9C-B709-EBAF-41C6-D5A7CD92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321019"/>
            <a:ext cx="2548954" cy="10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2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la casa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hotel</a:t>
            </a:r>
          </a:p>
        </p:txBody>
      </p:sp>
      <p:pic>
        <p:nvPicPr>
          <p:cNvPr id="12" name="Content Placeholder 11" descr="A drawing of a house&#10;&#10;Description automatically generated with medium confidence">
            <a:extLst>
              <a:ext uri="{FF2B5EF4-FFF2-40B4-BE49-F238E27FC236}">
                <a16:creationId xmlns:a16="http://schemas.microsoft.com/office/drawing/2014/main" id="{BA4065FB-9AE3-F956-D763-C80349B269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9678" y="2751136"/>
            <a:ext cx="3200400" cy="3395652"/>
          </a:xfrm>
        </p:spPr>
      </p:pic>
      <p:pic>
        <p:nvPicPr>
          <p:cNvPr id="18" name="Content Placeholder 17" descr="A picture containing building, house, outdoor, window&#10;&#10;Description automatically generated">
            <a:extLst>
              <a:ext uri="{FF2B5EF4-FFF2-40B4-BE49-F238E27FC236}">
                <a16:creationId xmlns:a16="http://schemas.microsoft.com/office/drawing/2014/main" id="{6B665328-BE60-1D84-5F61-D42AFFD99A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91770" y="2751138"/>
            <a:ext cx="4234773" cy="3109912"/>
          </a:xfrm>
        </p:spPr>
      </p:pic>
    </p:spTree>
    <p:extLst>
      <p:ext uri="{BB962C8B-B14F-4D97-AF65-F5344CB8AC3E}">
        <p14:creationId xmlns:p14="http://schemas.microsoft.com/office/powerpoint/2010/main" val="33839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la ciudad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tienda</a:t>
            </a:r>
          </a:p>
        </p:txBody>
      </p:sp>
      <p:pic>
        <p:nvPicPr>
          <p:cNvPr id="4" name="Content Placeholder 11" descr="Graphical user interface&#10;&#10;Description automatically generated">
            <a:extLst>
              <a:ext uri="{FF2B5EF4-FFF2-40B4-BE49-F238E27FC236}">
                <a16:creationId xmlns:a16="http://schemas.microsoft.com/office/drawing/2014/main" id="{E5355A2B-7AA6-A448-55CD-5EC2D2241E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0268" y="2751137"/>
            <a:ext cx="3461177" cy="3461177"/>
          </a:xfrm>
        </p:spPr>
      </p:pic>
      <p:pic>
        <p:nvPicPr>
          <p:cNvPr id="12" name="Content Placeholder 12" descr="A tall building in a city&#10;&#10;Description automatically generated">
            <a:extLst>
              <a:ext uri="{FF2B5EF4-FFF2-40B4-BE49-F238E27FC236}">
                <a16:creationId xmlns:a16="http://schemas.microsoft.com/office/drawing/2014/main" id="{A93A3340-A312-B115-084D-C3A808997D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7878" y="3019884"/>
            <a:ext cx="5189537" cy="2923682"/>
          </a:xfrm>
        </p:spPr>
      </p:pic>
    </p:spTree>
    <p:extLst>
      <p:ext uri="{BB962C8B-B14F-4D97-AF65-F5344CB8AC3E}">
        <p14:creationId xmlns:p14="http://schemas.microsoft.com/office/powerpoint/2010/main" val="60684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pueblo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iglesia</a:t>
            </a:r>
            <a:endParaRPr lang="en-US" sz="3200" b="1" dirty="0"/>
          </a:p>
        </p:txBody>
      </p:sp>
      <p:pic>
        <p:nvPicPr>
          <p:cNvPr id="12" name="Content Placeholder 11" descr="A picture containing building&#10;&#10;Description automatically generated">
            <a:extLst>
              <a:ext uri="{FF2B5EF4-FFF2-40B4-BE49-F238E27FC236}">
                <a16:creationId xmlns:a16="http://schemas.microsoft.com/office/drawing/2014/main" id="{472B1F93-941B-41A9-A67A-C73EE9F6E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12183" y="2751138"/>
            <a:ext cx="2560320" cy="3629248"/>
          </a:xfrm>
        </p:spPr>
      </p:pic>
      <p:pic>
        <p:nvPicPr>
          <p:cNvPr id="9" name="Content Placeholder 10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CE0592C3-DA22-ADA7-A563-B080BA010ED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24775" y="2922802"/>
            <a:ext cx="4114800" cy="3285919"/>
          </a:xfrm>
        </p:spPr>
      </p:pic>
    </p:spTree>
    <p:extLst>
      <p:ext uri="{BB962C8B-B14F-4D97-AF65-F5344CB8AC3E}">
        <p14:creationId xmlns:p14="http://schemas.microsoft.com/office/powerpoint/2010/main" val="71759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banco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calle</a:t>
            </a:r>
            <a:endParaRPr lang="en-US" sz="3200" b="1" dirty="0"/>
          </a:p>
        </p:txBody>
      </p:sp>
      <p:pic>
        <p:nvPicPr>
          <p:cNvPr id="11" name="Content Placeholder 10" descr="A picture containing logo&#10;&#10;Description automatically generated">
            <a:extLst>
              <a:ext uri="{FF2B5EF4-FFF2-40B4-BE49-F238E27FC236}">
                <a16:creationId xmlns:a16="http://schemas.microsoft.com/office/drawing/2014/main" id="{C56F290F-4467-0DF4-84F2-179A9E4614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4069" y="2751138"/>
            <a:ext cx="4670174" cy="3109912"/>
          </a:xfrm>
        </p:spPr>
      </p:pic>
      <p:pic>
        <p:nvPicPr>
          <p:cNvPr id="14" name="Content Placeholder 13" descr="A street with buildings on either side&#10;&#10;Description automatically generated with low confidence">
            <a:extLst>
              <a:ext uri="{FF2B5EF4-FFF2-40B4-BE49-F238E27FC236}">
                <a16:creationId xmlns:a16="http://schemas.microsoft.com/office/drawing/2014/main" id="{8C3BC80C-0B87-9B20-4EB1-1EDA2FF9C3C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88075" y="2845197"/>
            <a:ext cx="5194300" cy="2921793"/>
          </a:xfrm>
        </p:spPr>
      </p:pic>
    </p:spTree>
    <p:extLst>
      <p:ext uri="{BB962C8B-B14F-4D97-AF65-F5344CB8AC3E}">
        <p14:creationId xmlns:p14="http://schemas.microsoft.com/office/powerpoint/2010/main" val="2050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cine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la playa</a:t>
            </a:r>
          </a:p>
        </p:txBody>
      </p:sp>
      <p:pic>
        <p:nvPicPr>
          <p:cNvPr id="10" name="Content Placeholder 9" descr="Logo&#10;&#10;Description automatically generated">
            <a:extLst>
              <a:ext uri="{FF2B5EF4-FFF2-40B4-BE49-F238E27FC236}">
                <a16:creationId xmlns:a16="http://schemas.microsoft.com/office/drawing/2014/main" id="{9056C4FF-1A8B-55C4-07AE-539A324957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78525" y="2936668"/>
            <a:ext cx="4169714" cy="3109912"/>
          </a:xfrm>
        </p:spPr>
      </p:pic>
      <p:pic>
        <p:nvPicPr>
          <p:cNvPr id="13" name="Content Placeholder 12" descr="Chairs and umbrella on beach&#10;&#10;Description automatically generated with medium confidence">
            <a:extLst>
              <a:ext uri="{FF2B5EF4-FFF2-40B4-BE49-F238E27FC236}">
                <a16:creationId xmlns:a16="http://schemas.microsoft.com/office/drawing/2014/main" id="{12E33A2C-04C3-A4A7-5B0A-660C0BA47E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27118" y="3112093"/>
            <a:ext cx="4754880" cy="2388002"/>
          </a:xfrm>
        </p:spPr>
      </p:pic>
    </p:spTree>
    <p:extLst>
      <p:ext uri="{BB962C8B-B14F-4D97-AF65-F5344CB8AC3E}">
        <p14:creationId xmlns:p14="http://schemas.microsoft.com/office/powerpoint/2010/main" val="232004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café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</a:t>
            </a:r>
            <a:r>
              <a:rPr lang="en-US" sz="3200" b="1" dirty="0" err="1"/>
              <a:t>trabajo</a:t>
            </a:r>
            <a:endParaRPr lang="en-US" sz="3200" b="1" dirty="0"/>
          </a:p>
        </p:txBody>
      </p:sp>
      <p:pic>
        <p:nvPicPr>
          <p:cNvPr id="11" name="Content Placeholder 10" descr="A picture containing shape&#10;&#10;Description automatically generated">
            <a:extLst>
              <a:ext uri="{FF2B5EF4-FFF2-40B4-BE49-F238E27FC236}">
                <a16:creationId xmlns:a16="http://schemas.microsoft.com/office/drawing/2014/main" id="{2E7AF4CC-95CB-5143-A347-F14937CAE5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1538" y="2751138"/>
            <a:ext cx="4355237" cy="3109912"/>
          </a:xfrm>
        </p:spPr>
      </p:pic>
      <p:pic>
        <p:nvPicPr>
          <p:cNvPr id="14" name="Content Placeholder 13" descr="A person wearing a mask and using a computer&#10;&#10;Description automatically generated with low confidence">
            <a:extLst>
              <a:ext uri="{FF2B5EF4-FFF2-40B4-BE49-F238E27FC236}">
                <a16:creationId xmlns:a16="http://schemas.microsoft.com/office/drawing/2014/main" id="{DCF92810-E1B7-2B3B-D20F-EB6B43A1C08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30539" y="2751138"/>
            <a:ext cx="4509372" cy="3109912"/>
          </a:xfrm>
        </p:spPr>
      </p:pic>
    </p:spTree>
    <p:extLst>
      <p:ext uri="{BB962C8B-B14F-4D97-AF65-F5344CB8AC3E}">
        <p14:creationId xmlns:p14="http://schemas.microsoft.com/office/powerpoint/2010/main" val="23654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doctor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</a:t>
            </a:r>
            <a:r>
              <a:rPr lang="en-US" sz="3200" b="1" dirty="0" err="1"/>
              <a:t>aeropuerto</a:t>
            </a:r>
            <a:endParaRPr lang="en-US" sz="3200" b="1" dirty="0"/>
          </a:p>
        </p:txBody>
      </p:sp>
      <p:pic>
        <p:nvPicPr>
          <p:cNvPr id="10" name="Content Placeholder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0E0C7A0-E979-6B29-8C75-E7098683C6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3544" y="2874010"/>
            <a:ext cx="3291840" cy="3291840"/>
          </a:xfrm>
        </p:spPr>
      </p:pic>
      <p:pic>
        <p:nvPicPr>
          <p:cNvPr id="13" name="Content Placeholder 12" descr="A picture containing sky&#10;&#10;Description automatically generated">
            <a:extLst>
              <a:ext uri="{FF2B5EF4-FFF2-40B4-BE49-F238E27FC236}">
                <a16:creationId xmlns:a16="http://schemas.microsoft.com/office/drawing/2014/main" id="{7FD58CC4-B607-D1C1-012E-0DBE42C157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81586" y="2416810"/>
            <a:ext cx="4206240" cy="4206240"/>
          </a:xfrm>
        </p:spPr>
      </p:pic>
    </p:spTree>
    <p:extLst>
      <p:ext uri="{BB962C8B-B14F-4D97-AF65-F5344CB8AC3E}">
        <p14:creationId xmlns:p14="http://schemas.microsoft.com/office/powerpoint/2010/main" val="277659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</a:t>
            </a:r>
            <a:r>
              <a:rPr lang="en-US" sz="3200" b="1" dirty="0" err="1"/>
              <a:t>baño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0667" y="2174875"/>
            <a:ext cx="5194583" cy="576262"/>
          </a:xfrm>
        </p:spPr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</a:t>
            </a:r>
            <a:r>
              <a:rPr lang="en-US" sz="3200" b="1" dirty="0" err="1"/>
              <a:t>supermercado</a:t>
            </a:r>
            <a:endParaRPr lang="en-US" sz="3200" b="1" dirty="0"/>
          </a:p>
        </p:txBody>
      </p:sp>
      <p:pic>
        <p:nvPicPr>
          <p:cNvPr id="17" name="Content Placeholder 16" descr="Diagram, engineering drawing&#10;&#10;Description automatically generated">
            <a:extLst>
              <a:ext uri="{FF2B5EF4-FFF2-40B4-BE49-F238E27FC236}">
                <a16:creationId xmlns:a16="http://schemas.microsoft.com/office/drawing/2014/main" id="{3CA4684D-CECF-6FFD-82AB-00503CA2DB4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86495" y="2751138"/>
            <a:ext cx="4197459" cy="3109912"/>
          </a:xfrm>
        </p:spPr>
      </p:pic>
      <p:pic>
        <p:nvPicPr>
          <p:cNvPr id="20" name="Content Placeholder 19" descr="Icon&#10;&#10;Description automatically generated">
            <a:extLst>
              <a:ext uri="{FF2B5EF4-FFF2-40B4-BE49-F238E27FC236}">
                <a16:creationId xmlns:a16="http://schemas.microsoft.com/office/drawing/2014/main" id="{80A04E64-1765-2B76-F469-E410DF1949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54200" y="2751138"/>
            <a:ext cx="3109912" cy="3109912"/>
          </a:xfrm>
        </p:spPr>
      </p:pic>
    </p:spTree>
    <p:extLst>
      <p:ext uri="{BB962C8B-B14F-4D97-AF65-F5344CB8AC3E}">
        <p14:creationId xmlns:p14="http://schemas.microsoft.com/office/powerpoint/2010/main" val="251644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Vocabulario</a:t>
            </a:r>
            <a:r>
              <a:rPr lang="en-US" sz="4800" dirty="0"/>
              <a:t>: Los </a:t>
            </a:r>
            <a:r>
              <a:rPr lang="en-US" sz="4800" dirty="0" err="1"/>
              <a:t>lugares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la </a:t>
            </a:r>
            <a:r>
              <a:rPr lang="en-US" sz="3200" b="1" dirty="0" err="1"/>
              <a:t>estación</a:t>
            </a:r>
            <a:r>
              <a:rPr lang="en-US" sz="3200" b="1"/>
              <a:t> del </a:t>
            </a:r>
            <a:r>
              <a:rPr lang="en-US" sz="3200" b="1" dirty="0" err="1"/>
              <a:t>tren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0667" y="2174875"/>
            <a:ext cx="5194583" cy="576262"/>
          </a:xfrm>
        </p:spPr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</a:t>
            </a:r>
            <a:r>
              <a:rPr lang="en-US" sz="3200" b="1" dirty="0" err="1"/>
              <a:t>restaurante</a:t>
            </a:r>
            <a:endParaRPr lang="en-US" sz="3200" b="1" dirty="0"/>
          </a:p>
        </p:txBody>
      </p:sp>
      <p:pic>
        <p:nvPicPr>
          <p:cNvPr id="15" name="Content Placeholder 14" descr="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CCC44444-0B3B-0111-635A-A891B19D55D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7698" y="3142949"/>
            <a:ext cx="5194300" cy="2921793"/>
          </a:xfrm>
        </p:spPr>
      </p:pic>
      <p:pic>
        <p:nvPicPr>
          <p:cNvPr id="13" name="Content Placeholder 12" descr="Funnel chart&#10;&#10;Description automatically generated">
            <a:extLst>
              <a:ext uri="{FF2B5EF4-FFF2-40B4-BE49-F238E27FC236}">
                <a16:creationId xmlns:a16="http://schemas.microsoft.com/office/drawing/2014/main" id="{25151DD7-596E-DCFF-5BB2-68514B6FEF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3807" r="1956" b="14604"/>
          <a:stretch/>
        </p:blipFill>
        <p:spPr>
          <a:xfrm>
            <a:off x="1363870" y="3193769"/>
            <a:ext cx="3931920" cy="2870973"/>
          </a:xfrm>
        </p:spPr>
      </p:pic>
    </p:spTree>
    <p:extLst>
      <p:ext uri="{BB962C8B-B14F-4D97-AF65-F5344CB8AC3E}">
        <p14:creationId xmlns:p14="http://schemas.microsoft.com/office/powerpoint/2010/main" val="35900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0DDF1C-8EAE-98C2-2D4F-74E81DE82C4C}"/>
              </a:ext>
            </a:extLst>
          </p:cNvPr>
          <p:cNvSpPr txBox="1"/>
          <p:nvPr/>
        </p:nvSpPr>
        <p:spPr>
          <a:xfrm>
            <a:off x="914400" y="676275"/>
            <a:ext cx="1164907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3600" b="1" dirty="0"/>
              <a:t>USE THE QUESTION…</a:t>
            </a:r>
          </a:p>
          <a:p>
            <a:pPr algn="ctr"/>
            <a:endParaRPr lang="es-GT" sz="3600" b="1" dirty="0"/>
          </a:p>
          <a:p>
            <a:r>
              <a:rPr lang="es-GT" sz="4400" b="1" dirty="0"/>
              <a:t>¿Cómo se dice ________ en español? </a:t>
            </a:r>
          </a:p>
          <a:p>
            <a:r>
              <a:rPr lang="en-US" sz="3600" i="1" dirty="0"/>
              <a:t>-How do you say_______ in Spanish? </a:t>
            </a:r>
          </a:p>
          <a:p>
            <a:endParaRPr lang="en-US" sz="3600" i="1" dirty="0"/>
          </a:p>
          <a:p>
            <a:r>
              <a:rPr lang="en-US" sz="3600" i="1" dirty="0"/>
              <a:t> </a:t>
            </a:r>
            <a:r>
              <a:rPr lang="en-US" sz="4400" b="1" dirty="0"/>
              <a:t>Se dice_______________. </a:t>
            </a:r>
          </a:p>
          <a:p>
            <a:r>
              <a:rPr lang="en-US" sz="3600" i="1" dirty="0"/>
              <a:t>-You say_______________.</a:t>
            </a:r>
            <a:r>
              <a:rPr lang="en-US" sz="3600" dirty="0"/>
              <a:t>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¡Vamos! </a:t>
            </a:r>
          </a:p>
        </p:txBody>
      </p:sp>
    </p:spTree>
    <p:extLst>
      <p:ext uri="{BB962C8B-B14F-4D97-AF65-F5344CB8AC3E}">
        <p14:creationId xmlns:p14="http://schemas.microsoft.com/office/powerpoint/2010/main" val="304120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129" y="546672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</a:t>
            </a:r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Qué ropa llevas</a:t>
            </a:r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clothes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wearing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DAFC-CE53-FCE7-001C-200B0019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6584" y="4329112"/>
            <a:ext cx="5070546" cy="2747582"/>
          </a:xfrm>
        </p:spPr>
        <p:txBody>
          <a:bodyPr>
            <a:normAutofit/>
          </a:bodyPr>
          <a:lstStyle/>
          <a:p>
            <a:pPr algn="ctr"/>
            <a:r>
              <a:rPr lang="es-GT" sz="1600" dirty="0" err="1"/>
              <a:t>Let’s</a:t>
            </a:r>
            <a:r>
              <a:rPr lang="es-GT" sz="1600" dirty="0"/>
              <a:t> </a:t>
            </a:r>
            <a:r>
              <a:rPr lang="es-GT" sz="1600" dirty="0" err="1"/>
              <a:t>go</a:t>
            </a:r>
            <a:r>
              <a:rPr lang="es-GT" sz="1600" dirty="0"/>
              <a:t> </a:t>
            </a:r>
            <a:r>
              <a:rPr lang="es-GT" sz="1600" dirty="0" err="1"/>
              <a:t>over</a:t>
            </a:r>
            <a:r>
              <a:rPr lang="es-GT" sz="1600" dirty="0"/>
              <a:t> </a:t>
            </a:r>
            <a:r>
              <a:rPr lang="es-GT" sz="1600" dirty="0" err="1"/>
              <a:t>the</a:t>
            </a:r>
            <a:r>
              <a:rPr lang="es-GT" sz="1600" dirty="0"/>
              <a:t> </a:t>
            </a:r>
            <a:r>
              <a:rPr lang="es-GT" sz="1600" dirty="0" err="1"/>
              <a:t>partner</a:t>
            </a:r>
            <a:r>
              <a:rPr lang="es-GT" sz="1600" dirty="0"/>
              <a:t> </a:t>
            </a:r>
            <a:r>
              <a:rPr lang="es-GT" sz="1600" dirty="0" err="1"/>
              <a:t>conversation</a:t>
            </a:r>
            <a:r>
              <a:rPr lang="es-GT" sz="1600" dirty="0"/>
              <a:t> </a:t>
            </a:r>
            <a:r>
              <a:rPr lang="es-GT" sz="1600" dirty="0" err="1"/>
              <a:t>before</a:t>
            </a:r>
            <a:r>
              <a:rPr lang="es-GT" sz="1600" dirty="0"/>
              <a:t> </a:t>
            </a:r>
            <a:r>
              <a:rPr lang="es-GT" sz="1600" dirty="0" err="1"/>
              <a:t>we</a:t>
            </a:r>
            <a:r>
              <a:rPr lang="es-GT" sz="1600" dirty="0"/>
              <a:t> </a:t>
            </a:r>
            <a:r>
              <a:rPr lang="es-GT" sz="1600" dirty="0" err="1"/>
              <a:t>go</a:t>
            </a:r>
            <a:r>
              <a:rPr lang="es-GT" sz="1600" dirty="0"/>
              <a:t> </a:t>
            </a:r>
            <a:r>
              <a:rPr lang="es-GT" sz="1600" dirty="0" err="1"/>
              <a:t>to</a:t>
            </a:r>
            <a:r>
              <a:rPr lang="es-GT" sz="1600" dirty="0"/>
              <a:t> </a:t>
            </a:r>
            <a:r>
              <a:rPr lang="es-GT" sz="1600" dirty="0" err="1"/>
              <a:t>breakout</a:t>
            </a:r>
            <a:r>
              <a:rPr lang="es-GT" sz="1600" dirty="0"/>
              <a:t> </a:t>
            </a:r>
            <a:r>
              <a:rPr lang="es-GT" sz="1600" dirty="0" err="1"/>
              <a:t>rooms</a:t>
            </a:r>
            <a:r>
              <a:rPr lang="es-GT" sz="1600" dirty="0"/>
              <a:t>! </a:t>
            </a:r>
          </a:p>
          <a:p>
            <a:pPr algn="ctr"/>
            <a:endParaRPr lang="es-GT" sz="1600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40B02804-08D1-10AF-2138-996C686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650" y="1771649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85959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298A41-0F1D-7B83-3237-2D0F375C024C}"/>
              </a:ext>
            </a:extLst>
          </p:cNvPr>
          <p:cNvSpPr/>
          <p:nvPr/>
        </p:nvSpPr>
        <p:spPr>
          <a:xfrm flipH="1" flipV="1">
            <a:off x="0" y="0"/>
            <a:ext cx="724204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4103F-5F1F-3683-F2A1-5AF52255B952}"/>
              </a:ext>
            </a:extLst>
          </p:cNvPr>
          <p:cNvSpPr txBox="1"/>
          <p:nvPr/>
        </p:nvSpPr>
        <p:spPr>
          <a:xfrm>
            <a:off x="135304" y="374317"/>
            <a:ext cx="6971439" cy="61093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s-ES" sz="1700" b="1" dirty="0">
                <a:solidFill>
                  <a:schemeClr val="bg1"/>
                </a:solidFill>
              </a:rPr>
              <a:t>A: Hola, hoy el equipo tiene que visitar diferentes lugares de la ciudad. </a:t>
            </a:r>
            <a:r>
              <a:rPr lang="es-ES" sz="1700" i="1" dirty="0">
                <a:solidFill>
                  <a:schemeClr val="bg1"/>
                </a:solidFill>
              </a:rPr>
              <a:t>/</a:t>
            </a:r>
            <a:r>
              <a:rPr lang="en-US" sz="1700" dirty="0"/>
              <a:t> </a:t>
            </a:r>
            <a:r>
              <a:rPr lang="en-US" sz="1700" dirty="0">
                <a:solidFill>
                  <a:schemeClr val="bg1"/>
                </a:solidFill>
              </a:rPr>
              <a:t>Today, the team has to visit different places in the city.</a:t>
            </a:r>
            <a:br>
              <a:rPr lang="es-ES" sz="1700" dirty="0">
                <a:solidFill>
                  <a:srgbClr val="FF0000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Sí, cada persona va a ir a un lugar diferente. </a:t>
            </a:r>
            <a:r>
              <a:rPr lang="es-ES" sz="1700" dirty="0">
                <a:solidFill>
                  <a:srgbClr val="005A9E"/>
                </a:solidFill>
              </a:rPr>
              <a:t>/ Yes, </a:t>
            </a:r>
            <a:r>
              <a:rPr lang="es-ES" sz="1700" dirty="0" err="1">
                <a:solidFill>
                  <a:srgbClr val="005A9E"/>
                </a:solidFill>
              </a:rPr>
              <a:t>each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person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will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go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to</a:t>
            </a:r>
            <a:r>
              <a:rPr lang="es-ES" sz="1700" dirty="0">
                <a:solidFill>
                  <a:srgbClr val="005A9E"/>
                </a:solidFill>
              </a:rPr>
              <a:t> a </a:t>
            </a:r>
            <a:r>
              <a:rPr lang="es-ES" sz="1700" dirty="0" err="1">
                <a:solidFill>
                  <a:srgbClr val="005A9E"/>
                </a:solidFill>
              </a:rPr>
              <a:t>different</a:t>
            </a:r>
            <a:r>
              <a:rPr lang="es-ES" sz="1700" dirty="0">
                <a:solidFill>
                  <a:srgbClr val="005A9E"/>
                </a:solidFill>
              </a:rPr>
              <a:t> place. </a:t>
            </a:r>
            <a:endParaRPr lang="es-ES" sz="1700" b="1" dirty="0">
              <a:solidFill>
                <a:srgbClr val="005A9E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 Yo voy a ir al parque. ¿Y tú? </a:t>
            </a:r>
            <a:r>
              <a:rPr lang="es-ES" sz="1700" dirty="0">
                <a:solidFill>
                  <a:schemeClr val="bg1"/>
                </a:solidFill>
              </a:rPr>
              <a:t>/</a:t>
            </a:r>
            <a:r>
              <a:rPr lang="es-ES" sz="1700" dirty="0" err="1">
                <a:solidFill>
                  <a:schemeClr val="bg1"/>
                </a:solidFill>
              </a:rPr>
              <a:t>I’m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going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to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the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park</a:t>
            </a:r>
            <a:r>
              <a:rPr lang="es-ES" sz="1700" dirty="0">
                <a:solidFill>
                  <a:schemeClr val="bg1"/>
                </a:solidFill>
              </a:rPr>
              <a:t>. And </a:t>
            </a:r>
            <a:r>
              <a:rPr lang="es-ES" sz="1700" dirty="0" err="1">
                <a:solidFill>
                  <a:schemeClr val="bg1"/>
                </a:solidFill>
              </a:rPr>
              <a:t>you</a:t>
            </a:r>
            <a:r>
              <a:rPr lang="es-ES" sz="1700" dirty="0">
                <a:solidFill>
                  <a:schemeClr val="bg1"/>
                </a:solidFill>
              </a:rPr>
              <a:t>?</a:t>
            </a:r>
            <a:br>
              <a:rPr lang="es-ES" sz="1700" b="1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Yo voy al museo. /</a:t>
            </a:r>
            <a:r>
              <a:rPr lang="es-ES" sz="1700" dirty="0" err="1">
                <a:solidFill>
                  <a:srgbClr val="005A9E"/>
                </a:solidFill>
              </a:rPr>
              <a:t>I’m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going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to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the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museum</a:t>
            </a:r>
            <a:r>
              <a:rPr lang="es-ES" sz="1700" dirty="0">
                <a:solidFill>
                  <a:srgbClr val="005A9E"/>
                </a:solidFill>
              </a:rPr>
              <a:t>. </a:t>
            </a:r>
            <a:endParaRPr lang="es-ES" sz="1700" b="1" dirty="0">
              <a:solidFill>
                <a:srgbClr val="005A9E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 Hola, ¿dónde está el parque? </a:t>
            </a:r>
            <a:r>
              <a:rPr lang="es-ES" sz="1700" dirty="0">
                <a:solidFill>
                  <a:schemeClr val="bg1"/>
                </a:solidFill>
              </a:rPr>
              <a:t>/Hi, </a:t>
            </a:r>
            <a:r>
              <a:rPr lang="es-ES" sz="1700" dirty="0" err="1">
                <a:solidFill>
                  <a:schemeClr val="bg1"/>
                </a:solidFill>
              </a:rPr>
              <a:t>where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is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the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park</a:t>
            </a:r>
            <a:r>
              <a:rPr lang="es-ES" sz="1700" dirty="0">
                <a:solidFill>
                  <a:schemeClr val="bg1"/>
                </a:solidFill>
              </a:rPr>
              <a:t>?</a:t>
            </a:r>
            <a:br>
              <a:rPr lang="es-ES" sz="1700" b="1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Está cerca de la calle principal. /</a:t>
            </a:r>
            <a:r>
              <a:rPr lang="es-ES" sz="1700" dirty="0" err="1">
                <a:solidFill>
                  <a:srgbClr val="005A9E"/>
                </a:solidFill>
              </a:rPr>
              <a:t>It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is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near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main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street</a:t>
            </a:r>
            <a:r>
              <a:rPr lang="es-ES" sz="1700" dirty="0">
                <a:solidFill>
                  <a:srgbClr val="005A9E"/>
                </a:solidFill>
              </a:rPr>
              <a:t>.</a:t>
            </a:r>
            <a:endParaRPr lang="es-ES" sz="1700" b="1" dirty="0">
              <a:solidFill>
                <a:srgbClr val="005A9E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 ¿Dónde está ella? </a:t>
            </a:r>
            <a:r>
              <a:rPr lang="es-ES" sz="1700" dirty="0">
                <a:solidFill>
                  <a:schemeClr val="bg1"/>
                </a:solidFill>
              </a:rPr>
              <a:t>/</a:t>
            </a:r>
            <a:r>
              <a:rPr lang="es-ES" sz="1700" dirty="0" err="1">
                <a:solidFill>
                  <a:schemeClr val="bg1"/>
                </a:solidFill>
              </a:rPr>
              <a:t>Where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is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she</a:t>
            </a:r>
            <a:r>
              <a:rPr lang="es-ES" sz="1700" dirty="0">
                <a:solidFill>
                  <a:schemeClr val="bg1"/>
                </a:solidFill>
              </a:rPr>
              <a:t>?</a:t>
            </a:r>
            <a:br>
              <a:rPr lang="es-ES" sz="1700" b="1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Ella está en el museo. </a:t>
            </a:r>
            <a:r>
              <a:rPr lang="es-ES" sz="1700" dirty="0">
                <a:solidFill>
                  <a:srgbClr val="005A9E"/>
                </a:solidFill>
              </a:rPr>
              <a:t>/</a:t>
            </a:r>
            <a:r>
              <a:rPr lang="es-ES" sz="1700" dirty="0" err="1">
                <a:solidFill>
                  <a:srgbClr val="005A9E"/>
                </a:solidFill>
              </a:rPr>
              <a:t>She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is</a:t>
            </a:r>
            <a:r>
              <a:rPr lang="es-ES" sz="1700" dirty="0">
                <a:solidFill>
                  <a:srgbClr val="005A9E"/>
                </a:solidFill>
              </a:rPr>
              <a:t> in </a:t>
            </a:r>
            <a:r>
              <a:rPr lang="es-ES" sz="1700" dirty="0" err="1">
                <a:solidFill>
                  <a:srgbClr val="005A9E"/>
                </a:solidFill>
              </a:rPr>
              <a:t>the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museum</a:t>
            </a:r>
            <a:r>
              <a:rPr lang="es-ES" sz="1700" dirty="0">
                <a:solidFill>
                  <a:srgbClr val="005A9E"/>
                </a:solidFill>
              </a:rPr>
              <a:t>. </a:t>
            </a:r>
            <a:endParaRPr lang="es-ES" sz="1700" b="1" dirty="0">
              <a:solidFill>
                <a:srgbClr val="005A9E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 ¿Dónde estamos? </a:t>
            </a:r>
            <a:r>
              <a:rPr lang="es-ES" sz="1700" dirty="0">
                <a:solidFill>
                  <a:schemeClr val="bg1"/>
                </a:solidFill>
              </a:rPr>
              <a:t>/</a:t>
            </a:r>
            <a:r>
              <a:rPr lang="es-ES" sz="1700" dirty="0" err="1">
                <a:solidFill>
                  <a:schemeClr val="bg1"/>
                </a:solidFill>
              </a:rPr>
              <a:t>Where</a:t>
            </a:r>
            <a:r>
              <a:rPr lang="es-ES" sz="1700" dirty="0">
                <a:solidFill>
                  <a:schemeClr val="bg1"/>
                </a:solidFill>
              </a:rPr>
              <a:t> are </a:t>
            </a:r>
            <a:r>
              <a:rPr lang="es-ES" sz="1700" dirty="0" err="1">
                <a:solidFill>
                  <a:schemeClr val="bg1"/>
                </a:solidFill>
              </a:rPr>
              <a:t>we</a:t>
            </a:r>
            <a:r>
              <a:rPr lang="es-ES" sz="1700" dirty="0">
                <a:solidFill>
                  <a:schemeClr val="bg1"/>
                </a:solidFill>
              </a:rPr>
              <a:t>?</a:t>
            </a:r>
            <a:br>
              <a:rPr lang="es-ES" sz="1700" b="1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Estamos en la ciudad. </a:t>
            </a:r>
            <a:r>
              <a:rPr lang="es-ES" sz="1700" dirty="0">
                <a:solidFill>
                  <a:srgbClr val="005A9E"/>
                </a:solidFill>
              </a:rPr>
              <a:t>/</a:t>
            </a:r>
            <a:r>
              <a:rPr lang="es-ES" sz="1700" dirty="0" err="1">
                <a:solidFill>
                  <a:srgbClr val="005A9E"/>
                </a:solidFill>
              </a:rPr>
              <a:t>We</a:t>
            </a:r>
            <a:r>
              <a:rPr lang="es-ES" sz="1700" dirty="0">
                <a:solidFill>
                  <a:srgbClr val="005A9E"/>
                </a:solidFill>
              </a:rPr>
              <a:t> are in </a:t>
            </a:r>
            <a:r>
              <a:rPr lang="es-ES" sz="1700" dirty="0" err="1">
                <a:solidFill>
                  <a:srgbClr val="005A9E"/>
                </a:solidFill>
              </a:rPr>
              <a:t>the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city</a:t>
            </a:r>
            <a:r>
              <a:rPr lang="es-ES" sz="1700" dirty="0">
                <a:solidFill>
                  <a:srgbClr val="005A9E"/>
                </a:solidFill>
              </a:rPr>
              <a:t>. </a:t>
            </a:r>
            <a:endParaRPr lang="es-ES" sz="1700" b="1" dirty="0">
              <a:solidFill>
                <a:srgbClr val="005A9E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 ¿Dónde están ellos? </a:t>
            </a:r>
            <a:r>
              <a:rPr lang="es-ES" sz="1700" dirty="0">
                <a:solidFill>
                  <a:schemeClr val="bg1"/>
                </a:solidFill>
              </a:rPr>
              <a:t>/</a:t>
            </a:r>
            <a:r>
              <a:rPr lang="es-ES" sz="1700" dirty="0" err="1">
                <a:solidFill>
                  <a:schemeClr val="bg1"/>
                </a:solidFill>
              </a:rPr>
              <a:t>Where</a:t>
            </a:r>
            <a:r>
              <a:rPr lang="es-ES" sz="1700" dirty="0">
                <a:solidFill>
                  <a:schemeClr val="bg1"/>
                </a:solidFill>
              </a:rPr>
              <a:t> are </a:t>
            </a:r>
            <a:r>
              <a:rPr lang="es-ES" sz="1700" dirty="0" err="1">
                <a:solidFill>
                  <a:schemeClr val="bg1"/>
                </a:solidFill>
              </a:rPr>
              <a:t>they</a:t>
            </a:r>
            <a:r>
              <a:rPr lang="es-ES" sz="1700" dirty="0">
                <a:solidFill>
                  <a:schemeClr val="bg1"/>
                </a:solidFill>
              </a:rPr>
              <a:t>?</a:t>
            </a:r>
            <a:br>
              <a:rPr lang="es-ES" sz="1700" b="1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Ellos están en el restaurante. /</a:t>
            </a:r>
            <a:r>
              <a:rPr lang="es-ES" sz="1700" dirty="0" err="1">
                <a:solidFill>
                  <a:srgbClr val="005A9E"/>
                </a:solidFill>
              </a:rPr>
              <a:t>They</a:t>
            </a:r>
            <a:r>
              <a:rPr lang="es-ES" sz="1700" dirty="0">
                <a:solidFill>
                  <a:srgbClr val="005A9E"/>
                </a:solidFill>
              </a:rPr>
              <a:t> are in </a:t>
            </a:r>
            <a:r>
              <a:rPr lang="es-ES" sz="1700" dirty="0" err="1">
                <a:solidFill>
                  <a:srgbClr val="005A9E"/>
                </a:solidFill>
              </a:rPr>
              <a:t>the</a:t>
            </a:r>
            <a:r>
              <a:rPr lang="es-ES" sz="1700" dirty="0">
                <a:solidFill>
                  <a:srgbClr val="005A9E"/>
                </a:solidFill>
              </a:rPr>
              <a:t> restaurant. </a:t>
            </a:r>
            <a:endParaRPr lang="es-ES" sz="1700" b="1" dirty="0">
              <a:solidFill>
                <a:srgbClr val="005A9E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 ¿Dónde está el hotel? /</a:t>
            </a:r>
            <a:r>
              <a:rPr lang="es-ES" sz="1700" dirty="0" err="1">
                <a:solidFill>
                  <a:schemeClr val="bg1"/>
                </a:solidFill>
              </a:rPr>
              <a:t>Where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is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the</a:t>
            </a:r>
            <a:r>
              <a:rPr lang="es-ES" sz="1700" dirty="0">
                <a:solidFill>
                  <a:schemeClr val="bg1"/>
                </a:solidFill>
              </a:rPr>
              <a:t> hotel?</a:t>
            </a:r>
            <a:br>
              <a:rPr lang="es-ES" sz="1700" b="1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Está en el pueblo. /</a:t>
            </a:r>
            <a:r>
              <a:rPr lang="es-ES" sz="1700" dirty="0" err="1">
                <a:solidFill>
                  <a:srgbClr val="005A9E"/>
                </a:solidFill>
              </a:rPr>
              <a:t>It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is</a:t>
            </a:r>
            <a:r>
              <a:rPr lang="es-ES" sz="1700" dirty="0">
                <a:solidFill>
                  <a:srgbClr val="005A9E"/>
                </a:solidFill>
              </a:rPr>
              <a:t> in </a:t>
            </a:r>
            <a:r>
              <a:rPr lang="es-ES" sz="1700" dirty="0" err="1">
                <a:solidFill>
                  <a:srgbClr val="005A9E"/>
                </a:solidFill>
              </a:rPr>
              <a:t>the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town</a:t>
            </a:r>
            <a:r>
              <a:rPr lang="es-ES" sz="1700" dirty="0">
                <a:solidFill>
                  <a:srgbClr val="005A9E"/>
                </a:solidFill>
              </a:rPr>
              <a:t>.</a:t>
            </a:r>
            <a:endParaRPr lang="es-ES" sz="1700" b="1" dirty="0">
              <a:solidFill>
                <a:srgbClr val="005A9E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 ¿Dónde está él? </a:t>
            </a:r>
            <a:r>
              <a:rPr lang="es-ES" sz="1700" dirty="0">
                <a:solidFill>
                  <a:schemeClr val="bg1"/>
                </a:solidFill>
              </a:rPr>
              <a:t>/</a:t>
            </a:r>
            <a:r>
              <a:rPr lang="es-ES" sz="1700" dirty="0" err="1">
                <a:solidFill>
                  <a:schemeClr val="bg1"/>
                </a:solidFill>
              </a:rPr>
              <a:t>Where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is</a:t>
            </a:r>
            <a:r>
              <a:rPr lang="es-ES" sz="1700" dirty="0">
                <a:solidFill>
                  <a:schemeClr val="bg1"/>
                </a:solidFill>
              </a:rPr>
              <a:t> he?</a:t>
            </a:r>
            <a:br>
              <a:rPr lang="es-ES" sz="1700" b="1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Él está en el banco. /</a:t>
            </a:r>
            <a:r>
              <a:rPr lang="es-ES" sz="1700" dirty="0">
                <a:solidFill>
                  <a:srgbClr val="005A9E"/>
                </a:solidFill>
              </a:rPr>
              <a:t>He </a:t>
            </a:r>
            <a:r>
              <a:rPr lang="es-ES" sz="1700" dirty="0" err="1">
                <a:solidFill>
                  <a:srgbClr val="005A9E"/>
                </a:solidFill>
              </a:rPr>
              <a:t>is</a:t>
            </a:r>
            <a:r>
              <a:rPr lang="es-ES" sz="1700" dirty="0">
                <a:solidFill>
                  <a:srgbClr val="005A9E"/>
                </a:solidFill>
              </a:rPr>
              <a:t> in </a:t>
            </a:r>
            <a:r>
              <a:rPr lang="es-ES" sz="1700" dirty="0" err="1">
                <a:solidFill>
                  <a:srgbClr val="005A9E"/>
                </a:solidFill>
              </a:rPr>
              <a:t>the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bank</a:t>
            </a:r>
            <a:r>
              <a:rPr lang="es-ES" sz="1700" dirty="0">
                <a:solidFill>
                  <a:srgbClr val="005A9E"/>
                </a:solidFill>
              </a:rPr>
              <a:t>. </a:t>
            </a:r>
            <a:endParaRPr lang="es-ES" sz="1700" b="1" dirty="0">
              <a:solidFill>
                <a:srgbClr val="005A9E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 ¿Dónde están las tiendas? /</a:t>
            </a:r>
            <a:r>
              <a:rPr lang="es-ES" sz="1700" dirty="0" err="1">
                <a:solidFill>
                  <a:schemeClr val="bg1"/>
                </a:solidFill>
              </a:rPr>
              <a:t>Where</a:t>
            </a:r>
            <a:r>
              <a:rPr lang="es-ES" sz="1700" dirty="0">
                <a:solidFill>
                  <a:schemeClr val="bg1"/>
                </a:solidFill>
              </a:rPr>
              <a:t> are </a:t>
            </a:r>
            <a:r>
              <a:rPr lang="es-ES" sz="1700" dirty="0" err="1">
                <a:solidFill>
                  <a:schemeClr val="bg1"/>
                </a:solidFill>
              </a:rPr>
              <a:t>the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stores</a:t>
            </a:r>
            <a:r>
              <a:rPr lang="es-ES" sz="1700" dirty="0">
                <a:solidFill>
                  <a:schemeClr val="bg1"/>
                </a:solidFill>
              </a:rPr>
              <a:t>?</a:t>
            </a:r>
            <a:br>
              <a:rPr lang="es-ES" sz="1700" b="1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Están en el centro de la ciudad. </a:t>
            </a:r>
            <a:r>
              <a:rPr lang="es-ES" sz="1700" dirty="0">
                <a:solidFill>
                  <a:srgbClr val="005A9E"/>
                </a:solidFill>
              </a:rPr>
              <a:t>/</a:t>
            </a:r>
            <a:r>
              <a:rPr lang="es-ES" sz="1700" dirty="0" err="1">
                <a:solidFill>
                  <a:srgbClr val="005A9E"/>
                </a:solidFill>
              </a:rPr>
              <a:t>They</a:t>
            </a:r>
            <a:r>
              <a:rPr lang="es-ES" sz="1700" dirty="0">
                <a:solidFill>
                  <a:srgbClr val="005A9E"/>
                </a:solidFill>
              </a:rPr>
              <a:t> are in </a:t>
            </a:r>
            <a:r>
              <a:rPr lang="es-ES" sz="1700" dirty="0" err="1">
                <a:solidFill>
                  <a:srgbClr val="005A9E"/>
                </a:solidFill>
              </a:rPr>
              <a:t>the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city</a:t>
            </a:r>
            <a:r>
              <a:rPr lang="es-ES" sz="1700" dirty="0">
                <a:solidFill>
                  <a:srgbClr val="005A9E"/>
                </a:solidFill>
              </a:rPr>
              <a:t> center. </a:t>
            </a:r>
            <a:endParaRPr lang="es-ES" sz="1700" b="1" dirty="0">
              <a:solidFill>
                <a:srgbClr val="005A9E"/>
              </a:solidFill>
            </a:endParaRPr>
          </a:p>
          <a:p>
            <a:r>
              <a:rPr lang="es-ES" sz="1700" b="1" dirty="0">
                <a:solidFill>
                  <a:schemeClr val="bg1"/>
                </a:solidFill>
              </a:rPr>
              <a:t>A: Perfecto. ¿Y dónde está el cine? /</a:t>
            </a:r>
            <a:r>
              <a:rPr lang="es-ES" sz="1700" dirty="0" err="1">
                <a:solidFill>
                  <a:schemeClr val="bg1"/>
                </a:solidFill>
              </a:rPr>
              <a:t>Perfect</a:t>
            </a:r>
            <a:r>
              <a:rPr lang="es-ES" sz="1700" dirty="0">
                <a:solidFill>
                  <a:schemeClr val="bg1"/>
                </a:solidFill>
              </a:rPr>
              <a:t>. And </a:t>
            </a:r>
            <a:r>
              <a:rPr lang="es-ES" sz="1700" dirty="0" err="1">
                <a:solidFill>
                  <a:schemeClr val="bg1"/>
                </a:solidFill>
              </a:rPr>
              <a:t>where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is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the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movie</a:t>
            </a:r>
            <a:r>
              <a:rPr lang="es-ES" sz="1700" dirty="0">
                <a:solidFill>
                  <a:schemeClr val="bg1"/>
                </a:solidFill>
              </a:rPr>
              <a:t> </a:t>
            </a:r>
            <a:r>
              <a:rPr lang="es-ES" sz="1700" dirty="0" err="1">
                <a:solidFill>
                  <a:schemeClr val="bg1"/>
                </a:solidFill>
              </a:rPr>
              <a:t>theater</a:t>
            </a:r>
            <a:r>
              <a:rPr lang="es-ES" sz="1700" dirty="0">
                <a:solidFill>
                  <a:schemeClr val="bg1"/>
                </a:solidFill>
              </a:rPr>
              <a:t>? </a:t>
            </a:r>
            <a:br>
              <a:rPr lang="es-ES" sz="1700" b="1" dirty="0">
                <a:solidFill>
                  <a:schemeClr val="bg1"/>
                </a:solidFill>
              </a:rPr>
            </a:br>
            <a:r>
              <a:rPr lang="es-ES" sz="1700" b="1" dirty="0">
                <a:solidFill>
                  <a:srgbClr val="005A9E"/>
                </a:solidFill>
              </a:rPr>
              <a:t>B: Está al lado de el café. </a:t>
            </a:r>
            <a:r>
              <a:rPr lang="es-ES" sz="1700" dirty="0">
                <a:solidFill>
                  <a:srgbClr val="005A9E"/>
                </a:solidFill>
              </a:rPr>
              <a:t>/</a:t>
            </a:r>
            <a:r>
              <a:rPr lang="es-ES" sz="1700" dirty="0" err="1">
                <a:solidFill>
                  <a:srgbClr val="005A9E"/>
                </a:solidFill>
              </a:rPr>
              <a:t>It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is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next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to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the</a:t>
            </a:r>
            <a:r>
              <a:rPr lang="es-ES" sz="1700" dirty="0">
                <a:solidFill>
                  <a:srgbClr val="005A9E"/>
                </a:solidFill>
              </a:rPr>
              <a:t> </a:t>
            </a:r>
            <a:r>
              <a:rPr lang="es-ES" sz="1700" dirty="0" err="1">
                <a:solidFill>
                  <a:srgbClr val="005A9E"/>
                </a:solidFill>
              </a:rPr>
              <a:t>coffee</a:t>
            </a:r>
            <a:r>
              <a:rPr lang="es-ES" sz="1700" dirty="0">
                <a:solidFill>
                  <a:srgbClr val="005A9E"/>
                </a:solidFill>
              </a:rPr>
              <a:t> shop.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46C0CB0-DE01-7714-3812-BB7FDF04CAF0}"/>
              </a:ext>
            </a:extLst>
          </p:cNvPr>
          <p:cNvSpPr txBox="1">
            <a:spLocks/>
          </p:cNvSpPr>
          <p:nvPr/>
        </p:nvSpPr>
        <p:spPr>
          <a:xfrm>
            <a:off x="6095999" y="2701767"/>
            <a:ext cx="6163082" cy="356863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b="1" dirty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b="1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sz="20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Visit city Images - Free Download on Freepik">
            <a:extLst>
              <a:ext uri="{FF2B5EF4-FFF2-40B4-BE49-F238E27FC236}">
                <a16:creationId xmlns:a16="http://schemas.microsoft.com/office/drawing/2014/main" id="{C689FB5A-8888-B6F3-2706-12E54BB1C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5146" r="7697" b="7083"/>
          <a:stretch>
            <a:fillRect/>
          </a:stretch>
        </p:blipFill>
        <p:spPr bwMode="auto">
          <a:xfrm>
            <a:off x="7242048" y="2126933"/>
            <a:ext cx="4949952" cy="229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9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57C97-BF28-97F5-08B3-9405FCFE1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6CA0-B80A-AAA6-E443-977EC5C2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C51E5-A032-C064-860A-77CACC176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1C6E50D3-814A-8EA3-B980-F5C885562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902F44-09C8-D65E-1BB9-FA5AF49C183F}"/>
              </a:ext>
            </a:extLst>
          </p:cNvPr>
          <p:cNvSpPr txBox="1"/>
          <p:nvPr/>
        </p:nvSpPr>
        <p:spPr>
          <a:xfrm>
            <a:off x="5424678" y="2175246"/>
            <a:ext cx="6094476" cy="215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</a:pP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Replace names for subject pronouns</a:t>
            </a:r>
            <a:r>
              <a:rPr lang="en-US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 </a:t>
            </a:r>
          </a:p>
          <a:p>
            <a:pPr marL="0" marR="0" algn="just">
              <a:lnSpc>
                <a:spcPct val="115000"/>
              </a:lnSpc>
            </a:pPr>
            <a:r>
              <a:rPr lang="en-US" sz="40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in = </a:t>
            </a:r>
            <a:r>
              <a:rPr lang="en-US" sz="4000" b="1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sz="4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 </a:t>
            </a:r>
            <a:r>
              <a:rPr lang="en-US" sz="40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the = </a:t>
            </a:r>
            <a:r>
              <a:rPr lang="en-US" sz="4000" b="1" dirty="0" err="1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el</a:t>
            </a:r>
            <a:r>
              <a:rPr lang="en-US" sz="40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OR la</a:t>
            </a:r>
            <a:endParaRPr lang="en-US" sz="4000" dirty="0">
              <a:solidFill>
                <a:srgbClr val="0070C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C33882-DB11-9B4A-9185-E870B073A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19" y="534577"/>
            <a:ext cx="11713994" cy="578884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55483C-A636-B01C-7E18-BDFA3E38AABF}"/>
              </a:ext>
            </a:extLst>
          </p:cNvPr>
          <p:cNvSpPr/>
          <p:nvPr/>
        </p:nvSpPr>
        <p:spPr>
          <a:xfrm>
            <a:off x="7461504" y="752175"/>
            <a:ext cx="2953512" cy="2974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Él está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76EA3D-2729-83D4-AF02-D8A8CB16F228}"/>
              </a:ext>
            </a:extLst>
          </p:cNvPr>
          <p:cNvSpPr/>
          <p:nvPr/>
        </p:nvSpPr>
        <p:spPr>
          <a:xfrm>
            <a:off x="7461504" y="1238929"/>
            <a:ext cx="2843784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Ellos están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BD7D54-B01A-140F-C27D-B06F003027BF}"/>
              </a:ext>
            </a:extLst>
          </p:cNvPr>
          <p:cNvSpPr/>
          <p:nvPr/>
        </p:nvSpPr>
        <p:spPr>
          <a:xfrm>
            <a:off x="7827264" y="1804057"/>
            <a:ext cx="2157984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Estamos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0D08C7-5FC0-DD63-F8D4-C078BFC3A89F}"/>
              </a:ext>
            </a:extLst>
          </p:cNvPr>
          <p:cNvSpPr/>
          <p:nvPr/>
        </p:nvSpPr>
        <p:spPr>
          <a:xfrm>
            <a:off x="7671815" y="2335017"/>
            <a:ext cx="2438019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Yo estoy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42A34D-20BD-7616-5E6F-703C85CFECDF}"/>
              </a:ext>
            </a:extLst>
          </p:cNvPr>
          <p:cNvSpPr/>
          <p:nvPr/>
        </p:nvSpPr>
        <p:spPr>
          <a:xfrm>
            <a:off x="7763256" y="2869731"/>
            <a:ext cx="2651760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Ella está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3224E8-CC4F-7104-B40D-A56D0EE6482E}"/>
              </a:ext>
            </a:extLst>
          </p:cNvPr>
          <p:cNvSpPr/>
          <p:nvPr/>
        </p:nvSpPr>
        <p:spPr>
          <a:xfrm>
            <a:off x="7612379" y="3405373"/>
            <a:ext cx="2953513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Esto está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581DA08-CEB4-9F51-B555-AC65C1033BF4}"/>
              </a:ext>
            </a:extLst>
          </p:cNvPr>
          <p:cNvSpPr/>
          <p:nvPr/>
        </p:nvSpPr>
        <p:spPr>
          <a:xfrm>
            <a:off x="7612379" y="3962452"/>
            <a:ext cx="2610613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Ellos están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2F04E19-B8D7-783C-17AF-47AD66F76968}"/>
              </a:ext>
            </a:extLst>
          </p:cNvPr>
          <p:cNvSpPr/>
          <p:nvPr/>
        </p:nvSpPr>
        <p:spPr>
          <a:xfrm>
            <a:off x="7612379" y="4519531"/>
            <a:ext cx="2651760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Esto está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0BA1D36-3126-809D-4E21-1DB2EF2CCE19}"/>
              </a:ext>
            </a:extLst>
          </p:cNvPr>
          <p:cNvSpPr/>
          <p:nvPr/>
        </p:nvSpPr>
        <p:spPr>
          <a:xfrm>
            <a:off x="7763255" y="5063607"/>
            <a:ext cx="2651760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Él está / usted está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7B17FBD-09D5-F3A3-828D-109D08C73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63" y="5637359"/>
            <a:ext cx="11713994" cy="65655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35EF05B-12FE-2B30-9FBC-BD842051568E}"/>
              </a:ext>
            </a:extLst>
          </p:cNvPr>
          <p:cNvSpPr/>
          <p:nvPr/>
        </p:nvSpPr>
        <p:spPr>
          <a:xfrm>
            <a:off x="7580376" y="5636961"/>
            <a:ext cx="2651760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Ellas están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3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75C32-026B-131F-5137-477CA7DA1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9A80-7957-4AAB-CDBF-0095A122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31" y="489746"/>
            <a:ext cx="3547533" cy="1618396"/>
          </a:xfrm>
        </p:spPr>
        <p:txBody>
          <a:bodyPr/>
          <a:lstStyle/>
          <a:p>
            <a:pPr algn="ctr"/>
            <a:r>
              <a:rPr lang="es-GT" sz="3600" dirty="0"/>
              <a:t>WHOLE CLASS ACTIVITY! </a:t>
            </a:r>
            <a:br>
              <a:rPr lang="es-GT" sz="3600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C5D62-A33A-8B0A-1554-C24B6CB25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95740" y="90592"/>
            <a:ext cx="6700604" cy="3600311"/>
          </a:xfrm>
        </p:spPr>
        <p:txBody>
          <a:bodyPr/>
          <a:lstStyle/>
          <a:p>
            <a:pPr algn="just"/>
            <a:r>
              <a:rPr lang="en-US" sz="2000" b="1" dirty="0"/>
              <a:t>Matching Q&amp;A. </a:t>
            </a:r>
            <a:r>
              <a:rPr lang="en-US" sz="1800" dirty="0"/>
              <a:t>Using subject pronouns, places &amp; ESTAR verb conjugations, find the answer that matches every question provided.</a:t>
            </a:r>
            <a:endParaRPr lang="es-G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dirty="0"/>
          </a:p>
          <a:p>
            <a:endParaRPr lang="es-GT" dirty="0"/>
          </a:p>
          <a:p>
            <a:endParaRPr lang="en-US" dirty="0"/>
          </a:p>
        </p:txBody>
      </p:sp>
      <p:pic>
        <p:nvPicPr>
          <p:cNvPr id="12290" name="Picture 2" descr="Personajes pensativos Personajes de tormenta de ideas">
            <a:extLst>
              <a:ext uri="{FF2B5EF4-FFF2-40B4-BE49-F238E27FC236}">
                <a16:creationId xmlns:a16="http://schemas.microsoft.com/office/drawing/2014/main" id="{0C9FBDEA-704B-B8CA-338A-1CE4FEB5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66" y="2566459"/>
            <a:ext cx="8017002" cy="33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86244-DA32-695D-4CB2-C2EED13C0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64" y="411112"/>
            <a:ext cx="11205987" cy="603577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5AF59C-D4EB-3AEC-79EA-030660DE8373}"/>
              </a:ext>
            </a:extLst>
          </p:cNvPr>
          <p:cNvSpPr/>
          <p:nvPr/>
        </p:nvSpPr>
        <p:spPr>
          <a:xfrm>
            <a:off x="1257299" y="2469799"/>
            <a:ext cx="2953512" cy="2974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000" b="1" dirty="0">
                <a:solidFill>
                  <a:srgbClr val="0070C0"/>
                </a:solidFill>
              </a:rPr>
              <a:t>¿Dónde estás?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DEA4D1-9858-F475-277B-3DD4D3B249F5}"/>
              </a:ext>
            </a:extLst>
          </p:cNvPr>
          <p:cNvSpPr/>
          <p:nvPr/>
        </p:nvSpPr>
        <p:spPr>
          <a:xfrm>
            <a:off x="1284731" y="2929936"/>
            <a:ext cx="2843784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000" b="1" dirty="0">
                <a:solidFill>
                  <a:srgbClr val="0070C0"/>
                </a:solidFill>
              </a:rPr>
              <a:t>¿Dónde están ellos?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000DDD-36C8-791B-078A-5A8AA71951EA}"/>
              </a:ext>
            </a:extLst>
          </p:cNvPr>
          <p:cNvSpPr/>
          <p:nvPr/>
        </p:nvSpPr>
        <p:spPr>
          <a:xfrm>
            <a:off x="1257298" y="3385600"/>
            <a:ext cx="2843783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000" b="1" dirty="0">
                <a:solidFill>
                  <a:srgbClr val="0070C0"/>
                </a:solidFill>
              </a:rPr>
              <a:t>¿Dónde está ella?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5FDD7C-FD10-39F4-680B-389E15C9727D}"/>
              </a:ext>
            </a:extLst>
          </p:cNvPr>
          <p:cNvSpPr/>
          <p:nvPr/>
        </p:nvSpPr>
        <p:spPr>
          <a:xfrm>
            <a:off x="1257299" y="3854643"/>
            <a:ext cx="2438019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000" b="1" dirty="0">
                <a:solidFill>
                  <a:srgbClr val="0070C0"/>
                </a:solidFill>
              </a:rPr>
              <a:t>¿Dónde estás?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D068E6C-F45D-EAF8-B375-ECADACDE403D}"/>
              </a:ext>
            </a:extLst>
          </p:cNvPr>
          <p:cNvSpPr/>
          <p:nvPr/>
        </p:nvSpPr>
        <p:spPr>
          <a:xfrm>
            <a:off x="1257299" y="4331044"/>
            <a:ext cx="2651760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000" b="1" dirty="0">
                <a:solidFill>
                  <a:srgbClr val="0070C0"/>
                </a:solidFill>
              </a:rPr>
              <a:t>¿Dónde está él?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D926DC-D386-1749-1AE7-4840582D8D9F}"/>
              </a:ext>
            </a:extLst>
          </p:cNvPr>
          <p:cNvSpPr/>
          <p:nvPr/>
        </p:nvSpPr>
        <p:spPr>
          <a:xfrm>
            <a:off x="1229867" y="4827167"/>
            <a:ext cx="2953513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000" b="1" dirty="0">
                <a:solidFill>
                  <a:srgbClr val="0070C0"/>
                </a:solidFill>
              </a:rPr>
              <a:t>¿Dónde está usted?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A542D51-F8D6-3F80-5132-E483D8240C05}"/>
              </a:ext>
            </a:extLst>
          </p:cNvPr>
          <p:cNvSpPr/>
          <p:nvPr/>
        </p:nvSpPr>
        <p:spPr>
          <a:xfrm>
            <a:off x="1257299" y="5297476"/>
            <a:ext cx="2610613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GT" sz="2000" b="1" dirty="0">
                <a:solidFill>
                  <a:srgbClr val="0070C0"/>
                </a:solidFill>
              </a:rPr>
              <a:t>¿Dónde estamos?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24C8AE-C211-75A1-249A-4400EA8778B4}"/>
              </a:ext>
            </a:extLst>
          </p:cNvPr>
          <p:cNvSpPr/>
          <p:nvPr/>
        </p:nvSpPr>
        <p:spPr>
          <a:xfrm>
            <a:off x="1236724" y="5781403"/>
            <a:ext cx="3134107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¿Dónde están ustedes?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C1C0-2F52-EC5D-0057-ADFAE503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LA DESPEDIDA 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DD62B-4A07-948B-7741-B432520DBA7C}"/>
              </a:ext>
            </a:extLst>
          </p:cNvPr>
          <p:cNvSpPr/>
          <p:nvPr/>
        </p:nvSpPr>
        <p:spPr>
          <a:xfrm>
            <a:off x="5084215" y="2454373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4B336-0D8E-0388-B321-A7FFC047D096}"/>
              </a:ext>
            </a:extLst>
          </p:cNvPr>
          <p:cNvSpPr/>
          <p:nvPr/>
        </p:nvSpPr>
        <p:spPr>
          <a:xfrm>
            <a:off x="3020275" y="5607164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78428-8F34-0A2E-BA80-5060520B16AB}"/>
              </a:ext>
            </a:extLst>
          </p:cNvPr>
          <p:cNvSpPr/>
          <p:nvPr/>
        </p:nvSpPr>
        <p:spPr>
          <a:xfrm>
            <a:off x="6711187" y="1995390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4EABE-24AB-F601-8B10-BC93BBA001E8}"/>
              </a:ext>
            </a:extLst>
          </p:cNvPr>
          <p:cNvSpPr/>
          <p:nvPr/>
        </p:nvSpPr>
        <p:spPr>
          <a:xfrm>
            <a:off x="248611" y="227833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F5308-7217-8393-596F-C480D047C750}"/>
              </a:ext>
            </a:extLst>
          </p:cNvPr>
          <p:cNvSpPr/>
          <p:nvPr/>
        </p:nvSpPr>
        <p:spPr>
          <a:xfrm>
            <a:off x="7261433" y="4369538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9E81A-1B95-FB0A-8CBF-994C56D8D943}"/>
              </a:ext>
            </a:extLst>
          </p:cNvPr>
          <p:cNvSpPr/>
          <p:nvPr/>
        </p:nvSpPr>
        <p:spPr>
          <a:xfrm>
            <a:off x="419644" y="4055242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122A4-8D69-F084-6E87-0E56FE3F9ACF}"/>
              </a:ext>
            </a:extLst>
          </p:cNvPr>
          <p:cNvSpPr/>
          <p:nvPr/>
        </p:nvSpPr>
        <p:spPr>
          <a:xfrm>
            <a:off x="4428522" y="3139022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55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864" y="446088"/>
            <a:ext cx="7251192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Llevo__________.                            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am 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wearing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_____________. (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clothing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item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color)</a:t>
            </a:r>
          </a:p>
          <a:p>
            <a:pPr marL="0" indent="0">
              <a:buNone/>
            </a:pPr>
            <a:endParaRPr lang="es-MX" sz="12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2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 pantalones rojos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camisa azul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 playera roja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los zapatos café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los tenis blancos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los calcetines morados</a:t>
            </a:r>
          </a:p>
          <a:p>
            <a:pPr marL="571500" lvl="1" indent="-171450">
              <a:buFont typeface="Wingdings" panose="05000000000000000000" pitchFamily="2" charset="2"/>
              <a:buChar char="q"/>
            </a:pPr>
            <a:r>
              <a:rPr lang="es-GT" sz="2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el sombrero amarillo</a:t>
            </a:r>
            <a:endParaRPr lang="es-GT" sz="2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8E4FF-41B3-BB82-973B-EBA5E077A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9B8D-338B-6B74-D419-B26A1712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B90B0-AC65-731F-380C-1A1338D8F5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2878" y="4247578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5BC046BE-98A8-7BA5-18A2-BED2F1C6B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03" y="1771649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42098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298A41-0F1D-7B83-3237-2D0F375C024C}"/>
              </a:ext>
            </a:extLst>
          </p:cNvPr>
          <p:cNvSpPr/>
          <p:nvPr/>
        </p:nvSpPr>
        <p:spPr>
          <a:xfrm flipH="1" flipV="1">
            <a:off x="0" y="0"/>
            <a:ext cx="704237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4103F-5F1F-3683-F2A1-5AF52255B952}"/>
              </a:ext>
            </a:extLst>
          </p:cNvPr>
          <p:cNvSpPr txBox="1"/>
          <p:nvPr/>
        </p:nvSpPr>
        <p:spPr>
          <a:xfrm>
            <a:off x="192767" y="41196"/>
            <a:ext cx="6656838" cy="677108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s-ES" sz="1550" b="1" dirty="0">
                <a:solidFill>
                  <a:schemeClr val="bg1"/>
                </a:solidFill>
              </a:rPr>
              <a:t>1: Hola. ¿Qué necesitas? </a:t>
            </a:r>
            <a:r>
              <a:rPr lang="es-ES" sz="1550" dirty="0">
                <a:solidFill>
                  <a:schemeClr val="bg1"/>
                </a:solidFill>
              </a:rPr>
              <a:t>/</a:t>
            </a:r>
            <a:r>
              <a:rPr lang="es-ES" sz="1550" dirty="0" err="1">
                <a:solidFill>
                  <a:schemeClr val="bg1"/>
                </a:solidFill>
              </a:rPr>
              <a:t>Hello</a:t>
            </a:r>
            <a:r>
              <a:rPr lang="es-ES" sz="1550" dirty="0">
                <a:solidFill>
                  <a:schemeClr val="bg1"/>
                </a:solidFill>
              </a:rPr>
              <a:t>. </a:t>
            </a:r>
            <a:r>
              <a:rPr lang="es-ES" sz="1550" dirty="0" err="1">
                <a:solidFill>
                  <a:schemeClr val="bg1"/>
                </a:solidFill>
              </a:rPr>
              <a:t>What</a:t>
            </a:r>
            <a:r>
              <a:rPr lang="es-ES" sz="1550" dirty="0">
                <a:solidFill>
                  <a:schemeClr val="bg1"/>
                </a:solidFill>
              </a:rPr>
              <a:t> do </a:t>
            </a:r>
            <a:r>
              <a:rPr lang="es-ES" sz="1550" dirty="0" err="1">
                <a:solidFill>
                  <a:schemeClr val="bg1"/>
                </a:solidFill>
              </a:rPr>
              <a:t>you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need</a:t>
            </a:r>
            <a:r>
              <a:rPr lang="es-ES" sz="1550" dirty="0">
                <a:solidFill>
                  <a:schemeClr val="bg1"/>
                </a:solidFill>
              </a:rPr>
              <a:t>?</a:t>
            </a:r>
            <a:br>
              <a:rPr lang="es-ES" sz="1550" b="1" dirty="0">
                <a:solidFill>
                  <a:schemeClr val="bg1"/>
                </a:solidFill>
              </a:rPr>
            </a:br>
            <a:r>
              <a:rPr lang="es-ES" sz="1550" b="1" dirty="0">
                <a:solidFill>
                  <a:srgbClr val="0070C0"/>
                </a:solidFill>
              </a:rPr>
              <a:t>2: Necesito comprar pantalones. </a:t>
            </a:r>
            <a:r>
              <a:rPr lang="es-ES" sz="1550" dirty="0">
                <a:solidFill>
                  <a:srgbClr val="0070C0"/>
                </a:solidFill>
              </a:rPr>
              <a:t>/I </a:t>
            </a:r>
            <a:r>
              <a:rPr lang="es-ES" sz="1550" dirty="0" err="1">
                <a:solidFill>
                  <a:srgbClr val="0070C0"/>
                </a:solidFill>
              </a:rPr>
              <a:t>need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to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buy</a:t>
            </a:r>
            <a:r>
              <a:rPr lang="es-ES" sz="1550" dirty="0">
                <a:solidFill>
                  <a:srgbClr val="0070C0"/>
                </a:solidFill>
              </a:rPr>
              <a:t> pants.</a:t>
            </a:r>
            <a:endParaRPr lang="es-ES" sz="1550" b="1" dirty="0">
              <a:solidFill>
                <a:srgbClr val="0070C0"/>
              </a:solidFill>
            </a:endParaRPr>
          </a:p>
          <a:p>
            <a:r>
              <a:rPr lang="es-ES" sz="1550" b="1" dirty="0">
                <a:solidFill>
                  <a:schemeClr val="bg1"/>
                </a:solidFill>
              </a:rPr>
              <a:t>1: ¿Qué talla necesitas? </a:t>
            </a:r>
            <a:r>
              <a:rPr lang="es-ES" sz="1550" dirty="0">
                <a:solidFill>
                  <a:schemeClr val="bg1"/>
                </a:solidFill>
              </a:rPr>
              <a:t>/</a:t>
            </a:r>
            <a:r>
              <a:rPr lang="es-ES" sz="1550" dirty="0" err="1">
                <a:solidFill>
                  <a:schemeClr val="bg1"/>
                </a:solidFill>
              </a:rPr>
              <a:t>What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size</a:t>
            </a:r>
            <a:r>
              <a:rPr lang="es-ES" sz="1550" dirty="0">
                <a:solidFill>
                  <a:schemeClr val="bg1"/>
                </a:solidFill>
              </a:rPr>
              <a:t> do </a:t>
            </a:r>
            <a:r>
              <a:rPr lang="es-ES" sz="1550" dirty="0" err="1">
                <a:solidFill>
                  <a:schemeClr val="bg1"/>
                </a:solidFill>
              </a:rPr>
              <a:t>you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need</a:t>
            </a:r>
            <a:r>
              <a:rPr lang="es-ES" sz="1550" dirty="0">
                <a:solidFill>
                  <a:schemeClr val="bg1"/>
                </a:solidFill>
              </a:rPr>
              <a:t>?</a:t>
            </a:r>
            <a:endParaRPr lang="es-ES" sz="1550" b="1" dirty="0">
              <a:solidFill>
                <a:schemeClr val="bg1"/>
              </a:solidFill>
            </a:endParaRPr>
          </a:p>
          <a:p>
            <a:r>
              <a:rPr lang="es-ES" sz="1550" b="1" dirty="0">
                <a:solidFill>
                  <a:srgbClr val="0070C0"/>
                </a:solidFill>
              </a:rPr>
              <a:t>2: Necesito talla mediana, por favor. </a:t>
            </a:r>
            <a:r>
              <a:rPr lang="es-ES" sz="1550" dirty="0">
                <a:solidFill>
                  <a:srgbClr val="0070C0"/>
                </a:solidFill>
              </a:rPr>
              <a:t>/I </a:t>
            </a:r>
            <a:r>
              <a:rPr lang="es-ES" sz="1550" dirty="0" err="1">
                <a:solidFill>
                  <a:srgbClr val="0070C0"/>
                </a:solidFill>
              </a:rPr>
              <a:t>need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size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medium</a:t>
            </a:r>
            <a:r>
              <a:rPr lang="es-ES" sz="1550" dirty="0">
                <a:solidFill>
                  <a:srgbClr val="0070C0"/>
                </a:solidFill>
              </a:rPr>
              <a:t>, </a:t>
            </a:r>
            <a:r>
              <a:rPr lang="es-ES" sz="1550" dirty="0" err="1">
                <a:solidFill>
                  <a:srgbClr val="0070C0"/>
                </a:solidFill>
              </a:rPr>
              <a:t>please</a:t>
            </a:r>
            <a:r>
              <a:rPr lang="es-ES" sz="1550" dirty="0">
                <a:solidFill>
                  <a:srgbClr val="0070C0"/>
                </a:solidFill>
              </a:rPr>
              <a:t>. </a:t>
            </a:r>
            <a:endParaRPr lang="es-ES" sz="1550" b="1" dirty="0">
              <a:solidFill>
                <a:srgbClr val="0070C0"/>
              </a:solidFill>
            </a:endParaRPr>
          </a:p>
          <a:p>
            <a:r>
              <a:rPr lang="es-ES" sz="1550" b="1" dirty="0">
                <a:solidFill>
                  <a:schemeClr val="bg1"/>
                </a:solidFill>
              </a:rPr>
              <a:t>1: ¿Te gustaría comprar una camisa también? </a:t>
            </a:r>
            <a:r>
              <a:rPr lang="es-ES" sz="1550" dirty="0">
                <a:solidFill>
                  <a:schemeClr val="bg1"/>
                </a:solidFill>
              </a:rPr>
              <a:t>/</a:t>
            </a:r>
            <a:r>
              <a:rPr lang="es-ES" sz="1550" dirty="0" err="1">
                <a:solidFill>
                  <a:schemeClr val="bg1"/>
                </a:solidFill>
              </a:rPr>
              <a:t>Would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you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like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to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buy</a:t>
            </a:r>
            <a:r>
              <a:rPr lang="es-ES" sz="1550" dirty="0">
                <a:solidFill>
                  <a:schemeClr val="bg1"/>
                </a:solidFill>
              </a:rPr>
              <a:t> a </a:t>
            </a:r>
            <a:r>
              <a:rPr lang="es-ES" sz="1550" dirty="0" err="1">
                <a:solidFill>
                  <a:schemeClr val="bg1"/>
                </a:solidFill>
              </a:rPr>
              <a:t>shirt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too</a:t>
            </a:r>
            <a:r>
              <a:rPr lang="es-ES" sz="1550" dirty="0">
                <a:solidFill>
                  <a:schemeClr val="bg1"/>
                </a:solidFill>
              </a:rPr>
              <a:t>?</a:t>
            </a:r>
            <a:br>
              <a:rPr lang="es-ES" sz="1550" b="1" dirty="0">
                <a:solidFill>
                  <a:schemeClr val="bg1"/>
                </a:solidFill>
              </a:rPr>
            </a:br>
            <a:r>
              <a:rPr lang="es-ES" sz="1550" b="1" dirty="0">
                <a:solidFill>
                  <a:srgbClr val="0070C0"/>
                </a:solidFill>
              </a:rPr>
              <a:t>2: Sí, me encantaría. ¿Qué colores tienes? </a:t>
            </a:r>
            <a:r>
              <a:rPr lang="es-ES" sz="1550" dirty="0">
                <a:solidFill>
                  <a:srgbClr val="0070C0"/>
                </a:solidFill>
              </a:rPr>
              <a:t>/Yes, I </a:t>
            </a:r>
            <a:r>
              <a:rPr lang="es-ES" sz="1550" dirty="0" err="1">
                <a:solidFill>
                  <a:srgbClr val="0070C0"/>
                </a:solidFill>
              </a:rPr>
              <a:t>would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love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that</a:t>
            </a:r>
            <a:r>
              <a:rPr lang="es-ES" sz="1550" dirty="0">
                <a:solidFill>
                  <a:srgbClr val="0070C0"/>
                </a:solidFill>
              </a:rPr>
              <a:t>. </a:t>
            </a:r>
            <a:r>
              <a:rPr lang="es-ES" sz="1550" dirty="0" err="1">
                <a:solidFill>
                  <a:srgbClr val="0070C0"/>
                </a:solidFill>
              </a:rPr>
              <a:t>What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colors</a:t>
            </a:r>
            <a:r>
              <a:rPr lang="es-ES" sz="1550" dirty="0">
                <a:solidFill>
                  <a:srgbClr val="0070C0"/>
                </a:solidFill>
              </a:rPr>
              <a:t> do </a:t>
            </a:r>
            <a:r>
              <a:rPr lang="es-ES" sz="1550" dirty="0" err="1">
                <a:solidFill>
                  <a:srgbClr val="0070C0"/>
                </a:solidFill>
              </a:rPr>
              <a:t>you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have</a:t>
            </a:r>
            <a:r>
              <a:rPr lang="es-ES" sz="1550" dirty="0">
                <a:solidFill>
                  <a:srgbClr val="0070C0"/>
                </a:solidFill>
              </a:rPr>
              <a:t>?</a:t>
            </a:r>
            <a:endParaRPr lang="es-ES" sz="1550" b="1" dirty="0">
              <a:solidFill>
                <a:srgbClr val="0070C0"/>
              </a:solidFill>
            </a:endParaRPr>
          </a:p>
          <a:p>
            <a:r>
              <a:rPr lang="es-ES" sz="1550" b="1" dirty="0">
                <a:solidFill>
                  <a:schemeClr val="bg1"/>
                </a:solidFill>
              </a:rPr>
              <a:t>1: Tengo color amarillo, anaranjado y verde. </a:t>
            </a:r>
            <a:r>
              <a:rPr lang="es-ES" sz="1550" dirty="0">
                <a:solidFill>
                  <a:schemeClr val="bg1"/>
                </a:solidFill>
              </a:rPr>
              <a:t>/I </a:t>
            </a:r>
            <a:r>
              <a:rPr lang="es-ES" sz="1550" dirty="0" err="1">
                <a:solidFill>
                  <a:schemeClr val="bg1"/>
                </a:solidFill>
              </a:rPr>
              <a:t>have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yellow</a:t>
            </a:r>
            <a:r>
              <a:rPr lang="es-ES" sz="1550" dirty="0">
                <a:solidFill>
                  <a:schemeClr val="bg1"/>
                </a:solidFill>
              </a:rPr>
              <a:t>, </a:t>
            </a:r>
            <a:r>
              <a:rPr lang="es-ES" sz="1550" dirty="0" err="1">
                <a:solidFill>
                  <a:schemeClr val="bg1"/>
                </a:solidFill>
              </a:rPr>
              <a:t>orange</a:t>
            </a:r>
            <a:r>
              <a:rPr lang="es-ES" sz="1550" dirty="0">
                <a:solidFill>
                  <a:schemeClr val="bg1"/>
                </a:solidFill>
              </a:rPr>
              <a:t> and </a:t>
            </a:r>
            <a:r>
              <a:rPr lang="es-ES" sz="1550" dirty="0" err="1">
                <a:solidFill>
                  <a:schemeClr val="bg1"/>
                </a:solidFill>
              </a:rPr>
              <a:t>green</a:t>
            </a:r>
            <a:r>
              <a:rPr lang="es-ES" sz="1550" dirty="0">
                <a:solidFill>
                  <a:schemeClr val="bg1"/>
                </a:solidFill>
              </a:rPr>
              <a:t>.</a:t>
            </a:r>
            <a:endParaRPr lang="es-ES" sz="1550" b="1" dirty="0">
              <a:solidFill>
                <a:schemeClr val="bg1"/>
              </a:solidFill>
            </a:endParaRPr>
          </a:p>
          <a:p>
            <a:r>
              <a:rPr lang="es-ES" sz="1550" b="1" dirty="0">
                <a:solidFill>
                  <a:srgbClr val="0070C0"/>
                </a:solidFill>
              </a:rPr>
              <a:t>2: Entiendo. Dame la camisa verde, por favor. </a:t>
            </a:r>
            <a:r>
              <a:rPr lang="es-ES" sz="1550" dirty="0">
                <a:solidFill>
                  <a:srgbClr val="0070C0"/>
                </a:solidFill>
              </a:rPr>
              <a:t>/I </a:t>
            </a:r>
            <a:r>
              <a:rPr lang="es-ES" sz="1550" dirty="0" err="1">
                <a:solidFill>
                  <a:srgbClr val="0070C0"/>
                </a:solidFill>
              </a:rPr>
              <a:t>understand</a:t>
            </a:r>
            <a:r>
              <a:rPr lang="es-ES" sz="1550" dirty="0">
                <a:solidFill>
                  <a:srgbClr val="0070C0"/>
                </a:solidFill>
              </a:rPr>
              <a:t>. </a:t>
            </a:r>
            <a:r>
              <a:rPr lang="es-ES" sz="1550" dirty="0" err="1">
                <a:solidFill>
                  <a:srgbClr val="0070C0"/>
                </a:solidFill>
              </a:rPr>
              <a:t>I’ll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have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the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green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shirt</a:t>
            </a:r>
            <a:r>
              <a:rPr lang="es-ES" sz="1550" dirty="0">
                <a:solidFill>
                  <a:srgbClr val="0070C0"/>
                </a:solidFill>
              </a:rPr>
              <a:t>, </a:t>
            </a:r>
            <a:r>
              <a:rPr lang="es-ES" sz="1550" dirty="0" err="1">
                <a:solidFill>
                  <a:srgbClr val="0070C0"/>
                </a:solidFill>
              </a:rPr>
              <a:t>please</a:t>
            </a:r>
            <a:r>
              <a:rPr lang="es-ES" sz="1550" dirty="0">
                <a:solidFill>
                  <a:srgbClr val="0070C0"/>
                </a:solidFill>
              </a:rPr>
              <a:t>.</a:t>
            </a:r>
            <a:br>
              <a:rPr lang="es-ES" sz="1550" b="1" dirty="0">
                <a:solidFill>
                  <a:schemeClr val="bg1"/>
                </a:solidFill>
              </a:rPr>
            </a:br>
            <a:r>
              <a:rPr lang="es-ES" sz="1550" b="1" dirty="0">
                <a:solidFill>
                  <a:schemeClr val="bg1"/>
                </a:solidFill>
              </a:rPr>
              <a:t>1: Aquí está la camisa verde y los pantalones de talla mediana. /</a:t>
            </a:r>
            <a:r>
              <a:rPr lang="es-ES" sz="1550" dirty="0">
                <a:solidFill>
                  <a:schemeClr val="bg1"/>
                </a:solidFill>
              </a:rPr>
              <a:t>Here are </a:t>
            </a:r>
            <a:r>
              <a:rPr lang="es-ES" sz="1550" dirty="0" err="1">
                <a:solidFill>
                  <a:schemeClr val="bg1"/>
                </a:solidFill>
              </a:rPr>
              <a:t>the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green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shirt</a:t>
            </a:r>
            <a:r>
              <a:rPr lang="es-ES" sz="1550" dirty="0">
                <a:solidFill>
                  <a:schemeClr val="bg1"/>
                </a:solidFill>
              </a:rPr>
              <a:t> and </a:t>
            </a:r>
            <a:r>
              <a:rPr lang="es-ES" sz="1550" dirty="0" err="1">
                <a:solidFill>
                  <a:schemeClr val="bg1"/>
                </a:solidFill>
              </a:rPr>
              <a:t>the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medium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size</a:t>
            </a:r>
            <a:r>
              <a:rPr lang="es-ES" sz="1550" dirty="0">
                <a:solidFill>
                  <a:schemeClr val="bg1"/>
                </a:solidFill>
              </a:rPr>
              <a:t> pants.</a:t>
            </a:r>
            <a:endParaRPr lang="es-ES" sz="1550" b="1" dirty="0">
              <a:solidFill>
                <a:schemeClr val="bg1"/>
              </a:solidFill>
            </a:endParaRPr>
          </a:p>
          <a:p>
            <a:r>
              <a:rPr lang="es-ES" sz="1550" b="1" dirty="0">
                <a:solidFill>
                  <a:srgbClr val="0070C0"/>
                </a:solidFill>
              </a:rPr>
              <a:t>2: Perfecto. ¿Cuánto cuestan los pantalones? </a:t>
            </a:r>
            <a:r>
              <a:rPr lang="es-ES" sz="1550" dirty="0">
                <a:solidFill>
                  <a:srgbClr val="0070C0"/>
                </a:solidFill>
              </a:rPr>
              <a:t>/</a:t>
            </a:r>
            <a:r>
              <a:rPr lang="es-ES" sz="1550" dirty="0" err="1">
                <a:solidFill>
                  <a:srgbClr val="0070C0"/>
                </a:solidFill>
              </a:rPr>
              <a:t>Perfect</a:t>
            </a:r>
            <a:r>
              <a:rPr lang="es-ES" sz="1550" dirty="0">
                <a:solidFill>
                  <a:srgbClr val="0070C0"/>
                </a:solidFill>
              </a:rPr>
              <a:t>. </a:t>
            </a:r>
            <a:r>
              <a:rPr lang="es-ES" sz="1550" dirty="0" err="1">
                <a:solidFill>
                  <a:srgbClr val="0070C0"/>
                </a:solidFill>
              </a:rPr>
              <a:t>How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much</a:t>
            </a:r>
            <a:r>
              <a:rPr lang="es-ES" sz="1550" dirty="0">
                <a:solidFill>
                  <a:srgbClr val="0070C0"/>
                </a:solidFill>
              </a:rPr>
              <a:t> do </a:t>
            </a:r>
            <a:r>
              <a:rPr lang="es-ES" sz="1550" dirty="0" err="1">
                <a:solidFill>
                  <a:srgbClr val="0070C0"/>
                </a:solidFill>
              </a:rPr>
              <a:t>the</a:t>
            </a:r>
            <a:r>
              <a:rPr lang="es-ES" sz="1550" dirty="0">
                <a:solidFill>
                  <a:srgbClr val="0070C0"/>
                </a:solidFill>
              </a:rPr>
              <a:t> pants </a:t>
            </a:r>
            <a:r>
              <a:rPr lang="es-ES" sz="1550" dirty="0" err="1">
                <a:solidFill>
                  <a:srgbClr val="0070C0"/>
                </a:solidFill>
              </a:rPr>
              <a:t>cost</a:t>
            </a:r>
            <a:r>
              <a:rPr lang="es-ES" sz="1550" dirty="0">
                <a:solidFill>
                  <a:srgbClr val="0070C0"/>
                </a:solidFill>
              </a:rPr>
              <a:t>?</a:t>
            </a:r>
            <a:endParaRPr lang="es-ES" sz="1550" b="1" dirty="0">
              <a:solidFill>
                <a:srgbClr val="0070C0"/>
              </a:solidFill>
            </a:endParaRPr>
          </a:p>
          <a:p>
            <a:r>
              <a:rPr lang="es-ES" sz="1550" b="1" dirty="0">
                <a:solidFill>
                  <a:schemeClr val="bg1"/>
                </a:solidFill>
              </a:rPr>
              <a:t>1: Cuestan $20 (veinte dólares). /</a:t>
            </a:r>
            <a:r>
              <a:rPr lang="es-ES" sz="1550" dirty="0" err="1">
                <a:solidFill>
                  <a:schemeClr val="bg1"/>
                </a:solidFill>
              </a:rPr>
              <a:t>They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cost</a:t>
            </a:r>
            <a:r>
              <a:rPr lang="es-ES" sz="1550" dirty="0">
                <a:solidFill>
                  <a:schemeClr val="bg1"/>
                </a:solidFill>
              </a:rPr>
              <a:t> $20. </a:t>
            </a:r>
          </a:p>
          <a:p>
            <a:r>
              <a:rPr lang="es-ES" sz="1550" b="1" dirty="0">
                <a:solidFill>
                  <a:srgbClr val="0070C0"/>
                </a:solidFill>
              </a:rPr>
              <a:t>2: ¿Y cuánto cuesta la camisa? /</a:t>
            </a:r>
            <a:r>
              <a:rPr lang="es-ES" sz="1550" dirty="0">
                <a:solidFill>
                  <a:srgbClr val="0070C0"/>
                </a:solidFill>
              </a:rPr>
              <a:t>And </a:t>
            </a:r>
            <a:r>
              <a:rPr lang="es-ES" sz="1550" dirty="0" err="1">
                <a:solidFill>
                  <a:srgbClr val="0070C0"/>
                </a:solidFill>
              </a:rPr>
              <a:t>how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much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does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the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shirt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cost</a:t>
            </a:r>
            <a:r>
              <a:rPr lang="es-ES" sz="1550" dirty="0">
                <a:solidFill>
                  <a:srgbClr val="0070C0"/>
                </a:solidFill>
              </a:rPr>
              <a:t>?</a:t>
            </a:r>
            <a:endParaRPr lang="es-ES" sz="1550" b="1" i="1" dirty="0">
              <a:solidFill>
                <a:srgbClr val="0070C0"/>
              </a:solidFill>
            </a:endParaRPr>
          </a:p>
          <a:p>
            <a:r>
              <a:rPr lang="es-ES" sz="1550" b="1" dirty="0">
                <a:solidFill>
                  <a:schemeClr val="bg1"/>
                </a:solidFill>
              </a:rPr>
              <a:t>1: Cuesta $15 (quince dólares) </a:t>
            </a:r>
            <a:r>
              <a:rPr lang="es-ES" sz="1550" dirty="0">
                <a:solidFill>
                  <a:schemeClr val="bg1"/>
                </a:solidFill>
              </a:rPr>
              <a:t>/</a:t>
            </a:r>
            <a:r>
              <a:rPr lang="es-ES" sz="1550" dirty="0" err="1">
                <a:solidFill>
                  <a:schemeClr val="bg1"/>
                </a:solidFill>
              </a:rPr>
              <a:t>It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costs</a:t>
            </a:r>
            <a:r>
              <a:rPr lang="es-ES" sz="1550" dirty="0">
                <a:solidFill>
                  <a:schemeClr val="bg1"/>
                </a:solidFill>
              </a:rPr>
              <a:t> $15.</a:t>
            </a:r>
            <a:endParaRPr lang="es-ES" sz="1550" b="1" dirty="0">
              <a:solidFill>
                <a:schemeClr val="bg1"/>
              </a:solidFill>
            </a:endParaRPr>
          </a:p>
          <a:p>
            <a:r>
              <a:rPr lang="es-ES" sz="1550" b="1" dirty="0">
                <a:solidFill>
                  <a:srgbClr val="0070C0"/>
                </a:solidFill>
              </a:rPr>
              <a:t>2: Gracias. ¿Dónde está el probador? /</a:t>
            </a:r>
            <a:r>
              <a:rPr lang="es-ES" sz="1550" dirty="0" err="1">
                <a:solidFill>
                  <a:srgbClr val="0070C0"/>
                </a:solidFill>
              </a:rPr>
              <a:t>Thanks</a:t>
            </a:r>
            <a:r>
              <a:rPr lang="es-ES" sz="1550" dirty="0">
                <a:solidFill>
                  <a:srgbClr val="0070C0"/>
                </a:solidFill>
              </a:rPr>
              <a:t>. </a:t>
            </a:r>
            <a:r>
              <a:rPr lang="es-ES" sz="1550" dirty="0" err="1">
                <a:solidFill>
                  <a:srgbClr val="0070C0"/>
                </a:solidFill>
              </a:rPr>
              <a:t>Where</a:t>
            </a:r>
            <a:r>
              <a:rPr lang="es-ES" sz="1550" dirty="0">
                <a:solidFill>
                  <a:srgbClr val="0070C0"/>
                </a:solidFill>
              </a:rPr>
              <a:t> can I </a:t>
            </a:r>
            <a:r>
              <a:rPr lang="es-ES" sz="1550" dirty="0" err="1">
                <a:solidFill>
                  <a:srgbClr val="0070C0"/>
                </a:solidFill>
              </a:rPr>
              <a:t>find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the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fitting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room</a:t>
            </a:r>
            <a:r>
              <a:rPr lang="es-ES" sz="1550" dirty="0">
                <a:solidFill>
                  <a:srgbClr val="0070C0"/>
                </a:solidFill>
              </a:rPr>
              <a:t>? </a:t>
            </a:r>
            <a:endParaRPr lang="es-ES" sz="1550" b="1" dirty="0">
              <a:solidFill>
                <a:srgbClr val="0070C0"/>
              </a:solidFill>
            </a:endParaRPr>
          </a:p>
          <a:p>
            <a:r>
              <a:rPr lang="es-ES" sz="1550" b="1" dirty="0">
                <a:solidFill>
                  <a:schemeClr val="bg1"/>
                </a:solidFill>
              </a:rPr>
              <a:t>1: El probador está cerca del área de zapatos. /</a:t>
            </a:r>
            <a:r>
              <a:rPr lang="es-ES" sz="1550" dirty="0" err="1">
                <a:solidFill>
                  <a:schemeClr val="bg1"/>
                </a:solidFill>
              </a:rPr>
              <a:t>The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fitting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room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is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near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the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shoe</a:t>
            </a:r>
            <a:r>
              <a:rPr lang="es-ES" sz="1550" dirty="0">
                <a:solidFill>
                  <a:schemeClr val="bg1"/>
                </a:solidFill>
              </a:rPr>
              <a:t> área.</a:t>
            </a:r>
            <a:endParaRPr lang="es-ES" sz="1550" b="1" dirty="0">
              <a:solidFill>
                <a:schemeClr val="bg1"/>
              </a:solidFill>
            </a:endParaRPr>
          </a:p>
          <a:p>
            <a:r>
              <a:rPr lang="es-ES" sz="1550" b="1" dirty="0">
                <a:solidFill>
                  <a:srgbClr val="0070C0"/>
                </a:solidFill>
              </a:rPr>
              <a:t>2: Toda la ropa me queda bien. /</a:t>
            </a:r>
            <a:r>
              <a:rPr lang="en-US" sz="1550" dirty="0">
                <a:solidFill>
                  <a:srgbClr val="0070C0"/>
                </a:solidFill>
              </a:rPr>
              <a:t> All the clothes fit me well.</a:t>
            </a:r>
            <a:r>
              <a:rPr lang="es-ES" sz="1550" b="1" dirty="0">
                <a:solidFill>
                  <a:srgbClr val="0070C0"/>
                </a:solidFill>
              </a:rPr>
              <a:t> </a:t>
            </a:r>
          </a:p>
          <a:p>
            <a:r>
              <a:rPr lang="es-ES" sz="1550" b="1" dirty="0">
                <a:solidFill>
                  <a:schemeClr val="bg1"/>
                </a:solidFill>
              </a:rPr>
              <a:t>1: ¡Me alegra saber eso! /</a:t>
            </a:r>
            <a:r>
              <a:rPr lang="en-US" sz="1550" dirty="0">
                <a:solidFill>
                  <a:schemeClr val="bg1"/>
                </a:solidFill>
              </a:rPr>
              <a:t>I'm glad to hear that!</a:t>
            </a:r>
            <a:endParaRPr lang="es-ES" sz="1550" b="1" dirty="0">
              <a:solidFill>
                <a:schemeClr val="bg1"/>
              </a:solidFill>
            </a:endParaRPr>
          </a:p>
          <a:p>
            <a:r>
              <a:rPr lang="es-ES" sz="1550" b="1" dirty="0">
                <a:solidFill>
                  <a:srgbClr val="0070C0"/>
                </a:solidFill>
              </a:rPr>
              <a:t>2: Muchas gracias. Adiós. /</a:t>
            </a:r>
            <a:r>
              <a:rPr lang="es-ES" sz="1550" dirty="0" err="1">
                <a:solidFill>
                  <a:srgbClr val="0070C0"/>
                </a:solidFill>
              </a:rPr>
              <a:t>Thank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you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very</a:t>
            </a:r>
            <a:r>
              <a:rPr lang="es-ES" sz="1550" dirty="0">
                <a:solidFill>
                  <a:srgbClr val="0070C0"/>
                </a:solidFill>
              </a:rPr>
              <a:t> </a:t>
            </a:r>
            <a:r>
              <a:rPr lang="es-ES" sz="1550" dirty="0" err="1">
                <a:solidFill>
                  <a:srgbClr val="0070C0"/>
                </a:solidFill>
              </a:rPr>
              <a:t>much</a:t>
            </a:r>
            <a:r>
              <a:rPr lang="es-ES" sz="1550" dirty="0">
                <a:solidFill>
                  <a:srgbClr val="0070C0"/>
                </a:solidFill>
              </a:rPr>
              <a:t>. </a:t>
            </a:r>
            <a:r>
              <a:rPr lang="es-ES" sz="1550" dirty="0" err="1">
                <a:solidFill>
                  <a:srgbClr val="0070C0"/>
                </a:solidFill>
              </a:rPr>
              <a:t>Bye</a:t>
            </a:r>
            <a:r>
              <a:rPr lang="es-ES" sz="1550" dirty="0">
                <a:solidFill>
                  <a:srgbClr val="0070C0"/>
                </a:solidFill>
              </a:rPr>
              <a:t>.</a:t>
            </a:r>
            <a:endParaRPr lang="es-ES" sz="1550" b="1" i="1" dirty="0">
              <a:solidFill>
                <a:srgbClr val="0070C0"/>
              </a:solidFill>
            </a:endParaRPr>
          </a:p>
          <a:p>
            <a:r>
              <a:rPr lang="es-ES" sz="1550" b="1" dirty="0">
                <a:solidFill>
                  <a:schemeClr val="bg1"/>
                </a:solidFill>
              </a:rPr>
              <a:t>1: De nada. Hasta luego. /</a:t>
            </a:r>
            <a:r>
              <a:rPr lang="es-ES" sz="1550" dirty="0" err="1">
                <a:solidFill>
                  <a:schemeClr val="bg1"/>
                </a:solidFill>
              </a:rPr>
              <a:t>You’re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welcome</a:t>
            </a:r>
            <a:r>
              <a:rPr lang="es-ES" sz="1550" dirty="0">
                <a:solidFill>
                  <a:schemeClr val="bg1"/>
                </a:solidFill>
              </a:rPr>
              <a:t>. </a:t>
            </a:r>
            <a:r>
              <a:rPr lang="es-ES" sz="1550" dirty="0" err="1">
                <a:solidFill>
                  <a:schemeClr val="bg1"/>
                </a:solidFill>
              </a:rPr>
              <a:t>Until</a:t>
            </a:r>
            <a:r>
              <a:rPr lang="es-ES" sz="1550" dirty="0">
                <a:solidFill>
                  <a:schemeClr val="bg1"/>
                </a:solidFill>
              </a:rPr>
              <a:t> </a:t>
            </a:r>
            <a:r>
              <a:rPr lang="es-ES" sz="1550" dirty="0" err="1">
                <a:solidFill>
                  <a:schemeClr val="bg1"/>
                </a:solidFill>
              </a:rPr>
              <a:t>later</a:t>
            </a:r>
            <a:r>
              <a:rPr lang="es-ES" sz="1550" dirty="0">
                <a:solidFill>
                  <a:schemeClr val="bg1"/>
                </a:solidFill>
              </a:rPr>
              <a:t>. </a:t>
            </a:r>
            <a:endParaRPr lang="es-ES" sz="155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46C0CB0-DE01-7714-3812-BB7FDF04CAF0}"/>
              </a:ext>
            </a:extLst>
          </p:cNvPr>
          <p:cNvSpPr txBox="1">
            <a:spLocks/>
          </p:cNvSpPr>
          <p:nvPr/>
        </p:nvSpPr>
        <p:spPr>
          <a:xfrm>
            <a:off x="6095999" y="2701767"/>
            <a:ext cx="6163082" cy="356863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b="1" dirty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b="1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GT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400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sz="20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Page 17 | Fashion buyer Vectors - Download Free High-Quality Vectors from  Freepik | Freepik">
            <a:extLst>
              <a:ext uri="{FF2B5EF4-FFF2-40B4-BE49-F238E27FC236}">
                <a16:creationId xmlns:a16="http://schemas.microsoft.com/office/drawing/2014/main" id="{F4213B48-8733-583A-34AD-D0EF71E69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1" t="6867" r="22027" b="7349"/>
          <a:stretch>
            <a:fillRect/>
          </a:stretch>
        </p:blipFill>
        <p:spPr bwMode="auto">
          <a:xfrm>
            <a:off x="7274079" y="1115046"/>
            <a:ext cx="475329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529D-EA0F-4960-B8D1-96732645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32" y="90424"/>
            <a:ext cx="11641772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REVIEW: PRONOMBRES PERSONALES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5A2A79F-C021-460B-944B-4931AC02C2C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2509153"/>
          <a:ext cx="5024436" cy="374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140">
                  <a:extLst>
                    <a:ext uri="{9D8B030D-6E8A-4147-A177-3AD203B41FA5}">
                      <a16:colId xmlns:a16="http://schemas.microsoft.com/office/drawing/2014/main" val="756187502"/>
                    </a:ext>
                  </a:extLst>
                </a:gridCol>
                <a:gridCol w="3011296">
                  <a:extLst>
                    <a:ext uri="{9D8B030D-6E8A-4147-A177-3AD203B41FA5}">
                      <a16:colId xmlns:a16="http://schemas.microsoft.com/office/drawing/2014/main" val="1187693300"/>
                    </a:ext>
                  </a:extLst>
                </a:gridCol>
              </a:tblGrid>
              <a:tr h="7751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SINGULAR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717324"/>
                  </a:ext>
                </a:extLst>
              </a:tr>
              <a:tr h="54536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yo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5385622"/>
                  </a:ext>
                </a:extLst>
              </a:tr>
              <a:tr h="54536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tú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(informal)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6723232"/>
                  </a:ext>
                </a:extLst>
              </a:tr>
              <a:tr h="1815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él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ella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usted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he</a:t>
                      </a:r>
                    </a:p>
                    <a:p>
                      <a:pPr algn="ctr"/>
                      <a:r>
                        <a:rPr lang="en-US" sz="2800" b="1" dirty="0"/>
                        <a:t>she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you (formal)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13551820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C85568-48E7-4246-B53F-23B5562D3734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327778" y="2491961"/>
          <a:ext cx="5035550" cy="3766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249">
                  <a:extLst>
                    <a:ext uri="{9D8B030D-6E8A-4147-A177-3AD203B41FA5}">
                      <a16:colId xmlns:a16="http://schemas.microsoft.com/office/drawing/2014/main" val="1752257596"/>
                    </a:ext>
                  </a:extLst>
                </a:gridCol>
                <a:gridCol w="3205301">
                  <a:extLst>
                    <a:ext uri="{9D8B030D-6E8A-4147-A177-3AD203B41FA5}">
                      <a16:colId xmlns:a16="http://schemas.microsoft.com/office/drawing/2014/main" val="2924116178"/>
                    </a:ext>
                  </a:extLst>
                </a:gridCol>
              </a:tblGrid>
              <a:tr h="8498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PLURAL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55245313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nosotros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we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61123438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vosotros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all (informal)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76478784"/>
                  </a:ext>
                </a:extLst>
              </a:tr>
              <a:tr h="1671059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ellos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ellas</a:t>
                      </a:r>
                      <a:endParaRPr lang="en-US" sz="3200" b="1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ustedes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they </a:t>
                      </a:r>
                      <a:r>
                        <a:rPr lang="en-US" sz="1800" b="1" dirty="0"/>
                        <a:t>(masculine OR mix)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they (feminine)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you all (formal)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5952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54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529D-EA0F-4960-B8D1-96732645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/>
              <a:t>EL VERBO ESTAR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6AB5F-591D-4273-8E2B-2DE980AC2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67" y="5872682"/>
            <a:ext cx="5189857" cy="5762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000" b="1" dirty="0"/>
              <a:t>SINGULAR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5A2A79F-C021-460B-944B-4931AC02C2C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1881250"/>
          <a:ext cx="5024436" cy="3841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218">
                  <a:extLst>
                    <a:ext uri="{9D8B030D-6E8A-4147-A177-3AD203B41FA5}">
                      <a16:colId xmlns:a16="http://schemas.microsoft.com/office/drawing/2014/main" val="756187502"/>
                    </a:ext>
                  </a:extLst>
                </a:gridCol>
                <a:gridCol w="2512218">
                  <a:extLst>
                    <a:ext uri="{9D8B030D-6E8A-4147-A177-3AD203B41FA5}">
                      <a16:colId xmlns:a16="http://schemas.microsoft.com/office/drawing/2014/main" val="1187693300"/>
                    </a:ext>
                  </a:extLst>
                </a:gridCol>
              </a:tblGrid>
              <a:tr h="6408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PRONOMBRE PERSONAL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VERBO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717324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yo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estoy</a:t>
                      </a:r>
                      <a:endParaRPr lang="en-US" sz="32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5385622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tú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estás</a:t>
                      </a:r>
                      <a:endParaRPr lang="en-US" sz="32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6723232"/>
                  </a:ext>
                </a:extLst>
              </a:tr>
              <a:tr h="546903">
                <a:tc>
                  <a:txBody>
                    <a:bodyPr/>
                    <a:lstStyle/>
                    <a:p>
                      <a:r>
                        <a:rPr lang="es-GT" sz="3200" b="1" dirty="0"/>
                        <a:t>é</a:t>
                      </a:r>
                      <a:r>
                        <a:rPr lang="en-US" sz="3200" b="1" dirty="0"/>
                        <a:t>l</a:t>
                      </a:r>
                    </a:p>
                    <a:p>
                      <a:r>
                        <a:rPr lang="en-US" sz="3200" b="1" dirty="0" err="1"/>
                        <a:t>ella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usted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esto</a:t>
                      </a:r>
                      <a:r>
                        <a:rPr lang="en-US" sz="3200" b="1" dirty="0"/>
                        <a:t> 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está</a:t>
                      </a:r>
                      <a:endParaRPr lang="en-US" sz="32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13551820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1756D-872F-4EEF-9155-5BCAB0EC1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03" y="5872682"/>
            <a:ext cx="5194583" cy="5762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000" b="1" dirty="0"/>
              <a:t>PLURAL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C85568-48E7-4246-B53F-23B5562D373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66826305"/>
              </p:ext>
            </p:extLst>
          </p:nvPr>
        </p:nvGraphicFramePr>
        <p:xfrm>
          <a:off x="6590582" y="1881250"/>
          <a:ext cx="5035550" cy="3842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775">
                  <a:extLst>
                    <a:ext uri="{9D8B030D-6E8A-4147-A177-3AD203B41FA5}">
                      <a16:colId xmlns:a16="http://schemas.microsoft.com/office/drawing/2014/main" val="1752257596"/>
                    </a:ext>
                  </a:extLst>
                </a:gridCol>
                <a:gridCol w="2517775">
                  <a:extLst>
                    <a:ext uri="{9D8B030D-6E8A-4147-A177-3AD203B41FA5}">
                      <a16:colId xmlns:a16="http://schemas.microsoft.com/office/drawing/2014/main" val="2924116178"/>
                    </a:ext>
                  </a:extLst>
                </a:gridCol>
              </a:tblGrid>
              <a:tr h="6424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PRONOMBRE PERSONAL</a:t>
                      </a:r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VERBO</a:t>
                      </a:r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55245313"/>
                  </a:ext>
                </a:extLst>
              </a:tr>
              <a:tr h="53998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nosotros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estamos</a:t>
                      </a:r>
                      <a:endParaRPr lang="en-US" sz="32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61123438"/>
                  </a:ext>
                </a:extLst>
              </a:tr>
              <a:tr h="53998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vosotros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estáis</a:t>
                      </a:r>
                      <a:endParaRPr lang="en-US" sz="32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76478784"/>
                  </a:ext>
                </a:extLst>
              </a:tr>
              <a:tr h="53998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ellos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ellas</a:t>
                      </a:r>
                      <a:endParaRPr lang="en-US" sz="3200" b="1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ustedes</a:t>
                      </a:r>
                      <a:endParaRPr lang="en-US" sz="3200" b="1" dirty="0"/>
                    </a:p>
                    <a:p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/>
                        <a:t>están</a:t>
                      </a:r>
                      <a:endParaRPr lang="en-US" sz="32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5952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7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B9AC-9B21-38E1-A2B1-C2EF37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7F9-D368-1D41-622F-2A93E90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391F-BFF3-3764-B32E-CBB1EFD3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C425B46B-3C69-3F9A-22A1-AE1DA61A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12D17D-AC09-D82B-D048-ED39B2587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236" y="654974"/>
            <a:ext cx="6106377" cy="23899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D0DA36-5820-AE5C-12A2-68F3A119E8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471"/>
          <a:stretch>
            <a:fillRect/>
          </a:stretch>
        </p:blipFill>
        <p:spPr>
          <a:xfrm>
            <a:off x="5447683" y="3502678"/>
            <a:ext cx="6183485" cy="254099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6042C6-9A1B-D2E7-AF1B-BA6493FE9104}"/>
              </a:ext>
            </a:extLst>
          </p:cNvPr>
          <p:cNvSpPr/>
          <p:nvPr/>
        </p:nvSpPr>
        <p:spPr>
          <a:xfrm>
            <a:off x="6953250" y="814324"/>
            <a:ext cx="4138422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nosotros estamos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C32366-C420-1939-9FA7-FFF4BDF0E264}"/>
              </a:ext>
            </a:extLst>
          </p:cNvPr>
          <p:cNvSpPr/>
          <p:nvPr/>
        </p:nvSpPr>
        <p:spPr>
          <a:xfrm>
            <a:off x="6953250" y="1302350"/>
            <a:ext cx="4138422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yo estoy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FD3B18-1126-979C-0BF7-10AC4740483C}"/>
              </a:ext>
            </a:extLst>
          </p:cNvPr>
          <p:cNvSpPr/>
          <p:nvPr/>
        </p:nvSpPr>
        <p:spPr>
          <a:xfrm>
            <a:off x="6953250" y="1830854"/>
            <a:ext cx="4138422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esto está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83FA68-285F-DC28-173A-C9D4557EFDE2}"/>
              </a:ext>
            </a:extLst>
          </p:cNvPr>
          <p:cNvSpPr/>
          <p:nvPr/>
        </p:nvSpPr>
        <p:spPr>
          <a:xfrm>
            <a:off x="7782306" y="2363260"/>
            <a:ext cx="3638550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usted está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7EAA5F-67C8-B3B5-F013-84F8096B1B26}"/>
              </a:ext>
            </a:extLst>
          </p:cNvPr>
          <p:cNvSpPr/>
          <p:nvPr/>
        </p:nvSpPr>
        <p:spPr>
          <a:xfrm>
            <a:off x="7069074" y="3583520"/>
            <a:ext cx="4138422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ella está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2176708-70B6-7DD4-2DEA-97A2EFB765EF}"/>
              </a:ext>
            </a:extLst>
          </p:cNvPr>
          <p:cNvSpPr/>
          <p:nvPr/>
        </p:nvSpPr>
        <p:spPr>
          <a:xfrm>
            <a:off x="7882890" y="4164882"/>
            <a:ext cx="3537966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ellas están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BD450B6-04EB-18A4-5147-56F0FC80F719}"/>
              </a:ext>
            </a:extLst>
          </p:cNvPr>
          <p:cNvSpPr/>
          <p:nvPr/>
        </p:nvSpPr>
        <p:spPr>
          <a:xfrm>
            <a:off x="8319745" y="4746244"/>
            <a:ext cx="3183407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vosotros estáis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049795-53CD-CB7F-461A-C7CF81EFA695}"/>
              </a:ext>
            </a:extLst>
          </p:cNvPr>
          <p:cNvSpPr/>
          <p:nvPr/>
        </p:nvSpPr>
        <p:spPr>
          <a:xfrm>
            <a:off x="6953250" y="5327606"/>
            <a:ext cx="4138422" cy="3286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rgbClr val="0070C0"/>
                </a:solidFill>
              </a:rPr>
              <a:t>él está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447188"/>
            <a:ext cx="12408408" cy="970450"/>
          </a:xfrm>
        </p:spPr>
        <p:txBody>
          <a:bodyPr/>
          <a:lstStyle/>
          <a:p>
            <a:r>
              <a:rPr lang="en-US" sz="4800" dirty="0"/>
              <a:t>LOS LUGARES – places in the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</a:t>
            </a:r>
            <a:r>
              <a:rPr lang="en-US" sz="3200" b="1" dirty="0" err="1"/>
              <a:t>parque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el</a:t>
            </a:r>
            <a:r>
              <a:rPr lang="en-US" sz="3200" b="1" dirty="0"/>
              <a:t> </a:t>
            </a:r>
            <a:r>
              <a:rPr lang="en-US" sz="3200" b="1" dirty="0" err="1"/>
              <a:t>museo</a:t>
            </a:r>
            <a:endParaRPr lang="en-US" sz="3200" b="1" dirty="0"/>
          </a:p>
        </p:txBody>
      </p:sp>
      <p:pic>
        <p:nvPicPr>
          <p:cNvPr id="9" name="Content Placeholder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7F28E9F-B112-D05D-819E-0482558D25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5253" y="2751138"/>
            <a:ext cx="4827806" cy="3109912"/>
          </a:xfrm>
        </p:spPr>
      </p:pic>
      <p:pic>
        <p:nvPicPr>
          <p:cNvPr id="10" name="Content Placeholder 9" descr="A picture containing room&#10;&#10;Description automatically generated">
            <a:extLst>
              <a:ext uri="{FF2B5EF4-FFF2-40B4-BE49-F238E27FC236}">
                <a16:creationId xmlns:a16="http://schemas.microsoft.com/office/drawing/2014/main" id="{DF7838C6-68E8-3DA6-1F31-0D5567A24B1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88075" y="3003459"/>
            <a:ext cx="5577840" cy="2797636"/>
          </a:xfrm>
        </p:spPr>
      </p:pic>
    </p:spTree>
    <p:extLst>
      <p:ext uri="{BB962C8B-B14F-4D97-AF65-F5344CB8AC3E}">
        <p14:creationId xmlns:p14="http://schemas.microsoft.com/office/powerpoint/2010/main" val="591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6132</TotalTime>
  <Words>1165</Words>
  <Application>Microsoft Office PowerPoint</Application>
  <PresentationFormat>Widescreen</PresentationFormat>
  <Paragraphs>190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Arial</vt:lpstr>
      <vt:lpstr>Century Gothic</vt:lpstr>
      <vt:lpstr>Wingdings</vt:lpstr>
      <vt:lpstr>Wingdings 2</vt:lpstr>
      <vt:lpstr>Quotable</vt:lpstr>
      <vt:lpstr>Adult Conversational Spanish: Beginner Part I</vt:lpstr>
      <vt:lpstr>¡A romper el hielo! Icebreaker</vt:lpstr>
      <vt:lpstr>¡A romper el hielo! Icebreaker</vt:lpstr>
      <vt:lpstr>¡Vamos a Conversar!  </vt:lpstr>
      <vt:lpstr>PowerPoint Presentation</vt:lpstr>
      <vt:lpstr>REVIEW: PRONOMBRES PERSONALES</vt:lpstr>
      <vt:lpstr>EL VERBO ESTAR</vt:lpstr>
      <vt:lpstr>¡PRACTIQUEMOS! Written practice. </vt:lpstr>
      <vt:lpstr>LOS LUGARES – places in the community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Vocabulario: Los lugares</vt:lpstr>
      <vt:lpstr>PowerPoint Presentation</vt:lpstr>
      <vt:lpstr>¡Vamos a Conversar!  </vt:lpstr>
      <vt:lpstr>PowerPoint Presentation</vt:lpstr>
      <vt:lpstr>¡PRACTIQUEMOS! Written practice. </vt:lpstr>
      <vt:lpstr>PowerPoint Presentation</vt:lpstr>
      <vt:lpstr>WHOLE CLASS ACTIVITY!  </vt:lpstr>
      <vt:lpstr>PowerPoint Presentation</vt:lpstr>
      <vt:lpstr>LA DESPEDIDA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10</cp:revision>
  <dcterms:created xsi:type="dcterms:W3CDTF">2025-06-17T15:40:08Z</dcterms:created>
  <dcterms:modified xsi:type="dcterms:W3CDTF">2026-04-09T19:51:19Z</dcterms:modified>
</cp:coreProperties>
</file>