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7" r:id="rId2"/>
    <p:sldId id="269" r:id="rId3"/>
    <p:sldId id="270" r:id="rId4"/>
    <p:sldId id="345" r:id="rId5"/>
    <p:sldId id="313" r:id="rId6"/>
    <p:sldId id="258" r:id="rId7"/>
    <p:sldId id="259" r:id="rId8"/>
    <p:sldId id="290" r:id="rId9"/>
    <p:sldId id="291" r:id="rId10"/>
    <p:sldId id="292" r:id="rId11"/>
    <p:sldId id="293" r:id="rId12"/>
    <p:sldId id="294" r:id="rId13"/>
    <p:sldId id="336" r:id="rId14"/>
    <p:sldId id="346" r:id="rId15"/>
    <p:sldId id="338" r:id="rId16"/>
    <p:sldId id="337" r:id="rId17"/>
    <p:sldId id="340" r:id="rId18"/>
    <p:sldId id="339" r:id="rId19"/>
    <p:sldId id="341" r:id="rId20"/>
    <p:sldId id="342" r:id="rId21"/>
    <p:sldId id="344" r:id="rId22"/>
    <p:sldId id="343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D5FFFD"/>
    <a:srgbClr val="880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1B6B3-2053-4736-9D50-3943EF41176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0623-55A0-4663-863A-A784DF1B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20623-55A0-4663-863A-A784DF1BFA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256D3F-64D8-4F7F-A1FE-B6671A9AAB9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E879CD-8D0C-478C-BEA3-608791AD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right-face-funny-expressions-3516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row-right-green-curve-next-31213/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cking-box-storage-open-full-2447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r.pinterest.com/pin/420101471463458556/" TargetMode="Externa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spiller-ball-barn-gutt-jente-31339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practice-emoji-words-mindfulness-615644/" TargetMode="Externa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upward-green-pointing-2484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row-down-orange-pointing-31178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left-pointing-previous-3118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th/arrow-%E0%B8%AA%E0%B8%B5%E0%B9%80%E0%B8%82%E0%B8%B5%E0%B8%A2%E0%B8%A7-%E0%B8%82%E0%B8%A7%E0%B8%B2-%E0%B8%97%E0%B8%B4%E0%B8%A8%E0%B8%97%E0%B8%B2%E0%B8%87-%E0%B8%95%E0%B8%B1%E0%B8%A7%E0%B8%8A%E0%B8%B5%E0%B9%89-35800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58418&amp;picture=open-road-through-countrysid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nnbrundigestudio.com/2012/05/19/design-layers-ii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sun-behind-the-clouds-vector-clipart.png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ngall.com/mouse-cursor-click-png/download/6290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6 – Final Class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allá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vuelta</a:t>
            </a:r>
            <a:r>
              <a:rPr lang="en-US" sz="3200" b="1" dirty="0"/>
              <a:t> a la</a:t>
            </a:r>
          </a:p>
        </p:txBody>
      </p:sp>
      <p:pic>
        <p:nvPicPr>
          <p:cNvPr id="10" name="Content Placeholder 9" descr="Shape&#10;&#10;Description automatically generated">
            <a:extLst>
              <a:ext uri="{FF2B5EF4-FFF2-40B4-BE49-F238E27FC236}">
                <a16:creationId xmlns:a16="http://schemas.microsoft.com/office/drawing/2014/main" id="{41D4A976-B21C-00B8-0BC0-BDD115096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7636" y="2751138"/>
            <a:ext cx="4503040" cy="3109912"/>
          </a:xfrm>
        </p:spPr>
      </p:pic>
      <p:pic>
        <p:nvPicPr>
          <p:cNvPr id="13" name="Content Placeholder 12" descr="Shape&#10;&#10;Description automatically generated">
            <a:extLst>
              <a:ext uri="{FF2B5EF4-FFF2-40B4-BE49-F238E27FC236}">
                <a16:creationId xmlns:a16="http://schemas.microsoft.com/office/drawing/2014/main" id="{D8477B61-C4C8-1D97-F228-5F244B3EF6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8482" y="2751138"/>
            <a:ext cx="3933485" cy="3109912"/>
          </a:xfrm>
        </p:spPr>
      </p:pic>
    </p:spTree>
    <p:extLst>
      <p:ext uri="{BB962C8B-B14F-4D97-AF65-F5344CB8AC3E}">
        <p14:creationId xmlns:p14="http://schemas.microsoft.com/office/powerpoint/2010/main" val="10936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adentro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afuera</a:t>
            </a:r>
            <a:endParaRPr lang="en-US" sz="3200" b="1" dirty="0"/>
          </a:p>
        </p:txBody>
      </p:sp>
      <p:pic>
        <p:nvPicPr>
          <p:cNvPr id="11" name="Content Placeholder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62142A-12B3-1C45-88F6-4A33F1C8B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6899" y="3075602"/>
            <a:ext cx="4558038" cy="3109912"/>
          </a:xfrm>
        </p:spPr>
      </p:pic>
      <p:pic>
        <p:nvPicPr>
          <p:cNvPr id="14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CF324BE1-C623-36F0-AD95-ADDAE07333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1431" y="3075602"/>
            <a:ext cx="4146549" cy="3109912"/>
          </a:xfrm>
        </p:spPr>
      </p:pic>
    </p:spTree>
    <p:extLst>
      <p:ext uri="{BB962C8B-B14F-4D97-AF65-F5344CB8AC3E}">
        <p14:creationId xmlns:p14="http://schemas.microsoft.com/office/powerpoint/2010/main" val="24644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¡</a:t>
            </a:r>
            <a:r>
              <a:rPr lang="en-US" sz="3200" b="1" dirty="0" err="1"/>
              <a:t>Vamos</a:t>
            </a:r>
            <a:r>
              <a:rPr lang="en-US" sz="3200" b="1" dirty="0"/>
              <a:t> a </a:t>
            </a:r>
            <a:r>
              <a:rPr lang="en-US" sz="3200" b="1" dirty="0" err="1"/>
              <a:t>pacticar</a:t>
            </a:r>
            <a:r>
              <a:rPr lang="en-US" sz="3200" b="1" dirty="0"/>
              <a:t>!</a:t>
            </a:r>
          </a:p>
        </p:txBody>
      </p:sp>
      <p:pic>
        <p:nvPicPr>
          <p:cNvPr id="10" name="Content Placeholder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2AA56B5-8E94-9833-D8B1-A04AB253A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5174" y="2944284"/>
            <a:ext cx="3608964" cy="3109912"/>
          </a:xfrm>
        </p:spPr>
      </p:pic>
      <p:pic>
        <p:nvPicPr>
          <p:cNvPr id="12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1AFE3A74-8AE7-2043-0C33-CF0B4058EF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99918" y="3008292"/>
            <a:ext cx="4025608" cy="3109912"/>
          </a:xfrm>
        </p:spPr>
      </p:pic>
    </p:spTree>
    <p:extLst>
      <p:ext uri="{BB962C8B-B14F-4D97-AF65-F5344CB8AC3E}">
        <p14:creationId xmlns:p14="http://schemas.microsoft.com/office/powerpoint/2010/main" val="29798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2457-F20C-4172-99E7-80BB9932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816E-861D-1D2A-6F1D-09B55CA0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22F29-EAB7-6A3B-B16A-355D8F8435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65423651-55D8-CD43-6274-9EE92510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9788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A949F-77C2-0A5E-7609-148B8EC6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27919"/>
          <a:stretch>
            <a:fillRect/>
          </a:stretch>
        </p:blipFill>
        <p:spPr>
          <a:xfrm>
            <a:off x="1652221" y="361950"/>
            <a:ext cx="9492029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B38FA-6666-A048-FB1A-F56B3781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9040E-F0AB-FA36-915B-1B2BCBC0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750"/>
          <a:stretch>
            <a:fillRect/>
          </a:stretch>
        </p:blipFill>
        <p:spPr>
          <a:xfrm>
            <a:off x="1945308" y="1600200"/>
            <a:ext cx="8320434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F25C9-9AAE-5CDD-DB59-403CA962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861"/>
          <a:stretch>
            <a:fillRect/>
          </a:stretch>
        </p:blipFill>
        <p:spPr>
          <a:xfrm>
            <a:off x="1945308" y="4695825"/>
            <a:ext cx="8320434" cy="1381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49FB2-0AB6-4E58-F037-5B7EDBB36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410" b="19805"/>
          <a:stretch>
            <a:fillRect/>
          </a:stretch>
        </p:blipFill>
        <p:spPr>
          <a:xfrm>
            <a:off x="1928447" y="890654"/>
            <a:ext cx="8425228" cy="7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3443D-8CB6-E014-19BF-7EFDA045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5" t="1" r="56439" b="27919"/>
          <a:stretch>
            <a:fillRect/>
          </a:stretch>
        </p:blipFill>
        <p:spPr>
          <a:xfrm>
            <a:off x="1" y="-45184"/>
            <a:ext cx="2748657" cy="539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155246-439C-91BB-5A35-A5DD0907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14" t="1" r="1366" b="27919"/>
          <a:stretch>
            <a:fillRect/>
          </a:stretch>
        </p:blipFill>
        <p:spPr>
          <a:xfrm>
            <a:off x="2748659" y="-45183"/>
            <a:ext cx="2978058" cy="5396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853D9-B92A-F5B1-05D9-9B822CE5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5" t="1" r="53809" b="93415"/>
          <a:stretch>
            <a:fillRect/>
          </a:stretch>
        </p:blipFill>
        <p:spPr>
          <a:xfrm>
            <a:off x="5793890" y="1884981"/>
            <a:ext cx="3112404" cy="498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CA096-D3C4-8B2E-CE05-F3067E09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06" t="1692" r="8058" b="93364"/>
          <a:stretch>
            <a:fillRect/>
          </a:stretch>
        </p:blipFill>
        <p:spPr>
          <a:xfrm>
            <a:off x="8906293" y="1937606"/>
            <a:ext cx="3261891" cy="453818"/>
          </a:xfrm>
          <a:prstGeom prst="rect">
            <a:avLst/>
          </a:prstGeom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6AAF3F22-6770-F583-79ED-A5938C31B557}"/>
              </a:ext>
            </a:extLst>
          </p:cNvPr>
          <p:cNvSpPr/>
          <p:nvPr/>
        </p:nvSpPr>
        <p:spPr>
          <a:xfrm>
            <a:off x="927500" y="5266945"/>
            <a:ext cx="4083412" cy="53949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E06022E5-6C1B-B63E-BA60-23C93ACCBCBC}"/>
              </a:ext>
            </a:extLst>
          </p:cNvPr>
          <p:cNvSpPr/>
          <p:nvPr/>
        </p:nvSpPr>
        <p:spPr>
          <a:xfrm rot="16200000">
            <a:off x="8927659" y="-189835"/>
            <a:ext cx="575149" cy="3679730"/>
          </a:xfrm>
          <a:prstGeom prst="curvedLeftArrow">
            <a:avLst>
              <a:gd name="adj1" fmla="val 25000"/>
              <a:gd name="adj2" fmla="val 50000"/>
              <a:gd name="adj3" fmla="val 135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5660E7-25E7-7717-A0FF-7E094BAF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23"/>
          <a:stretch>
            <a:fillRect/>
          </a:stretch>
        </p:blipFill>
        <p:spPr>
          <a:xfrm>
            <a:off x="5793890" y="2383549"/>
            <a:ext cx="3112404" cy="4457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3B6EDF-FCCF-20BE-9F31-6F41763CA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294" y="2356117"/>
            <a:ext cx="3261891" cy="4457459"/>
          </a:xfrm>
          <a:prstGeom prst="rect">
            <a:avLst/>
          </a:prstGeom>
        </p:spPr>
      </p:pic>
      <p:pic>
        <p:nvPicPr>
          <p:cNvPr id="1026" name="Picture 2" descr="5 Famous People You Didn't Know Had MBAs | Online MBA Report">
            <a:extLst>
              <a:ext uri="{FF2B5EF4-FFF2-40B4-BE49-F238E27FC236}">
                <a16:creationId xmlns:a16="http://schemas.microsoft.com/office/drawing/2014/main" id="{B3C06FF8-80DD-F356-133E-D2FC80EF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69" y="400510"/>
            <a:ext cx="1896457" cy="9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and woman talking about something | Premium Vector">
            <a:extLst>
              <a:ext uri="{FF2B5EF4-FFF2-40B4-BE49-F238E27FC236}">
                <a16:creationId xmlns:a16="http://schemas.microsoft.com/office/drawing/2014/main" id="{2C5B9F0A-D762-5E91-242C-2C690104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546" y1="30386" x2="34026" y2="36174"/>
                        <a14:foregroundMark x1="32907" y1="29260" x2="36581" y2="26527"/>
                        <a14:foregroundMark x1="25879" y1="55145" x2="30192" y2="60129"/>
                        <a14:foregroundMark x1="34505" y1="39711" x2="37061" y2="40514"/>
                        <a14:foregroundMark x1="34665" y1="51286" x2="30990" y2="52894"/>
                        <a14:foregroundMark x1="23802" y1="52894" x2="34505" y2="47106"/>
                        <a14:foregroundMark x1="34505" y1="47106" x2="34505" y2="47106"/>
                        <a14:foregroundMark x1="33866" y1="40675" x2="37700" y2="40514"/>
                        <a14:foregroundMark x1="25879" y1="67363" x2="32907" y2="67363"/>
                        <a14:foregroundMark x1="61981" y1="41318" x2="63738" y2="41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47" y="4584846"/>
            <a:ext cx="3082556" cy="30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5740" y="90592"/>
            <a:ext cx="6700604" cy="3600311"/>
          </a:xfrm>
        </p:spPr>
        <p:txBody>
          <a:bodyPr/>
          <a:lstStyle/>
          <a:p>
            <a:pPr algn="just"/>
            <a:r>
              <a:rPr lang="en-US" sz="2000" b="1" dirty="0"/>
              <a:t>Matching Q&amp;A. </a:t>
            </a:r>
            <a:r>
              <a:rPr lang="en-US" sz="1800" dirty="0"/>
              <a:t>Using subject pronouns, places &amp; ESTAR verb conjugations, find the answer that matches every question provided.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6" y="2566459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E2F13-53B4-B2D2-FA6F-8471A488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267"/>
          <a:stretch>
            <a:fillRect/>
          </a:stretch>
        </p:blipFill>
        <p:spPr>
          <a:xfrm>
            <a:off x="0" y="100584"/>
            <a:ext cx="7876854" cy="135331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99D385-5A35-7AA6-2C25-34ED20C67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27654"/>
              </p:ext>
            </p:extLst>
          </p:nvPr>
        </p:nvGraphicFramePr>
        <p:xfrm>
          <a:off x="6931152" y="481162"/>
          <a:ext cx="5001768" cy="5895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271309946"/>
                    </a:ext>
                  </a:extLst>
                </a:gridCol>
                <a:gridCol w="2990088">
                  <a:extLst>
                    <a:ext uri="{9D8B030D-6E8A-4147-A177-3AD203B41FA5}">
                      <a16:colId xmlns:a16="http://schemas.microsoft.com/office/drawing/2014/main" val="2155524325"/>
                    </a:ext>
                  </a:extLst>
                </a:gridCol>
              </a:tblGrid>
              <a:tr h="3030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bookstore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tienda de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libros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24395"/>
                  </a:ext>
                </a:extLst>
              </a:tr>
              <a:tr h="3030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bus stop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s-GT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parada de autobús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97183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bank 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el banco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04242"/>
                  </a:ext>
                </a:extLst>
              </a:tr>
              <a:tr h="55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grocery store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tienda de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abarrotes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864119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drugstore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farmacia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480447"/>
                  </a:ext>
                </a:extLst>
              </a:tr>
              <a:tr h="3673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parking lot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el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estacionamiento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/el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parqueo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20500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swimming pool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piscina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927385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movie theater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cine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08055"/>
                  </a:ext>
                </a:extLst>
              </a:tr>
              <a:tr h="3695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newsstand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puesto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periódicos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28585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music store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tienda de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música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77781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pay phone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cabina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telefónica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73213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mailbox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buzón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17226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travel agency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agencia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viajes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79461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post office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oficina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postal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40315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Chinese restaurant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restaurante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chino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99679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Italian restaurant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restaurante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italiano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04108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park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parque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70330"/>
                  </a:ext>
                </a:extLst>
              </a:tr>
              <a:tr h="3078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public restroom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el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baño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público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691" marR="59691" marT="0" marB="0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788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09B743-097D-2C0A-F6DB-E48629197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8" t="19733" r="7014" b="3056"/>
          <a:stretch>
            <a:fillRect/>
          </a:stretch>
        </p:blipFill>
        <p:spPr>
          <a:xfrm>
            <a:off x="99882" y="1412366"/>
            <a:ext cx="6665976" cy="52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093E-F81E-8F84-283C-0EE132401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39C0-E054-4B84-446B-8C3ED9C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6A242-3B4C-12C8-3623-507902FE94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CAF704C4-12FC-0377-BC22-1F770A5A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5756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Dónde estás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F86EA-FB6E-8D63-E279-27C230AF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A04DC-6024-A0A4-859B-351EDD47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78CC-B000-C3A9-2DF4-9D5A5B9A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09B5E-08A6-B1D3-4ADC-AD56A536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5740" y="90592"/>
            <a:ext cx="6700604" cy="3600311"/>
          </a:xfrm>
        </p:spPr>
        <p:txBody>
          <a:bodyPr/>
          <a:lstStyle/>
          <a:p>
            <a:pPr algn="just"/>
            <a:r>
              <a:rPr lang="es-GT" sz="2000" b="1" dirty="0"/>
              <a:t>¿Dónde está___? /</a:t>
            </a:r>
            <a:r>
              <a:rPr lang="es-GT" sz="2000" b="1" dirty="0" err="1"/>
              <a:t>Where</a:t>
            </a:r>
            <a:r>
              <a:rPr lang="es-GT" sz="2000" b="1" dirty="0"/>
              <a:t> </a:t>
            </a:r>
            <a:r>
              <a:rPr lang="es-GT" sz="2000" b="1" dirty="0" err="1"/>
              <a:t>is</a:t>
            </a:r>
            <a:r>
              <a:rPr lang="es-GT" sz="2000" b="1" dirty="0"/>
              <a:t> ______?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19618164-141C-C631-CAC0-090575BA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6" y="2566459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0797-7330-4AFE-9890-CFF00877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092E0-FC42-04C6-6223-6924940B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68" y="0"/>
            <a:ext cx="884903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93EDD5-23A1-899D-315D-3A5B1DD52CFF}"/>
              </a:ext>
            </a:extLst>
          </p:cNvPr>
          <p:cNvSpPr/>
          <p:nvPr/>
        </p:nvSpPr>
        <p:spPr>
          <a:xfrm>
            <a:off x="246888" y="1801368"/>
            <a:ext cx="2916936" cy="4754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 sz="2000" dirty="0"/>
          </a:p>
          <a:p>
            <a:endParaRPr lang="es-GT" sz="2800" b="1" dirty="0"/>
          </a:p>
          <a:p>
            <a:endParaRPr lang="es-GT" sz="2800" b="1" dirty="0"/>
          </a:p>
          <a:p>
            <a:endParaRPr lang="es-GT" sz="2800" b="1" dirty="0"/>
          </a:p>
          <a:p>
            <a:endParaRPr lang="es-GT" sz="2800" b="1" dirty="0"/>
          </a:p>
          <a:p>
            <a:r>
              <a:rPr lang="es-GT" sz="2800" b="1" dirty="0"/>
              <a:t>2. _______ está    </a:t>
            </a:r>
          </a:p>
          <a:p>
            <a:r>
              <a:rPr lang="es-GT" sz="2800" b="1" dirty="0">
                <a:solidFill>
                  <a:schemeClr val="bg1"/>
                </a:solidFill>
              </a:rPr>
              <a:t>        </a:t>
            </a:r>
            <a:r>
              <a:rPr lang="es-GT" sz="1600" b="1" dirty="0">
                <a:solidFill>
                  <a:schemeClr val="bg1"/>
                </a:solidFill>
              </a:rPr>
              <a:t>place</a:t>
            </a:r>
          </a:p>
          <a:p>
            <a:r>
              <a:rPr lang="es-GT" sz="2800" b="1" dirty="0"/>
              <a:t> </a:t>
            </a:r>
          </a:p>
          <a:p>
            <a:pPr algn="ctr"/>
            <a:r>
              <a:rPr lang="es-GT" sz="2800" b="1" dirty="0"/>
              <a:t> _____________</a:t>
            </a:r>
          </a:p>
          <a:p>
            <a:pPr algn="ctr"/>
            <a:r>
              <a:rPr lang="es-GT" b="1" dirty="0">
                <a:solidFill>
                  <a:schemeClr val="bg1"/>
                </a:solidFill>
              </a:rPr>
              <a:t>   </a:t>
            </a:r>
            <a:r>
              <a:rPr lang="es-GT" b="1" dirty="0" err="1">
                <a:solidFill>
                  <a:schemeClr val="bg1"/>
                </a:solidFill>
              </a:rPr>
              <a:t>insert</a:t>
            </a:r>
            <a:r>
              <a:rPr lang="es-GT" b="1" dirty="0">
                <a:solidFill>
                  <a:schemeClr val="bg1"/>
                </a:solidFill>
              </a:rPr>
              <a:t> </a:t>
            </a:r>
            <a:r>
              <a:rPr lang="es-GT" b="1" dirty="0" err="1">
                <a:solidFill>
                  <a:schemeClr val="bg1"/>
                </a:solidFill>
              </a:rPr>
              <a:t>direction</a:t>
            </a:r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r>
              <a:rPr lang="es-GT" sz="2800" b="1" dirty="0"/>
              <a:t>de  </a:t>
            </a:r>
          </a:p>
          <a:p>
            <a:pPr algn="ctr"/>
            <a:r>
              <a:rPr lang="es-GT" b="1" dirty="0"/>
              <a:t> _____________</a:t>
            </a:r>
          </a:p>
          <a:p>
            <a:pPr algn="ctr"/>
            <a:r>
              <a:rPr lang="es-GT" b="1" dirty="0">
                <a:solidFill>
                  <a:schemeClr val="bg1"/>
                </a:solidFill>
              </a:rPr>
              <a:t>   </a:t>
            </a:r>
            <a:r>
              <a:rPr lang="es-GT" b="1" dirty="0" err="1">
                <a:solidFill>
                  <a:schemeClr val="bg1"/>
                </a:solidFill>
              </a:rPr>
              <a:t>insert</a:t>
            </a:r>
            <a:r>
              <a:rPr lang="es-GT" b="1" dirty="0">
                <a:solidFill>
                  <a:schemeClr val="bg1"/>
                </a:solidFill>
              </a:rPr>
              <a:t> more places.</a:t>
            </a: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s-GT" b="1" dirty="0">
              <a:solidFill>
                <a:schemeClr val="bg1"/>
              </a:solidFill>
            </a:endParaRPr>
          </a:p>
          <a:p>
            <a:pPr algn="ctr"/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0B6F7-EC0D-1417-007F-7D8D036AE904}"/>
              </a:ext>
            </a:extLst>
          </p:cNvPr>
          <p:cNvSpPr/>
          <p:nvPr/>
        </p:nvSpPr>
        <p:spPr>
          <a:xfrm>
            <a:off x="246888" y="301752"/>
            <a:ext cx="2916936" cy="1298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s-GT" sz="2800" b="1" dirty="0"/>
              <a:t>¿Dónde está_______?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30ECCD-44DF-AA82-6993-8566C45FE319}"/>
              </a:ext>
            </a:extLst>
          </p:cNvPr>
          <p:cNvSpPr/>
          <p:nvPr/>
        </p:nvSpPr>
        <p:spPr>
          <a:xfrm>
            <a:off x="786384" y="2029968"/>
            <a:ext cx="1271016" cy="3566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 banco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2E5328-4C8F-8EEE-8416-2A5230D4F78C}"/>
              </a:ext>
            </a:extLst>
          </p:cNvPr>
          <p:cNvSpPr/>
          <p:nvPr/>
        </p:nvSpPr>
        <p:spPr>
          <a:xfrm>
            <a:off x="617220" y="3328416"/>
            <a:ext cx="2215896" cy="3566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la </a:t>
            </a:r>
            <a:r>
              <a:rPr lang="en-US" dirty="0" err="1"/>
              <a:t>izquierda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C09098-C5D6-D087-5871-440CC96A73EA}"/>
              </a:ext>
            </a:extLst>
          </p:cNvPr>
          <p:cNvSpPr/>
          <p:nvPr/>
        </p:nvSpPr>
        <p:spPr>
          <a:xfrm>
            <a:off x="981456" y="4546854"/>
            <a:ext cx="1743456" cy="35661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 </a:t>
            </a:r>
            <a:r>
              <a:rPr lang="en-US" dirty="0" err="1"/>
              <a:t>aeropuerto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311F75-A4DF-46A0-1A16-45376FE7DC4B}"/>
              </a:ext>
            </a:extLst>
          </p:cNvPr>
          <p:cNvSpPr/>
          <p:nvPr/>
        </p:nvSpPr>
        <p:spPr>
          <a:xfrm>
            <a:off x="1645920" y="937260"/>
            <a:ext cx="1187196" cy="45262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 banco</a:t>
            </a:r>
          </a:p>
        </p:txBody>
      </p:sp>
    </p:spTree>
    <p:extLst>
      <p:ext uri="{BB962C8B-B14F-4D97-AF65-F5344CB8AC3E}">
        <p14:creationId xmlns:p14="http://schemas.microsoft.com/office/powerpoint/2010/main" val="28481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424" y="564960"/>
            <a:ext cx="725119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 en__________.                            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in _____________. (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place in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aeropuerto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parque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cine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museo 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iglesia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estación del tren</a:t>
            </a:r>
          </a:p>
          <a:p>
            <a:pPr marL="400050" lvl="1" indent="0">
              <a:buNone/>
            </a:pPr>
            <a:endParaRPr lang="es-GT" sz="2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E4FF-41B3-BB82-973B-EBA5E077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9B8D-338B-6B74-D419-B26A1712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B90B0-AC65-731F-380C-1A1338D8F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878" y="4247578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BC046BE-98A8-7BA5-18A2-BED2F1C6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3" y="1771649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4209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98A41-0F1D-7B83-3237-2D0F375C024C}"/>
              </a:ext>
            </a:extLst>
          </p:cNvPr>
          <p:cNvSpPr/>
          <p:nvPr/>
        </p:nvSpPr>
        <p:spPr>
          <a:xfrm flipH="1" flipV="1">
            <a:off x="0" y="0"/>
            <a:ext cx="730605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6C0CB0-DE01-7714-3812-BB7FDF04CAF0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304D8-E6D0-A098-6700-50F51BDEBC95}"/>
              </a:ext>
            </a:extLst>
          </p:cNvPr>
          <p:cNvSpPr txBox="1"/>
          <p:nvPr/>
        </p:nvSpPr>
        <p:spPr>
          <a:xfrm>
            <a:off x="136232" y="243512"/>
            <a:ext cx="7033592" cy="63709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</a:rPr>
              <a:t>A: Hola, hoy el equipo tiene que visitar diferentes lugares de la ciudad. </a:t>
            </a:r>
            <a:r>
              <a:rPr lang="es-ES" sz="1700" i="1" dirty="0">
                <a:solidFill>
                  <a:schemeClr val="bg1"/>
                </a:solidFill>
              </a:rPr>
              <a:t>/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bg1"/>
                </a:solidFill>
              </a:rPr>
              <a:t>Today, the team has to visit different places in the city.</a:t>
            </a:r>
            <a:br>
              <a:rPr lang="es-ES" sz="1700" dirty="0">
                <a:solidFill>
                  <a:srgbClr val="FF0000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Sí, cada persona va a ir a un lugar diferente. </a:t>
            </a:r>
            <a:r>
              <a:rPr lang="es-ES" sz="1700" dirty="0">
                <a:solidFill>
                  <a:srgbClr val="005A9E"/>
                </a:solidFill>
              </a:rPr>
              <a:t>/ Yes, </a:t>
            </a:r>
            <a:r>
              <a:rPr lang="es-ES" sz="1700" dirty="0" err="1">
                <a:solidFill>
                  <a:srgbClr val="005A9E"/>
                </a:solidFill>
              </a:rPr>
              <a:t>each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person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will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go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</a:t>
            </a:r>
            <a:r>
              <a:rPr lang="es-ES" sz="1700" dirty="0">
                <a:solidFill>
                  <a:srgbClr val="005A9E"/>
                </a:solidFill>
              </a:rPr>
              <a:t> a </a:t>
            </a:r>
            <a:r>
              <a:rPr lang="es-ES" sz="1700" dirty="0" err="1">
                <a:solidFill>
                  <a:srgbClr val="005A9E"/>
                </a:solidFill>
              </a:rPr>
              <a:t>different</a:t>
            </a:r>
            <a:r>
              <a:rPr lang="es-ES" sz="1700" dirty="0">
                <a:solidFill>
                  <a:srgbClr val="005A9E"/>
                </a:solidFill>
              </a:rPr>
              <a:t> place.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Yo voy a ir a la playa. ¿Y tú?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I’m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going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to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beach</a:t>
            </a:r>
            <a:r>
              <a:rPr lang="es-ES" sz="1700" dirty="0">
                <a:solidFill>
                  <a:schemeClr val="bg1"/>
                </a:solidFill>
              </a:rPr>
              <a:t>. And </a:t>
            </a:r>
            <a:r>
              <a:rPr lang="es-ES" sz="1700" dirty="0" err="1">
                <a:solidFill>
                  <a:schemeClr val="bg1"/>
                </a:solidFill>
              </a:rPr>
              <a:t>you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Yo voy al aeropuerto. /</a:t>
            </a:r>
            <a:r>
              <a:rPr lang="es-ES" sz="1700" dirty="0" err="1">
                <a:solidFill>
                  <a:srgbClr val="005A9E"/>
                </a:solidFill>
              </a:rPr>
              <a:t>I’m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going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airport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Hola, ¿dónde está la playa? </a:t>
            </a:r>
            <a:r>
              <a:rPr lang="es-ES" sz="1700" dirty="0">
                <a:solidFill>
                  <a:schemeClr val="bg1"/>
                </a:solidFill>
              </a:rPr>
              <a:t>/Hi, 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beach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 cerca de el hotel. /</a:t>
            </a:r>
            <a:r>
              <a:rPr lang="es-ES" sz="1700" dirty="0" err="1">
                <a:solidFill>
                  <a:srgbClr val="005A9E"/>
                </a:solidFill>
              </a:rPr>
              <a:t>It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near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hotel.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 ella?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she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Ella está en el museo.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She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museum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estamos?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we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Estamos en la ciudad.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We</a:t>
            </a:r>
            <a:r>
              <a:rPr lang="es-ES" sz="1700" dirty="0">
                <a:solidFill>
                  <a:srgbClr val="005A9E"/>
                </a:solidFill>
              </a:rPr>
              <a:t> are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city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están ellos?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they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Ellos están en el restaurante. /</a:t>
            </a:r>
            <a:r>
              <a:rPr lang="es-ES" sz="1700" dirty="0" err="1">
                <a:solidFill>
                  <a:srgbClr val="005A9E"/>
                </a:solidFill>
              </a:rPr>
              <a:t>They</a:t>
            </a:r>
            <a:r>
              <a:rPr lang="es-ES" sz="1700" dirty="0">
                <a:solidFill>
                  <a:srgbClr val="005A9E"/>
                </a:solidFill>
              </a:rPr>
              <a:t> are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restaurant.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 la estación del tren? 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train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station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 en el pueblo. /</a:t>
            </a:r>
            <a:r>
              <a:rPr lang="es-ES" sz="1700" dirty="0" err="1">
                <a:solidFill>
                  <a:srgbClr val="005A9E"/>
                </a:solidFill>
              </a:rPr>
              <a:t>It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town</a:t>
            </a:r>
            <a:r>
              <a:rPr lang="es-ES" sz="1700" dirty="0">
                <a:solidFill>
                  <a:srgbClr val="005A9E"/>
                </a:solidFill>
              </a:rPr>
              <a:t>.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 él?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he?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Él está con el doctor. /</a:t>
            </a:r>
            <a:r>
              <a:rPr lang="es-ES" sz="1700" dirty="0">
                <a:solidFill>
                  <a:srgbClr val="005A9E"/>
                </a:solidFill>
              </a:rPr>
              <a:t>He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at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doctor.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están las tiendas? 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stores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Están en el centro de la ciudad.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They</a:t>
            </a:r>
            <a:r>
              <a:rPr lang="es-ES" sz="1700" dirty="0">
                <a:solidFill>
                  <a:srgbClr val="005A9E"/>
                </a:solidFill>
              </a:rPr>
              <a:t> are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city</a:t>
            </a:r>
            <a:r>
              <a:rPr lang="es-ES" sz="1700" dirty="0">
                <a:solidFill>
                  <a:srgbClr val="005A9E"/>
                </a:solidFill>
              </a:rPr>
              <a:t> center.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Perfecto. ¿Y dónde está el baño? /</a:t>
            </a:r>
            <a:r>
              <a:rPr lang="es-ES" sz="1700" dirty="0" err="1">
                <a:solidFill>
                  <a:schemeClr val="bg1"/>
                </a:solidFill>
              </a:rPr>
              <a:t>Perfect</a:t>
            </a:r>
            <a:r>
              <a:rPr lang="es-ES" sz="1700" dirty="0">
                <a:solidFill>
                  <a:schemeClr val="bg1"/>
                </a:solidFill>
              </a:rPr>
              <a:t>. And 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bathroom</a:t>
            </a:r>
            <a:r>
              <a:rPr lang="es-ES" sz="1700" dirty="0">
                <a:solidFill>
                  <a:schemeClr val="bg1"/>
                </a:solidFill>
              </a:rPr>
              <a:t>? 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 al lado de el supermercado.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It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next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supermarket</a:t>
            </a:r>
            <a:r>
              <a:rPr lang="es-ES" sz="1700" dirty="0">
                <a:solidFill>
                  <a:srgbClr val="005A9E"/>
                </a:solidFill>
              </a:rPr>
              <a:t>.</a:t>
            </a:r>
          </a:p>
        </p:txBody>
      </p:sp>
      <p:pic>
        <p:nvPicPr>
          <p:cNvPr id="6" name="Picture 2" descr="Page 3 | Peaple Images - Free Download on Freepik">
            <a:extLst>
              <a:ext uri="{FF2B5EF4-FFF2-40B4-BE49-F238E27FC236}">
                <a16:creationId xmlns:a16="http://schemas.microsoft.com/office/drawing/2014/main" id="{EFE83D7F-9639-9E32-5CBF-0F8947ABF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9066" r="11289" b="20533"/>
          <a:stretch>
            <a:fillRect/>
          </a:stretch>
        </p:blipFill>
        <p:spPr bwMode="auto">
          <a:xfrm>
            <a:off x="7441360" y="1445351"/>
            <a:ext cx="4615336" cy="34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4" y="437191"/>
            <a:ext cx="10571998" cy="970450"/>
          </a:xfrm>
        </p:spPr>
        <p:txBody>
          <a:bodyPr/>
          <a:lstStyle/>
          <a:p>
            <a:r>
              <a:rPr lang="en-US" sz="6000" dirty="0"/>
              <a:t>DIRECCIONES -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arriba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      </a:t>
            </a:r>
            <a:r>
              <a:rPr lang="en-US" sz="3200" b="1" dirty="0" err="1"/>
              <a:t>abajo</a:t>
            </a:r>
            <a:endParaRPr lang="en-US" sz="3200" b="1" dirty="0"/>
          </a:p>
        </p:txBody>
      </p:sp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0C2DE7CB-9289-19F3-28B9-E139582B4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5997" y="2751137"/>
            <a:ext cx="3504203" cy="3411123"/>
          </a:xfrm>
        </p:spPr>
      </p:pic>
      <p:pic>
        <p:nvPicPr>
          <p:cNvPr id="13" name="Content Placeholder 12" descr="Icon&#10;&#10;Description automatically generated">
            <a:extLst>
              <a:ext uri="{FF2B5EF4-FFF2-40B4-BE49-F238E27FC236}">
                <a16:creationId xmlns:a16="http://schemas.microsoft.com/office/drawing/2014/main" id="{C71F5548-5A82-081F-3AC0-1A57F40FDD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12875" y="2751138"/>
            <a:ext cx="3474720" cy="3669671"/>
          </a:xfrm>
        </p:spPr>
      </p:pic>
    </p:spTree>
    <p:extLst>
      <p:ext uri="{BB962C8B-B14F-4D97-AF65-F5344CB8AC3E}">
        <p14:creationId xmlns:p14="http://schemas.microsoft.com/office/powerpoint/2010/main" val="1721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izquierda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derecha</a:t>
            </a:r>
            <a:endParaRPr lang="en-US" sz="3200" b="1" dirty="0"/>
          </a:p>
        </p:txBody>
      </p:sp>
      <p:pic>
        <p:nvPicPr>
          <p:cNvPr id="11" name="Content Placeholder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D1307980-F0CA-3BB3-D259-10CD172D2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7814" y="2751138"/>
            <a:ext cx="3383280" cy="3205213"/>
          </a:xfrm>
        </p:spPr>
      </p:pic>
      <p:pic>
        <p:nvPicPr>
          <p:cNvPr id="14" name="Content Placeholder 13" descr="Shape, arrow&#10;&#10;Description automatically generated">
            <a:extLst>
              <a:ext uri="{FF2B5EF4-FFF2-40B4-BE49-F238E27FC236}">
                <a16:creationId xmlns:a16="http://schemas.microsoft.com/office/drawing/2014/main" id="{1FD6C442-8286-9C2A-D8FA-504AC27847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1252" y="2751138"/>
            <a:ext cx="3407945" cy="3109912"/>
          </a:xfrm>
        </p:spPr>
      </p:pic>
    </p:spTree>
    <p:extLst>
      <p:ext uri="{BB962C8B-B14F-4D97-AF65-F5344CB8AC3E}">
        <p14:creationId xmlns:p14="http://schemas.microsoft.com/office/powerpoint/2010/main" val="1384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   derecho, recto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frente</a:t>
            </a:r>
            <a:endParaRPr lang="en-US" sz="3200" b="1" dirty="0"/>
          </a:p>
        </p:txBody>
      </p:sp>
      <p:pic>
        <p:nvPicPr>
          <p:cNvPr id="8" name="Content Placeholder 7" descr="Icon&#10;&#10;Description automatically generated with low confidence">
            <a:extLst>
              <a:ext uri="{FF2B5EF4-FFF2-40B4-BE49-F238E27FC236}">
                <a16:creationId xmlns:a16="http://schemas.microsoft.com/office/drawing/2014/main" id="{6D4E97B4-DF23-B81D-86DF-A410C00D4E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1657" y="2751136"/>
            <a:ext cx="4297680" cy="3431429"/>
          </a:xfrm>
        </p:spPr>
      </p:pic>
      <p:pic>
        <p:nvPicPr>
          <p:cNvPr id="13" name="Content Placeholder 12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7CA9CDC5-3A49-CBB9-05EA-B434CD6B22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35866" y="2801718"/>
            <a:ext cx="4297680" cy="3380847"/>
          </a:xfrm>
        </p:spPr>
      </p:pic>
    </p:spTree>
    <p:extLst>
      <p:ext uri="{BB962C8B-B14F-4D97-AF65-F5344CB8AC3E}">
        <p14:creationId xmlns:p14="http://schemas.microsoft.com/office/powerpoint/2010/main" val="22719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direcciones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atrás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aquí</a:t>
            </a:r>
            <a:endParaRPr lang="en-US" sz="3200" b="1" dirty="0"/>
          </a:p>
        </p:txBody>
      </p:sp>
      <p:pic>
        <p:nvPicPr>
          <p:cNvPr id="11" name="Content Placeholder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2F79BA-CE3D-4482-303F-8BA052C86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1524" y="2751138"/>
            <a:ext cx="4480560" cy="3614321"/>
          </a:xfrm>
        </p:spPr>
      </p:pic>
      <p:pic>
        <p:nvPicPr>
          <p:cNvPr id="14" name="Content Placeholder 13" descr="Icon&#10;&#10;Description automatically generated">
            <a:extLst>
              <a:ext uri="{FF2B5EF4-FFF2-40B4-BE49-F238E27FC236}">
                <a16:creationId xmlns:a16="http://schemas.microsoft.com/office/drawing/2014/main" id="{D6492F65-8344-91B6-CBF9-8033943513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6475" y="2877344"/>
            <a:ext cx="3383280" cy="3383280"/>
          </a:xfrm>
        </p:spPr>
      </p:pic>
    </p:spTree>
    <p:extLst>
      <p:ext uri="{BB962C8B-B14F-4D97-AF65-F5344CB8AC3E}">
        <p14:creationId xmlns:p14="http://schemas.microsoft.com/office/powerpoint/2010/main" val="36013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7151</TotalTime>
  <Words>713</Words>
  <Application>Microsoft Office PowerPoint</Application>
  <PresentationFormat>Widescreen</PresentationFormat>
  <Paragraphs>139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¡Vamos a Conversar!  </vt:lpstr>
      <vt:lpstr>PowerPoint Presentation</vt:lpstr>
      <vt:lpstr>DIRECCIONES - directions</vt:lpstr>
      <vt:lpstr>Vocabulario: direcciones</vt:lpstr>
      <vt:lpstr>Vocabulario: direcciones</vt:lpstr>
      <vt:lpstr>Vocabulario: direcciones</vt:lpstr>
      <vt:lpstr>Vocabulario: direcciones</vt:lpstr>
      <vt:lpstr>Vocabulario: direcciones</vt:lpstr>
      <vt:lpstr>Vocabulario: direcciones</vt:lpstr>
      <vt:lpstr>¡Vamos a Conversar!  </vt:lpstr>
      <vt:lpstr>PowerPoint Presentation</vt:lpstr>
      <vt:lpstr>PowerPoint Presentation</vt:lpstr>
      <vt:lpstr>PowerPoint Presentation</vt:lpstr>
      <vt:lpstr>WHOLE CLASS ACTIVITY!  </vt:lpstr>
      <vt:lpstr>PowerPoint Presentation</vt:lpstr>
      <vt:lpstr>¡Vamos a Conversar!  </vt:lpstr>
      <vt:lpstr>PowerPoint Presentation</vt:lpstr>
      <vt:lpstr>WHOLE CLASS ACTIVITY!  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20</cp:revision>
  <dcterms:created xsi:type="dcterms:W3CDTF">2025-06-17T16:29:12Z</dcterms:created>
  <dcterms:modified xsi:type="dcterms:W3CDTF">2026-04-09T20:00:23Z</dcterms:modified>
</cp:coreProperties>
</file>