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0" r:id="rId4"/>
    <p:sldId id="268" r:id="rId5"/>
    <p:sldId id="274" r:id="rId6"/>
    <p:sldId id="279" r:id="rId7"/>
    <p:sldId id="282" r:id="rId8"/>
    <p:sldId id="278" r:id="rId9"/>
    <p:sldId id="284" r:id="rId10"/>
    <p:sldId id="293" r:id="rId11"/>
    <p:sldId id="286" r:id="rId12"/>
    <p:sldId id="287" r:id="rId13"/>
    <p:sldId id="288" r:id="rId14"/>
    <p:sldId id="289" r:id="rId15"/>
    <p:sldId id="290" r:id="rId16"/>
    <p:sldId id="291" r:id="rId17"/>
    <p:sldId id="295" r:id="rId18"/>
    <p:sldId id="296" r:id="rId19"/>
    <p:sldId id="29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613A"/>
    <a:srgbClr val="FF00FF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0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5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2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23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6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3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2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4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5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4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1AFEBE8-216D-4124-9275-952D7D91CDC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5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1AFEBE8-216D-4124-9275-952D7D91CDC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99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78983" TargetMode="External"/><Relationship Id="rId7" Type="http://schemas.openxmlformats.org/officeDocument/2006/relationships/hyperlink" Target="http://eltrolleydenieves.blogspot.com/2010/08/felices-ultimas-noches-de-lluvias-de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www.goodfreephotos.com/united-states/wisconsin/roche-a-cri-state-park/wisconsin-roche-a-cri-state-park-late-afternoon-sun.jpg.php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friend-png/download/2630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reepngimg.com/png/35379-teacher-transparent-background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1" y="719903"/>
            <a:ext cx="11144257" cy="2971051"/>
          </a:xfrm>
        </p:spPr>
        <p:txBody>
          <a:bodyPr/>
          <a:lstStyle/>
          <a:p>
            <a:pPr algn="ctr"/>
            <a:r>
              <a:rPr lang="en-US" sz="7200" dirty="0"/>
              <a:t>REFUERZO DE ESPAÑOL PARA PRINCIPIANTES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418007"/>
            <a:ext cx="10572000" cy="748892"/>
          </a:xfrm>
        </p:spPr>
        <p:txBody>
          <a:bodyPr>
            <a:noAutofit/>
          </a:bodyPr>
          <a:lstStyle/>
          <a:p>
            <a:r>
              <a:rPr lang="en-US" sz="4400" b="1" dirty="0"/>
              <a:t>Summer Course. Day 1</a:t>
            </a:r>
          </a:p>
        </p:txBody>
      </p:sp>
      <p:pic>
        <p:nvPicPr>
          <p:cNvPr id="1026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9088C31D-A048-5F35-91FD-1B2D1C32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" y="212661"/>
            <a:ext cx="2548954" cy="10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6E138-9371-30EC-E3D5-E39640CCBE90}"/>
              </a:ext>
            </a:extLst>
          </p:cNvPr>
          <p:cNvSpPr txBox="1"/>
          <p:nvPr/>
        </p:nvSpPr>
        <p:spPr>
          <a:xfrm>
            <a:off x="5285232" y="3864534"/>
            <a:ext cx="6181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Beginner Spanish Boost</a:t>
            </a:r>
          </a:p>
        </p:txBody>
      </p:sp>
    </p:spTree>
    <p:extLst>
      <p:ext uri="{BB962C8B-B14F-4D97-AF65-F5344CB8AC3E}">
        <p14:creationId xmlns:p14="http://schemas.microsoft.com/office/powerpoint/2010/main" val="37760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3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60C7DC-DFAC-2DC4-25E5-4AA72B83F05E}"/>
              </a:ext>
            </a:extLst>
          </p:cNvPr>
          <p:cNvSpPr txBox="1"/>
          <p:nvPr/>
        </p:nvSpPr>
        <p:spPr>
          <a:xfrm>
            <a:off x="493015" y="121331"/>
            <a:ext cx="3717036" cy="6463308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Hola. Buenas tardes.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Hi. Good </a:t>
            </a:r>
            <a:r>
              <a:rPr lang="es-ES" b="1" dirty="0" err="1">
                <a:solidFill>
                  <a:schemeClr val="bg1"/>
                </a:solidFill>
              </a:rPr>
              <a:t>afternoon</a:t>
            </a:r>
            <a:r>
              <a:rPr lang="es-ES" b="1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s-ES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¿Cómo te llamas?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What’s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your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name</a:t>
            </a:r>
            <a:r>
              <a:rPr lang="es-ES" b="1" i="1" dirty="0">
                <a:solidFill>
                  <a:schemeClr val="bg1"/>
                </a:solidFill>
              </a:rPr>
              <a:t>? </a:t>
            </a:r>
          </a:p>
          <a:p>
            <a:pPr marL="800100" lvl="1" indent="-342900">
              <a:buFont typeface="+mj-lt"/>
              <a:buAutoNum type="arabicPeriod"/>
            </a:pPr>
            <a:endParaRPr lang="es-ES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¿De dónde eres?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Where</a:t>
            </a:r>
            <a:r>
              <a:rPr lang="es-ES" b="1" i="1" dirty="0">
                <a:solidFill>
                  <a:schemeClr val="bg1"/>
                </a:solidFill>
              </a:rPr>
              <a:t> are </a:t>
            </a:r>
            <a:r>
              <a:rPr lang="es-ES" b="1" i="1" dirty="0" err="1">
                <a:solidFill>
                  <a:schemeClr val="bg1"/>
                </a:solidFill>
              </a:rPr>
              <a:t>you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from</a:t>
            </a:r>
            <a:r>
              <a:rPr lang="es-ES" b="1" i="1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+mj-lt"/>
              <a:buAutoNum type="arabicPeriod"/>
            </a:pPr>
            <a:endParaRPr lang="es-ES" b="1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¿Cómo estás?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How</a:t>
            </a:r>
            <a:r>
              <a:rPr lang="es-ES" b="1" i="1" dirty="0">
                <a:solidFill>
                  <a:schemeClr val="bg1"/>
                </a:solidFill>
              </a:rPr>
              <a:t> are </a:t>
            </a:r>
            <a:r>
              <a:rPr lang="es-ES" b="1" i="1" dirty="0" err="1">
                <a:solidFill>
                  <a:schemeClr val="bg1"/>
                </a:solidFill>
              </a:rPr>
              <a:t>you</a:t>
            </a:r>
            <a:r>
              <a:rPr lang="es-ES" b="1" i="1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+mj-lt"/>
              <a:buAutoNum type="arabicPeriod"/>
            </a:pPr>
            <a:endParaRPr lang="es-ES" b="1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¿Cuántos años tienes?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How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old</a:t>
            </a:r>
            <a:r>
              <a:rPr lang="es-ES" b="1" i="1" dirty="0">
                <a:solidFill>
                  <a:schemeClr val="bg1"/>
                </a:solidFill>
              </a:rPr>
              <a:t> are </a:t>
            </a:r>
            <a:r>
              <a:rPr lang="es-ES" b="1" i="1" dirty="0" err="1">
                <a:solidFill>
                  <a:schemeClr val="bg1"/>
                </a:solidFill>
              </a:rPr>
              <a:t>you</a:t>
            </a:r>
            <a:r>
              <a:rPr lang="es-ES" b="1" i="1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+mj-lt"/>
              <a:buAutoNum type="arabicPeriod"/>
            </a:pPr>
            <a:endParaRPr lang="es-ES" b="1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¿Dónde vives?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Where</a:t>
            </a:r>
            <a:r>
              <a:rPr lang="es-ES" b="1" i="1" dirty="0">
                <a:solidFill>
                  <a:schemeClr val="bg1"/>
                </a:solidFill>
              </a:rPr>
              <a:t> do </a:t>
            </a:r>
            <a:r>
              <a:rPr lang="es-ES" b="1" i="1" dirty="0" err="1">
                <a:solidFill>
                  <a:schemeClr val="bg1"/>
                </a:solidFill>
              </a:rPr>
              <a:t>you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live</a:t>
            </a:r>
            <a:r>
              <a:rPr lang="es-ES" b="1" i="1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+mj-lt"/>
              <a:buAutoNum type="arabicPeriod"/>
            </a:pPr>
            <a:endParaRPr lang="es-ES" b="1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¿Dónde trabajas?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Where</a:t>
            </a:r>
            <a:r>
              <a:rPr lang="es-ES" b="1" i="1" dirty="0">
                <a:solidFill>
                  <a:schemeClr val="bg1"/>
                </a:solidFill>
              </a:rPr>
              <a:t> do </a:t>
            </a:r>
            <a:r>
              <a:rPr lang="es-ES" b="1" i="1" dirty="0" err="1">
                <a:solidFill>
                  <a:schemeClr val="bg1"/>
                </a:solidFill>
              </a:rPr>
              <a:t>you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work</a:t>
            </a:r>
            <a:r>
              <a:rPr lang="es-ES" b="1" i="1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b="1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i="1" dirty="0">
                <a:solidFill>
                  <a:schemeClr val="bg1"/>
                </a:solidFill>
              </a:rPr>
              <a:t>Hasta luego.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Until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later</a:t>
            </a:r>
            <a:r>
              <a:rPr lang="es-ES" b="1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B3E9D-1C2D-1DDB-6512-FB939DBA3A91}"/>
              </a:ext>
            </a:extLst>
          </p:cNvPr>
          <p:cNvSpPr txBox="1">
            <a:spLocks/>
          </p:cNvSpPr>
          <p:nvPr/>
        </p:nvSpPr>
        <p:spPr>
          <a:xfrm>
            <a:off x="7757969" y="170393"/>
            <a:ext cx="4095480" cy="6517213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7030A0"/>
                </a:solidFill>
              </a:rPr>
              <a:t>1. Buenas tardes. </a:t>
            </a:r>
          </a:p>
          <a:p>
            <a:pPr lvl="1"/>
            <a:r>
              <a:rPr lang="es-ES" sz="1800" b="1" dirty="0">
                <a:solidFill>
                  <a:srgbClr val="7030A0"/>
                </a:solidFill>
              </a:rPr>
              <a:t>Good </a:t>
            </a:r>
            <a:r>
              <a:rPr lang="es-ES" sz="1800" b="1" dirty="0" err="1">
                <a:solidFill>
                  <a:srgbClr val="7030A0"/>
                </a:solidFill>
              </a:rPr>
              <a:t>afternoon</a:t>
            </a:r>
            <a:r>
              <a:rPr lang="es-ES" sz="1800" b="1" dirty="0">
                <a:solidFill>
                  <a:srgbClr val="7030A0"/>
                </a:solidFill>
              </a:rPr>
              <a:t>.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7030A0"/>
                </a:solidFill>
              </a:rPr>
              <a:t>2. Me llamo …</a:t>
            </a:r>
          </a:p>
          <a:p>
            <a:pPr lvl="1"/>
            <a:r>
              <a:rPr lang="es-ES" sz="1800" b="1" i="1" dirty="0" err="1">
                <a:solidFill>
                  <a:srgbClr val="7030A0"/>
                </a:solidFill>
              </a:rPr>
              <a:t>My</a:t>
            </a:r>
            <a:r>
              <a:rPr lang="es-ES" sz="1800" b="1" i="1" dirty="0">
                <a:solidFill>
                  <a:srgbClr val="7030A0"/>
                </a:solidFill>
              </a:rPr>
              <a:t> </a:t>
            </a:r>
            <a:r>
              <a:rPr lang="es-ES" sz="1800" b="1" i="1" dirty="0" err="1">
                <a:solidFill>
                  <a:srgbClr val="7030A0"/>
                </a:solidFill>
              </a:rPr>
              <a:t>name</a:t>
            </a:r>
            <a:r>
              <a:rPr lang="es-ES" sz="1800" b="1" i="1" dirty="0">
                <a:solidFill>
                  <a:srgbClr val="7030A0"/>
                </a:solidFill>
              </a:rPr>
              <a:t> </a:t>
            </a:r>
            <a:r>
              <a:rPr lang="es-ES" sz="1800" b="1" i="1" dirty="0" err="1">
                <a:solidFill>
                  <a:srgbClr val="7030A0"/>
                </a:solidFill>
              </a:rPr>
              <a:t>is</a:t>
            </a:r>
            <a:r>
              <a:rPr lang="es-ES" sz="1800" b="1" i="1" dirty="0">
                <a:solidFill>
                  <a:srgbClr val="7030A0"/>
                </a:solidFill>
              </a:rPr>
              <a:t> …</a:t>
            </a:r>
            <a:endParaRPr lang="es-E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s-ES" b="1" dirty="0">
                <a:solidFill>
                  <a:srgbClr val="7030A0"/>
                </a:solidFill>
              </a:rPr>
              <a:t>3. Soy de …</a:t>
            </a:r>
          </a:p>
          <a:p>
            <a:pPr lvl="1"/>
            <a:r>
              <a:rPr lang="es-ES" sz="1800" b="1" i="1" dirty="0">
                <a:solidFill>
                  <a:srgbClr val="7030A0"/>
                </a:solidFill>
              </a:rPr>
              <a:t>I am </a:t>
            </a:r>
            <a:r>
              <a:rPr lang="es-ES" sz="1800" b="1" i="1" dirty="0" err="1">
                <a:solidFill>
                  <a:srgbClr val="7030A0"/>
                </a:solidFill>
              </a:rPr>
              <a:t>from</a:t>
            </a:r>
            <a:r>
              <a:rPr lang="es-ES" sz="1800" b="1" i="1" dirty="0">
                <a:solidFill>
                  <a:srgbClr val="7030A0"/>
                </a:solidFill>
              </a:rPr>
              <a:t> …</a:t>
            </a:r>
          </a:p>
          <a:p>
            <a:pPr marL="0" indent="0">
              <a:buNone/>
            </a:pPr>
            <a:r>
              <a:rPr lang="es-ES" b="1" dirty="0">
                <a:solidFill>
                  <a:srgbClr val="7030A0"/>
                </a:solidFill>
              </a:rPr>
              <a:t>4. Estoy (bien, mal, más o menos).</a:t>
            </a:r>
          </a:p>
          <a:p>
            <a:pPr lvl="1"/>
            <a:r>
              <a:rPr lang="es-ES" sz="1800" b="1" dirty="0" err="1">
                <a:solidFill>
                  <a:srgbClr val="7030A0"/>
                </a:solidFill>
              </a:rPr>
              <a:t>I’m</a:t>
            </a:r>
            <a:r>
              <a:rPr lang="es-ES" sz="1800" b="1" dirty="0">
                <a:solidFill>
                  <a:srgbClr val="7030A0"/>
                </a:solidFill>
              </a:rPr>
              <a:t> (fine, </a:t>
            </a:r>
            <a:r>
              <a:rPr lang="es-ES" sz="1800" b="1" dirty="0" err="1">
                <a:solidFill>
                  <a:srgbClr val="7030A0"/>
                </a:solidFill>
              </a:rPr>
              <a:t>bad</a:t>
            </a:r>
            <a:r>
              <a:rPr lang="es-ES" sz="1800" b="1" dirty="0">
                <a:solidFill>
                  <a:srgbClr val="7030A0"/>
                </a:solidFill>
              </a:rPr>
              <a:t>, more </a:t>
            </a:r>
            <a:r>
              <a:rPr lang="es-ES" sz="1800" b="1" dirty="0" err="1">
                <a:solidFill>
                  <a:srgbClr val="7030A0"/>
                </a:solidFill>
              </a:rPr>
              <a:t>or</a:t>
            </a:r>
            <a:r>
              <a:rPr lang="es-ES" sz="1800" b="1" dirty="0">
                <a:solidFill>
                  <a:srgbClr val="7030A0"/>
                </a:solidFill>
              </a:rPr>
              <a:t> </a:t>
            </a:r>
            <a:r>
              <a:rPr lang="es-ES" sz="1800" b="1" dirty="0" err="1">
                <a:solidFill>
                  <a:srgbClr val="7030A0"/>
                </a:solidFill>
              </a:rPr>
              <a:t>less</a:t>
            </a:r>
            <a:r>
              <a:rPr lang="es-ES" sz="1800" b="1" dirty="0">
                <a:solidFill>
                  <a:srgbClr val="7030A0"/>
                </a:solidFill>
              </a:rPr>
              <a:t>).</a:t>
            </a:r>
            <a:endParaRPr lang="es-ES" b="1" dirty="0">
              <a:solidFill>
                <a:srgbClr val="7030A0"/>
              </a:solidFill>
            </a:endParaRPr>
          </a:p>
          <a:p>
            <a:pPr marL="57150" indent="0">
              <a:buNone/>
            </a:pPr>
            <a:r>
              <a:rPr lang="es-ES" b="1" dirty="0">
                <a:solidFill>
                  <a:srgbClr val="7030A0"/>
                </a:solidFill>
              </a:rPr>
              <a:t>5. Tengo </a:t>
            </a:r>
            <a:r>
              <a:rPr lang="es-ES" b="1" u="sng" dirty="0">
                <a:solidFill>
                  <a:srgbClr val="7030A0"/>
                </a:solidFill>
              </a:rPr>
              <a:t>## </a:t>
            </a:r>
            <a:r>
              <a:rPr lang="es-ES" b="1" dirty="0">
                <a:solidFill>
                  <a:srgbClr val="7030A0"/>
                </a:solidFill>
              </a:rPr>
              <a:t>años.</a:t>
            </a:r>
          </a:p>
          <a:p>
            <a:pPr lvl="1"/>
            <a:r>
              <a:rPr lang="es-ES" sz="1800" b="1" i="1" dirty="0">
                <a:solidFill>
                  <a:srgbClr val="7030A0"/>
                </a:solidFill>
              </a:rPr>
              <a:t>I am </a:t>
            </a:r>
            <a:r>
              <a:rPr lang="es-ES" sz="1800" b="1" i="1" u="sng" dirty="0">
                <a:solidFill>
                  <a:srgbClr val="7030A0"/>
                </a:solidFill>
              </a:rPr>
              <a:t>##</a:t>
            </a:r>
            <a:r>
              <a:rPr lang="es-ES" sz="1800" b="1" i="1" dirty="0">
                <a:solidFill>
                  <a:srgbClr val="7030A0"/>
                </a:solidFill>
              </a:rPr>
              <a:t> </a:t>
            </a:r>
            <a:r>
              <a:rPr lang="es-ES" sz="1800" b="1" i="1" dirty="0" err="1">
                <a:solidFill>
                  <a:srgbClr val="7030A0"/>
                </a:solidFill>
              </a:rPr>
              <a:t>years</a:t>
            </a:r>
            <a:r>
              <a:rPr lang="es-ES" sz="1800" b="1" i="1" dirty="0">
                <a:solidFill>
                  <a:srgbClr val="7030A0"/>
                </a:solidFill>
              </a:rPr>
              <a:t> </a:t>
            </a:r>
            <a:r>
              <a:rPr lang="es-ES" sz="1800" b="1" i="1" dirty="0" err="1">
                <a:solidFill>
                  <a:srgbClr val="7030A0"/>
                </a:solidFill>
              </a:rPr>
              <a:t>old</a:t>
            </a:r>
            <a:r>
              <a:rPr lang="es-ES" sz="1800" b="1" i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s-ES" b="1" dirty="0">
                <a:solidFill>
                  <a:srgbClr val="7030A0"/>
                </a:solidFill>
              </a:rPr>
              <a:t>6. Yo vivo en …</a:t>
            </a:r>
          </a:p>
          <a:p>
            <a:pPr lvl="1"/>
            <a:r>
              <a:rPr lang="es-ES" sz="1800" b="1" i="1" dirty="0">
                <a:solidFill>
                  <a:srgbClr val="7030A0"/>
                </a:solidFill>
              </a:rPr>
              <a:t>I </a:t>
            </a:r>
            <a:r>
              <a:rPr lang="es-ES" sz="1800" b="1" i="1" dirty="0" err="1">
                <a:solidFill>
                  <a:srgbClr val="7030A0"/>
                </a:solidFill>
              </a:rPr>
              <a:t>live</a:t>
            </a:r>
            <a:r>
              <a:rPr lang="es-ES" sz="1800" b="1" i="1" dirty="0">
                <a:solidFill>
                  <a:srgbClr val="7030A0"/>
                </a:solidFill>
              </a:rPr>
              <a:t> in …</a:t>
            </a:r>
          </a:p>
          <a:p>
            <a:pPr marL="0" indent="0">
              <a:buNone/>
            </a:pPr>
            <a:r>
              <a:rPr lang="es-ES" b="1" dirty="0">
                <a:solidFill>
                  <a:srgbClr val="7030A0"/>
                </a:solidFill>
              </a:rPr>
              <a:t>7. Yo trabajo en  …</a:t>
            </a:r>
          </a:p>
          <a:p>
            <a:pPr lvl="1"/>
            <a:r>
              <a:rPr lang="es-ES" sz="1800" b="1" i="1" dirty="0">
                <a:solidFill>
                  <a:srgbClr val="7030A0"/>
                </a:solidFill>
              </a:rPr>
              <a:t>I </a:t>
            </a:r>
            <a:r>
              <a:rPr lang="es-ES" sz="1800" b="1" i="1" dirty="0" err="1">
                <a:solidFill>
                  <a:srgbClr val="7030A0"/>
                </a:solidFill>
              </a:rPr>
              <a:t>work</a:t>
            </a:r>
            <a:r>
              <a:rPr lang="es-ES" sz="1800" b="1" i="1" dirty="0">
                <a:solidFill>
                  <a:srgbClr val="7030A0"/>
                </a:solidFill>
              </a:rPr>
              <a:t> in …</a:t>
            </a:r>
          </a:p>
          <a:p>
            <a:pPr marL="0" indent="0">
              <a:buNone/>
            </a:pPr>
            <a:r>
              <a:rPr lang="es-ES" b="1" i="1" dirty="0">
                <a:solidFill>
                  <a:srgbClr val="7030A0"/>
                </a:solidFill>
              </a:rPr>
              <a:t>8. Adiós. Hasta pronto. </a:t>
            </a:r>
          </a:p>
          <a:p>
            <a:pPr lvl="1"/>
            <a:r>
              <a:rPr lang="es-ES" sz="1800" b="1" i="1" dirty="0" err="1">
                <a:solidFill>
                  <a:srgbClr val="7030A0"/>
                </a:solidFill>
              </a:rPr>
              <a:t>Bye</a:t>
            </a:r>
            <a:r>
              <a:rPr lang="es-ES" sz="1800" b="1" i="1" dirty="0">
                <a:solidFill>
                  <a:srgbClr val="7030A0"/>
                </a:solidFill>
              </a:rPr>
              <a:t>. </a:t>
            </a:r>
            <a:r>
              <a:rPr lang="es-ES" sz="1800" b="1" i="1" dirty="0" err="1">
                <a:solidFill>
                  <a:srgbClr val="7030A0"/>
                </a:solidFill>
              </a:rPr>
              <a:t>See</a:t>
            </a:r>
            <a:r>
              <a:rPr lang="es-ES" sz="1800" b="1" i="1" dirty="0">
                <a:solidFill>
                  <a:srgbClr val="7030A0"/>
                </a:solidFill>
              </a:rPr>
              <a:t> </a:t>
            </a:r>
            <a:r>
              <a:rPr lang="es-ES" sz="1800" b="1" i="1" dirty="0" err="1">
                <a:solidFill>
                  <a:srgbClr val="7030A0"/>
                </a:solidFill>
              </a:rPr>
              <a:t>you</a:t>
            </a:r>
            <a:r>
              <a:rPr lang="es-ES" sz="1800" b="1" i="1" dirty="0">
                <a:solidFill>
                  <a:srgbClr val="7030A0"/>
                </a:solidFill>
              </a:rPr>
              <a:t> </a:t>
            </a:r>
            <a:r>
              <a:rPr lang="es-ES" sz="1800" b="1" i="1" dirty="0" err="1">
                <a:solidFill>
                  <a:srgbClr val="7030A0"/>
                </a:solidFill>
              </a:rPr>
              <a:t>soon</a:t>
            </a:r>
            <a:r>
              <a:rPr lang="es-ES" sz="1800" b="1" i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es-ES" b="1" i="1" dirty="0">
              <a:solidFill>
                <a:srgbClr val="7030A0"/>
              </a:solidFill>
            </a:endParaRPr>
          </a:p>
          <a:p>
            <a:pPr lvl="1"/>
            <a:endParaRPr lang="en-US" sz="1800" b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s-ES" sz="1800" b="1" i="1" dirty="0">
              <a:solidFill>
                <a:srgbClr val="7030A0"/>
              </a:solidFill>
            </a:endParaRPr>
          </a:p>
          <a:p>
            <a:pPr marL="457200" lvl="1" indent="0">
              <a:buFont typeface="Wingdings 2" charset="2"/>
              <a:buNone/>
            </a:pPr>
            <a:endParaRPr lang="es-ES" sz="1800" b="1" i="1" dirty="0"/>
          </a:p>
          <a:p>
            <a:pPr lvl="1">
              <a:buFont typeface="Wingdings" panose="05000000000000000000" pitchFamily="2" charset="2"/>
              <a:buChar char="Ø"/>
            </a:pPr>
            <a:endParaRPr lang="es-ES" sz="1800" b="1" i="1" dirty="0"/>
          </a:p>
        </p:txBody>
      </p:sp>
      <p:pic>
        <p:nvPicPr>
          <p:cNvPr id="10242" name="Picture 2" descr="Ilustración del concepto de conversación">
            <a:extLst>
              <a:ext uri="{FF2B5EF4-FFF2-40B4-BE49-F238E27FC236}">
                <a16:creationId xmlns:a16="http://schemas.microsoft.com/office/drawing/2014/main" id="{F456FAEB-644D-A4E6-C251-2D4D71C19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64" y="2278225"/>
            <a:ext cx="3254498" cy="216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2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1D355-D18B-74CE-7008-5EF3CAC80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AC2D1-359B-EEA4-B276-139D9FD9371F}"/>
              </a:ext>
            </a:extLst>
          </p:cNvPr>
          <p:cNvSpPr txBox="1">
            <a:spLocks/>
          </p:cNvSpPr>
          <p:nvPr/>
        </p:nvSpPr>
        <p:spPr>
          <a:xfrm>
            <a:off x="497234" y="643465"/>
            <a:ext cx="3952320" cy="424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400" dirty="0"/>
              <a:t>#2. EXPRESIONES DE CORTESÍA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DCBB5F4-91FF-0E41-8D15-DAB339F1F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114081"/>
              </p:ext>
            </p:extLst>
          </p:nvPr>
        </p:nvGraphicFramePr>
        <p:xfrm>
          <a:off x="4855348" y="643465"/>
          <a:ext cx="7174727" cy="513326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58060">
                  <a:extLst>
                    <a:ext uri="{9D8B030D-6E8A-4147-A177-3AD203B41FA5}">
                      <a16:colId xmlns:a16="http://schemas.microsoft.com/office/drawing/2014/main" val="325432323"/>
                    </a:ext>
                  </a:extLst>
                </a:gridCol>
                <a:gridCol w="1460943">
                  <a:extLst>
                    <a:ext uri="{9D8B030D-6E8A-4147-A177-3AD203B41FA5}">
                      <a16:colId xmlns:a16="http://schemas.microsoft.com/office/drawing/2014/main" val="4193540153"/>
                    </a:ext>
                  </a:extLst>
                </a:gridCol>
                <a:gridCol w="2107824">
                  <a:extLst>
                    <a:ext uri="{9D8B030D-6E8A-4147-A177-3AD203B41FA5}">
                      <a16:colId xmlns:a16="http://schemas.microsoft.com/office/drawing/2014/main" val="163573682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488825602"/>
                    </a:ext>
                  </a:extLst>
                </a:gridCol>
              </a:tblGrid>
              <a:tr h="17949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por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 favor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please</a:t>
                      </a: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s-GT" sz="1500" kern="100" dirty="0">
                          <a:solidFill>
                            <a:schemeClr val="tx1"/>
                          </a:solidFill>
                          <a:effectLst/>
                        </a:rPr>
                        <a:t>gracias</a:t>
                      </a:r>
                      <a:endParaRPr lang="en-US" sz="15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s-GT" sz="1500" kern="100" dirty="0">
                          <a:solidFill>
                            <a:schemeClr val="tx1"/>
                          </a:solidFill>
                          <a:effectLst/>
                        </a:rPr>
                        <a:t>muchas gracias</a:t>
                      </a:r>
                      <a:endParaRPr lang="en-US" sz="15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s-GT" sz="1500" kern="100" dirty="0">
                          <a:solidFill>
                            <a:schemeClr val="tx1"/>
                          </a:solidFill>
                          <a:effectLst/>
                        </a:rPr>
                        <a:t>muchísimas gracias</a:t>
                      </a:r>
                      <a:endParaRPr lang="en-US" sz="15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s-GT" sz="1500" kern="100" dirty="0">
                          <a:solidFill>
                            <a:schemeClr val="tx1"/>
                          </a:solidFill>
                          <a:effectLst/>
                        </a:rPr>
                        <a:t>Estoy muy agradecido/a</a:t>
                      </a:r>
                      <a:endParaRPr lang="en-US" sz="15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Thank you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Thank you very much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Thank you so much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I am thankful /grateful</a:t>
                      </a:r>
                    </a:p>
                  </a:txBody>
                  <a:tcPr marL="55504" marR="55504" marT="0" marB="0"/>
                </a:tc>
                <a:extLst>
                  <a:ext uri="{0D108BD9-81ED-4DB2-BD59-A6C34878D82A}">
                    <a16:rowId xmlns:a16="http://schemas.microsoft.com/office/drawing/2014/main" val="1515368882"/>
                  </a:ext>
                </a:extLst>
              </a:tr>
              <a:tr h="865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de nada 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you are welcome</a:t>
                      </a: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>
                          <a:solidFill>
                            <a:schemeClr val="tx1"/>
                          </a:solidFill>
                          <a:effectLst/>
                        </a:rPr>
                        <a:t>con gusto</a:t>
                      </a:r>
                      <a:endParaRPr lang="en-US" sz="15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gladly /with pleasure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extLst>
                  <a:ext uri="{0D108BD9-81ED-4DB2-BD59-A6C34878D82A}">
                    <a16:rowId xmlns:a16="http://schemas.microsoft.com/office/drawing/2014/main" val="1426258626"/>
                  </a:ext>
                </a:extLst>
              </a:tr>
              <a:tr h="11114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disculpe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excuse me</a:t>
                      </a: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 err="1">
                          <a:solidFill>
                            <a:schemeClr val="tx1"/>
                          </a:solidFill>
                          <a:effectLst/>
                        </a:rPr>
                        <a:t>perdón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sorry (to get attention or apologize)</a:t>
                      </a: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55504" marR="55504" marT="0" marB="0"/>
                </a:tc>
                <a:extLst>
                  <a:ext uri="{0D108BD9-81ED-4DB2-BD59-A6C34878D82A}">
                    <a16:rowId xmlns:a16="http://schemas.microsoft.com/office/drawing/2014/main" val="432960875"/>
                  </a:ext>
                </a:extLst>
              </a:tr>
              <a:tr h="7809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lo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siento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I’m sorry</a:t>
                      </a: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</a:rPr>
                        <a:t>con </a:t>
                      </a:r>
                      <a:r>
                        <a:rPr lang="en-US" sz="1500" b="1" kern="100" dirty="0" err="1">
                          <a:solidFill>
                            <a:schemeClr val="tx1"/>
                          </a:solidFill>
                          <a:effectLst/>
                        </a:rPr>
                        <a:t>permiso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excuse me (when passing by someone)</a:t>
                      </a: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extLst>
                  <a:ext uri="{0D108BD9-81ED-4DB2-BD59-A6C34878D82A}">
                    <a16:rowId xmlns:a16="http://schemas.microsoft.com/office/drawing/2014/main" val="4188529830"/>
                  </a:ext>
                </a:extLst>
              </a:tr>
              <a:tr h="5807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claro que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sí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of course</a:t>
                      </a: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500" b="1" kern="100" dirty="0">
                          <a:solidFill>
                            <a:schemeClr val="tx1"/>
                          </a:solidFill>
                          <a:effectLst/>
                        </a:rPr>
                        <a:t>está bien/ no hay problema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500" b="1" kern="100" dirty="0" err="1">
                          <a:solidFill>
                            <a:srgbClr val="7030A0"/>
                          </a:solidFill>
                          <a:effectLst/>
                        </a:rPr>
                        <a:t>it’s</a:t>
                      </a:r>
                      <a:r>
                        <a:rPr lang="es-MX" sz="1500" b="1" kern="1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s-MX" sz="1500" b="1" kern="100" dirty="0" err="1">
                          <a:solidFill>
                            <a:srgbClr val="7030A0"/>
                          </a:solidFill>
                          <a:effectLst/>
                        </a:rPr>
                        <a:t>okay</a:t>
                      </a:r>
                      <a:r>
                        <a:rPr lang="es-MX" sz="1500" b="1" kern="100" dirty="0">
                          <a:solidFill>
                            <a:srgbClr val="7030A0"/>
                          </a:solidFill>
                          <a:effectLst/>
                        </a:rPr>
                        <a:t>/ no </a:t>
                      </a:r>
                      <a:r>
                        <a:rPr lang="es-MX" sz="1500" b="1" kern="100" dirty="0" err="1">
                          <a:solidFill>
                            <a:srgbClr val="7030A0"/>
                          </a:solidFill>
                          <a:effectLst/>
                        </a:rPr>
                        <a:t>problem</a:t>
                      </a: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extLst>
                  <a:ext uri="{0D108BD9-81ED-4DB2-BD59-A6C34878D82A}">
                    <a16:rowId xmlns:a16="http://schemas.microsoft.com/office/drawing/2014/main" val="4264164785"/>
                  </a:ext>
                </a:extLst>
              </a:tr>
            </a:tbl>
          </a:graphicData>
        </a:graphic>
      </p:graphicFrame>
      <p:pic>
        <p:nvPicPr>
          <p:cNvPr id="11266" name="Picture 2" descr="Gracias a la ilustración vectorial del concepto del cartel">
            <a:extLst>
              <a:ext uri="{FF2B5EF4-FFF2-40B4-BE49-F238E27FC236}">
                <a16:creationId xmlns:a16="http://schemas.microsoft.com/office/drawing/2014/main" id="{C7A96490-B12F-3403-3E98-96236CEAE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82" y="3195074"/>
            <a:ext cx="2581656" cy="258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1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5BD25-F195-7E5C-611C-8991C88E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9A3C-B4DB-ABB4-6A3E-F8112CFB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638A3-EF07-8249-5EF7-CA212EC2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884" y="364912"/>
            <a:ext cx="6700604" cy="3600311"/>
          </a:xfrm>
        </p:spPr>
        <p:txBody>
          <a:bodyPr/>
          <a:lstStyle/>
          <a:p>
            <a:r>
              <a:rPr lang="es-GT" sz="3200" dirty="0">
                <a:latin typeface="Aptos" panose="020B0004020202020204" pitchFamily="34" charset="0"/>
                <a:cs typeface="Arial" panose="020B0604020202020204" pitchFamily="34" charset="0"/>
              </a:rPr>
              <a:t>¿Qué expresión de cortesía usarías? </a:t>
            </a:r>
          </a:p>
          <a:p>
            <a:r>
              <a:rPr lang="es-GT" dirty="0" err="1">
                <a:latin typeface="Aptos" panose="020B0004020202020204" pitchFamily="34" charset="0"/>
                <a:cs typeface="Arial" panose="020B0604020202020204" pitchFamily="34" charset="0"/>
              </a:rPr>
              <a:t>What</a:t>
            </a:r>
            <a:r>
              <a:rPr lang="es-GT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GT" dirty="0" err="1">
                <a:latin typeface="Aptos" panose="020B0004020202020204" pitchFamily="34" charset="0"/>
                <a:cs typeface="Arial" panose="020B0604020202020204" pitchFamily="34" charset="0"/>
              </a:rPr>
              <a:t>expression</a:t>
            </a:r>
            <a:r>
              <a:rPr lang="es-GT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GT" dirty="0" err="1">
                <a:latin typeface="Aptos" panose="020B0004020202020204" pitchFamily="34" charset="0"/>
                <a:cs typeface="Arial" panose="020B0604020202020204" pitchFamily="34" charset="0"/>
              </a:rPr>
              <a:t>of</a:t>
            </a:r>
            <a:r>
              <a:rPr lang="es-GT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GT" dirty="0" err="1">
                <a:latin typeface="Aptos" panose="020B0004020202020204" pitchFamily="34" charset="0"/>
                <a:cs typeface="Arial" panose="020B0604020202020204" pitchFamily="34" charset="0"/>
              </a:rPr>
              <a:t>courtesy</a:t>
            </a:r>
            <a:r>
              <a:rPr lang="es-GT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GT" dirty="0" err="1">
                <a:latin typeface="Aptos" panose="020B0004020202020204" pitchFamily="34" charset="0"/>
                <a:cs typeface="Arial" panose="020B0604020202020204" pitchFamily="34" charset="0"/>
              </a:rPr>
              <a:t>would</a:t>
            </a:r>
            <a:r>
              <a:rPr lang="es-GT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GT" dirty="0" err="1">
                <a:latin typeface="Aptos" panose="020B0004020202020204" pitchFamily="34" charset="0"/>
                <a:cs typeface="Arial" panose="020B0604020202020204" pitchFamily="34" charset="0"/>
              </a:rPr>
              <a:t>you</a:t>
            </a:r>
            <a:r>
              <a:rPr lang="es-GT" dirty="0">
                <a:latin typeface="Aptos" panose="020B0004020202020204" pitchFamily="34" charset="0"/>
                <a:cs typeface="Arial" panose="020B0604020202020204" pitchFamily="34" charset="0"/>
              </a:rPr>
              <a:t> use?</a:t>
            </a:r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C4FD4803-84A0-35FB-963E-78C75C26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94" y="2548171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21793-F603-AA44-C712-E7730DF28BEE}"/>
              </a:ext>
            </a:extLst>
          </p:cNvPr>
          <p:cNvSpPr txBox="1"/>
          <p:nvPr/>
        </p:nvSpPr>
        <p:spPr>
          <a:xfrm>
            <a:off x="329184" y="426543"/>
            <a:ext cx="11448288" cy="600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GT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Catalina está muy agradecida porque recibió un regalo. 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debería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decir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ella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Catalina is very grateful because she received a gift. What should she say?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endParaRPr lang="es-GT" sz="1800" b="1" i="1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s-GT" b="1" i="1" u="sng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s-GT" sz="1800" b="1" i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racias, muchas gracias, muchísimas gracias, Estoy muy agradecida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s-GT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Tú estás en el supermercado y necesitas obtener la atención de alguien. 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palabras 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podrías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usar?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You are at the supermarket and need to get someone's attention. What words could you use?</a:t>
            </a:r>
          </a:p>
          <a:p>
            <a:pPr marL="228600" marR="0" algn="ctr">
              <a:lnSpc>
                <a:spcPct val="115000"/>
              </a:lnSpc>
              <a:buNone/>
            </a:pP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marR="0" algn="ctr">
              <a:lnSpc>
                <a:spcPct val="115000"/>
              </a:lnSpc>
              <a:buNone/>
            </a:pPr>
            <a:r>
              <a:rPr lang="en-US" b="1" i="1" u="sng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800" b="1" i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isculpe or </a:t>
            </a:r>
            <a:r>
              <a:rPr lang="en-US" sz="1800" b="1" i="1" u="sng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perdón</a:t>
            </a: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algn="ctr">
              <a:lnSpc>
                <a:spcPct val="115000"/>
              </a:lnSpc>
              <a:buNone/>
            </a:pPr>
            <a:endParaRPr lang="en-US" sz="1800" b="1" u="none" strike="noStrike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algn="ctr">
              <a:lnSpc>
                <a:spcPct val="115000"/>
              </a:lnSpc>
              <a:buNone/>
            </a:pPr>
            <a:r>
              <a:rPr lang="en-US" sz="1800" b="1" u="none" strike="noStrike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s-GT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niños están en la tienda y quieren que sus padres les compren algo.</a:t>
            </a:r>
            <a:r>
              <a:rPr lang="es-GT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¿Cuál es la palabra 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mágica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ellos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necesitan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usar?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The children are in the store and want their parents to buy them something. What's the magic word they need to use?</a:t>
            </a:r>
          </a:p>
          <a:p>
            <a:pPr marR="0" lvl="0">
              <a:lnSpc>
                <a:spcPct val="115000"/>
              </a:lnSpc>
            </a:pP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algn="ctr">
              <a:lnSpc>
                <a:spcPct val="115000"/>
              </a:lnSpc>
              <a:spcAft>
                <a:spcPts val="800"/>
              </a:spcAft>
            </a:pPr>
            <a:r>
              <a:rPr lang="en-US" b="1" i="1" u="sng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1800" b="1" i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 favor</a:t>
            </a: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E81A55-7A0C-1B28-24DE-47AB575B3340}"/>
              </a:ext>
            </a:extLst>
          </p:cNvPr>
          <p:cNvSpPr/>
          <p:nvPr/>
        </p:nvSpPr>
        <p:spPr>
          <a:xfrm>
            <a:off x="118872" y="155448"/>
            <a:ext cx="11899392" cy="6592824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AF3836-A81E-6586-82C9-0ED89E3C2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DE039B-7240-0D34-AB10-40058028A7C9}"/>
              </a:ext>
            </a:extLst>
          </p:cNvPr>
          <p:cNvSpPr txBox="1"/>
          <p:nvPr/>
        </p:nvSpPr>
        <p:spPr>
          <a:xfrm>
            <a:off x="329184" y="426543"/>
            <a:ext cx="1144828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s-GT" i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GT" i="1" dirty="0">
                <a:solidFill>
                  <a:schemeClr val="bg1"/>
                </a:solidFill>
                <a:latin typeface="Aptos" panose="020B0004020202020204" pitchFamily="34" charset="0"/>
              </a:rPr>
              <a:t>Mario va tarde al trabajo y va caminando de prisa, sin querer se topa con una persona que está en el pasillo. </a:t>
            </a:r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¿</a:t>
            </a:r>
            <a:r>
              <a:rPr lang="en-US" i="1" dirty="0" err="1">
                <a:solidFill>
                  <a:schemeClr val="bg1"/>
                </a:solidFill>
                <a:latin typeface="Aptos" panose="020B0004020202020204" pitchFamily="34" charset="0"/>
              </a:rPr>
              <a:t>Qué</a:t>
            </a:r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Aptos" panose="020B0004020202020204" pitchFamily="34" charset="0"/>
              </a:rPr>
              <a:t>debería</a:t>
            </a:r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Aptos" panose="020B0004020202020204" pitchFamily="34" charset="0"/>
              </a:rPr>
              <a:t>decir</a:t>
            </a:r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Aptos" panose="020B0004020202020204" pitchFamily="34" charset="0"/>
              </a:rPr>
              <a:t>él</a:t>
            </a:r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? -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Mario is late for work and is in a hurry, he accidentally bumps into someone standing in the hallway. What should he say? </a:t>
            </a:r>
          </a:p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 </a:t>
            </a:r>
          </a:p>
          <a:p>
            <a:pPr algn="ctr"/>
            <a:r>
              <a:rPr lang="en-US" b="1" i="1" u="sng" dirty="0">
                <a:solidFill>
                  <a:schemeClr val="bg1"/>
                </a:solidFill>
                <a:latin typeface="Aptos" panose="020B0004020202020204" pitchFamily="34" charset="0"/>
              </a:rPr>
              <a:t>Lo </a:t>
            </a:r>
            <a:r>
              <a:rPr lang="en-US" b="1" i="1" u="sng" dirty="0" err="1">
                <a:solidFill>
                  <a:schemeClr val="bg1"/>
                </a:solidFill>
                <a:latin typeface="Aptos" panose="020B0004020202020204" pitchFamily="34" charset="0"/>
              </a:rPr>
              <a:t>siento</a:t>
            </a:r>
            <a:r>
              <a:rPr lang="en-US" b="1" i="1" u="sng" dirty="0">
                <a:solidFill>
                  <a:schemeClr val="bg1"/>
                </a:solidFill>
                <a:latin typeface="Aptos" panose="020B0004020202020204" pitchFamily="34" charset="0"/>
              </a:rPr>
              <a:t> OR </a:t>
            </a:r>
            <a:r>
              <a:rPr lang="en-US" b="1" i="1" u="sng" dirty="0" err="1">
                <a:solidFill>
                  <a:schemeClr val="bg1"/>
                </a:solidFill>
                <a:latin typeface="Aptos" panose="020B0004020202020204" pitchFamily="34" charset="0"/>
              </a:rPr>
              <a:t>perdón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 </a:t>
            </a:r>
          </a:p>
          <a:p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GT" i="1" dirty="0">
                <a:solidFill>
                  <a:schemeClr val="bg1"/>
                </a:solidFill>
                <a:latin typeface="Aptos" panose="020B0004020202020204" pitchFamily="34" charset="0"/>
              </a:rPr>
              <a:t>Tú ayudaste a alguien y esa persona expresa su gratitud hacia ti.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i="1" dirty="0">
                <a:solidFill>
                  <a:schemeClr val="bg1"/>
                </a:solidFill>
                <a:latin typeface="Aptos" panose="020B0004020202020204" pitchFamily="34" charset="0"/>
              </a:rPr>
              <a:t>¿Cuáles son las dos palabras que puedes usar para responderle de vuelta? 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-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You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helped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someone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, and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that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person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expressed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their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gratitude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toward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you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. 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What are the two words you could use to respond back at them?</a:t>
            </a:r>
          </a:p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 </a:t>
            </a:r>
          </a:p>
          <a:p>
            <a:pPr algn="ctr"/>
            <a:r>
              <a:rPr lang="es-GT" b="1" i="1" u="sng" dirty="0">
                <a:solidFill>
                  <a:schemeClr val="bg1"/>
                </a:solidFill>
                <a:latin typeface="Aptos" panose="020B0004020202020204" pitchFamily="34" charset="0"/>
              </a:rPr>
              <a:t>De nada OR con gusto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s-GT" b="1" i="1" dirty="0">
                <a:solidFill>
                  <a:schemeClr val="bg1"/>
                </a:solidFill>
                <a:latin typeface="Aptos" panose="020B0004020202020204" pitchFamily="34" charset="0"/>
              </a:rPr>
              <a:t> </a:t>
            </a:r>
          </a:p>
          <a:p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GT" i="1" dirty="0">
                <a:solidFill>
                  <a:schemeClr val="bg1"/>
                </a:solidFill>
                <a:latin typeface="Aptos" panose="020B0004020202020204" pitchFamily="34" charset="0"/>
              </a:rPr>
              <a:t>Hay un grupo de personas en la calle platicando y tú necesitas caminar en medio de ellos para llegar hacia tu destino. </a:t>
            </a:r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¿</a:t>
            </a:r>
            <a:r>
              <a:rPr lang="en-US" i="1" dirty="0" err="1">
                <a:solidFill>
                  <a:schemeClr val="bg1"/>
                </a:solidFill>
                <a:latin typeface="Aptos" panose="020B0004020202020204" pitchFamily="34" charset="0"/>
              </a:rPr>
              <a:t>Qué</a:t>
            </a:r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 palabra </a:t>
            </a:r>
            <a:r>
              <a:rPr lang="en-US" i="1" dirty="0" err="1">
                <a:solidFill>
                  <a:schemeClr val="bg1"/>
                </a:solidFill>
                <a:latin typeface="Aptos" panose="020B0004020202020204" pitchFamily="34" charset="0"/>
              </a:rPr>
              <a:t>deberías</a:t>
            </a:r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 usar? 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-There's a group of people talking on the street, and you need to walk through them to get to your destination. What word should you use?</a:t>
            </a:r>
          </a:p>
          <a:p>
            <a:r>
              <a:rPr lang="en-US" b="1" i="1" dirty="0">
                <a:solidFill>
                  <a:schemeClr val="bg1"/>
                </a:solidFill>
                <a:latin typeface="Aptos" panose="020B000402020202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b="1" i="1" u="sng" dirty="0">
                <a:solidFill>
                  <a:schemeClr val="bg1"/>
                </a:solidFill>
                <a:latin typeface="Aptos" panose="020B0004020202020204" pitchFamily="34" charset="0"/>
              </a:rPr>
              <a:t>on </a:t>
            </a:r>
            <a:r>
              <a:rPr lang="en-US" b="1" i="1" u="sng" dirty="0" err="1">
                <a:solidFill>
                  <a:schemeClr val="bg1"/>
                </a:solidFill>
                <a:latin typeface="Aptos" panose="020B0004020202020204" pitchFamily="34" charset="0"/>
              </a:rPr>
              <a:t>permiso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CD5ACD-1F0D-3C54-7E5D-8638DD6BE548}"/>
              </a:ext>
            </a:extLst>
          </p:cNvPr>
          <p:cNvSpPr/>
          <p:nvPr/>
        </p:nvSpPr>
        <p:spPr>
          <a:xfrm>
            <a:off x="118872" y="155448"/>
            <a:ext cx="11899392" cy="6592824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9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1AC07F-913C-844C-E202-D68D60326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04D3C7-6AF9-311C-D59F-0A8A1220069E}"/>
              </a:ext>
            </a:extLst>
          </p:cNvPr>
          <p:cNvSpPr txBox="1"/>
          <p:nvPr/>
        </p:nvSpPr>
        <p:spPr>
          <a:xfrm>
            <a:off x="487680" y="1112343"/>
            <a:ext cx="114482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GT" i="1" dirty="0">
                <a:solidFill>
                  <a:schemeClr val="bg1"/>
                </a:solidFill>
                <a:latin typeface="Aptos" panose="020B0004020202020204" pitchFamily="34" charset="0"/>
              </a:rPr>
              <a:t>En qué contexto usarías las palabras </a:t>
            </a:r>
            <a:r>
              <a:rPr lang="es-GT" b="1" i="1" dirty="0">
                <a:solidFill>
                  <a:schemeClr val="bg1"/>
                </a:solidFill>
                <a:latin typeface="Aptos" panose="020B0004020202020204" pitchFamily="34" charset="0"/>
              </a:rPr>
              <a:t>“claro que sí”, “está bien /no hay problema”</a:t>
            </a:r>
            <a:r>
              <a:rPr lang="es-GT" i="1" dirty="0">
                <a:solidFill>
                  <a:schemeClr val="bg1"/>
                </a:solidFill>
                <a:latin typeface="Aptos" panose="020B0004020202020204" pitchFamily="34" charset="0"/>
              </a:rPr>
              <a:t>? 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-In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what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context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would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you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use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the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words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b="1" dirty="0">
                <a:solidFill>
                  <a:schemeClr val="bg1"/>
                </a:solidFill>
                <a:latin typeface="Aptos" panose="020B0004020202020204" pitchFamily="34" charset="0"/>
              </a:rPr>
              <a:t>“claro que sí”, “está bien /no hay problema”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?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s-GT" i="1" dirty="0">
                <a:solidFill>
                  <a:schemeClr val="bg1"/>
                </a:solidFill>
                <a:latin typeface="Aptos" panose="020B000402020202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s-GT" b="1" i="1" u="sng" dirty="0" err="1">
                <a:solidFill>
                  <a:schemeClr val="bg1"/>
                </a:solidFill>
                <a:latin typeface="Aptos" panose="020B0004020202020204" pitchFamily="34" charset="0"/>
              </a:rPr>
              <a:t>answers</a:t>
            </a:r>
            <a:r>
              <a:rPr lang="es-GT" b="1" i="1" u="sng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b="1" i="1" u="sng" dirty="0" err="1">
                <a:solidFill>
                  <a:schemeClr val="bg1"/>
                </a:solidFill>
                <a:latin typeface="Aptos" panose="020B0004020202020204" pitchFamily="34" charset="0"/>
              </a:rPr>
              <a:t>may</a:t>
            </a:r>
            <a:r>
              <a:rPr lang="es-GT" b="1" i="1" u="sng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b="1" i="1" u="sng" dirty="0" err="1">
                <a:solidFill>
                  <a:schemeClr val="bg1"/>
                </a:solidFill>
                <a:latin typeface="Aptos" panose="020B0004020202020204" pitchFamily="34" charset="0"/>
              </a:rPr>
              <a:t>vary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9E289E-8000-F9CC-32AA-A54A4AE9A0FB}"/>
              </a:ext>
            </a:extLst>
          </p:cNvPr>
          <p:cNvSpPr/>
          <p:nvPr/>
        </p:nvSpPr>
        <p:spPr>
          <a:xfrm>
            <a:off x="118872" y="155448"/>
            <a:ext cx="11899392" cy="6592824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Personajes pensativos Personajes de tormenta de ideas">
            <a:extLst>
              <a:ext uri="{FF2B5EF4-FFF2-40B4-BE49-F238E27FC236}">
                <a16:creationId xmlns:a16="http://schemas.microsoft.com/office/drawing/2014/main" id="{2CC0E9AE-E8FD-50E3-ADC8-5763D19C8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67" y="2605344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4610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B0F8D-4DC7-CF76-4CC9-885C45FBA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2C68-5742-D7D8-7675-D5427411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69596-7520-8577-FEC4-ED9ACC50DE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Now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same</a:t>
            </a:r>
            <a:r>
              <a:rPr lang="es-GT" dirty="0"/>
              <a:t> prior </a:t>
            </a:r>
            <a:r>
              <a:rPr lang="es-GT" dirty="0" err="1"/>
              <a:t>conversation</a:t>
            </a:r>
            <a:r>
              <a:rPr lang="es-GT" dirty="0"/>
              <a:t>, </a:t>
            </a:r>
            <a:r>
              <a:rPr lang="es-GT" dirty="0" err="1"/>
              <a:t>but</a:t>
            </a:r>
            <a:r>
              <a:rPr lang="es-GT" dirty="0"/>
              <a:t> </a:t>
            </a:r>
            <a:r>
              <a:rPr lang="es-GT" dirty="0" err="1"/>
              <a:t>with</a:t>
            </a:r>
            <a:r>
              <a:rPr lang="es-GT" dirty="0"/>
              <a:t> a </a:t>
            </a:r>
            <a:r>
              <a:rPr lang="es-GT" dirty="0" err="1"/>
              <a:t>different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. 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96E5A8F0-C5E3-39D9-24E3-40C04803B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6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56E2B8-B4C3-C218-A6A8-C67903460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B918F2-5FAD-D25E-46F6-76E2CBBE219C}"/>
              </a:ext>
            </a:extLst>
          </p:cNvPr>
          <p:cNvSpPr txBox="1"/>
          <p:nvPr/>
        </p:nvSpPr>
        <p:spPr>
          <a:xfrm>
            <a:off x="493015" y="121331"/>
            <a:ext cx="3717036" cy="646330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Hola. Buenas tardes.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Hi. Good </a:t>
            </a:r>
            <a:r>
              <a:rPr lang="es-ES" b="1" dirty="0" err="1">
                <a:solidFill>
                  <a:schemeClr val="bg1"/>
                </a:solidFill>
              </a:rPr>
              <a:t>afternoon</a:t>
            </a:r>
            <a:r>
              <a:rPr lang="es-ES" b="1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s-ES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¿Cómo te llamas?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What’s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your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name</a:t>
            </a:r>
            <a:r>
              <a:rPr lang="es-ES" b="1" i="1" dirty="0">
                <a:solidFill>
                  <a:schemeClr val="bg1"/>
                </a:solidFill>
              </a:rPr>
              <a:t>? </a:t>
            </a:r>
          </a:p>
          <a:p>
            <a:pPr marL="800100" lvl="1" indent="-342900">
              <a:buFont typeface="+mj-lt"/>
              <a:buAutoNum type="arabicPeriod"/>
            </a:pPr>
            <a:endParaRPr lang="es-ES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¿De dónde eres?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Where</a:t>
            </a:r>
            <a:r>
              <a:rPr lang="es-ES" b="1" i="1" dirty="0">
                <a:solidFill>
                  <a:schemeClr val="bg1"/>
                </a:solidFill>
              </a:rPr>
              <a:t> are </a:t>
            </a:r>
            <a:r>
              <a:rPr lang="es-ES" b="1" i="1" dirty="0" err="1">
                <a:solidFill>
                  <a:schemeClr val="bg1"/>
                </a:solidFill>
              </a:rPr>
              <a:t>you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from</a:t>
            </a:r>
            <a:r>
              <a:rPr lang="es-ES" b="1" i="1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+mj-lt"/>
              <a:buAutoNum type="arabicPeriod"/>
            </a:pPr>
            <a:endParaRPr lang="es-ES" b="1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¿Cómo estás?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How</a:t>
            </a:r>
            <a:r>
              <a:rPr lang="es-ES" b="1" i="1" dirty="0">
                <a:solidFill>
                  <a:schemeClr val="bg1"/>
                </a:solidFill>
              </a:rPr>
              <a:t> are </a:t>
            </a:r>
            <a:r>
              <a:rPr lang="es-ES" b="1" i="1" dirty="0" err="1">
                <a:solidFill>
                  <a:schemeClr val="bg1"/>
                </a:solidFill>
              </a:rPr>
              <a:t>you</a:t>
            </a:r>
            <a:r>
              <a:rPr lang="es-ES" b="1" i="1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+mj-lt"/>
              <a:buAutoNum type="arabicPeriod"/>
            </a:pPr>
            <a:endParaRPr lang="es-ES" b="1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¿Cuántos años tienes?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How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old</a:t>
            </a:r>
            <a:r>
              <a:rPr lang="es-ES" b="1" i="1" dirty="0">
                <a:solidFill>
                  <a:schemeClr val="bg1"/>
                </a:solidFill>
              </a:rPr>
              <a:t> are </a:t>
            </a:r>
            <a:r>
              <a:rPr lang="es-ES" b="1" i="1" dirty="0" err="1">
                <a:solidFill>
                  <a:schemeClr val="bg1"/>
                </a:solidFill>
              </a:rPr>
              <a:t>you</a:t>
            </a:r>
            <a:r>
              <a:rPr lang="es-ES" b="1" i="1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+mj-lt"/>
              <a:buAutoNum type="arabicPeriod"/>
            </a:pPr>
            <a:endParaRPr lang="es-ES" b="1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¿Dónde vives?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Where</a:t>
            </a:r>
            <a:r>
              <a:rPr lang="es-ES" b="1" i="1" dirty="0">
                <a:solidFill>
                  <a:schemeClr val="bg1"/>
                </a:solidFill>
              </a:rPr>
              <a:t> do </a:t>
            </a:r>
            <a:r>
              <a:rPr lang="es-ES" b="1" i="1" dirty="0" err="1">
                <a:solidFill>
                  <a:schemeClr val="bg1"/>
                </a:solidFill>
              </a:rPr>
              <a:t>you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live</a:t>
            </a:r>
            <a:r>
              <a:rPr lang="es-ES" b="1" i="1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+mj-lt"/>
              <a:buAutoNum type="arabicPeriod"/>
            </a:pPr>
            <a:endParaRPr lang="es-ES" b="1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¿Dónde trabajas?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Where</a:t>
            </a:r>
            <a:r>
              <a:rPr lang="es-ES" b="1" i="1" dirty="0">
                <a:solidFill>
                  <a:schemeClr val="bg1"/>
                </a:solidFill>
              </a:rPr>
              <a:t> do </a:t>
            </a:r>
            <a:r>
              <a:rPr lang="es-ES" b="1" i="1" dirty="0" err="1">
                <a:solidFill>
                  <a:schemeClr val="bg1"/>
                </a:solidFill>
              </a:rPr>
              <a:t>you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work</a:t>
            </a:r>
            <a:r>
              <a:rPr lang="es-ES" b="1" i="1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b="1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i="1" dirty="0">
                <a:solidFill>
                  <a:schemeClr val="bg1"/>
                </a:solidFill>
              </a:rPr>
              <a:t>Hasta luego.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Until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later</a:t>
            </a:r>
            <a:r>
              <a:rPr lang="es-ES" b="1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E717F-FBA3-F8ED-6549-32DA788C323A}"/>
              </a:ext>
            </a:extLst>
          </p:cNvPr>
          <p:cNvSpPr txBox="1">
            <a:spLocks/>
          </p:cNvSpPr>
          <p:nvPr/>
        </p:nvSpPr>
        <p:spPr>
          <a:xfrm>
            <a:off x="7757969" y="170393"/>
            <a:ext cx="4095480" cy="6517213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96613A"/>
                </a:solidFill>
              </a:rPr>
              <a:t>1. Buenas tardes. </a:t>
            </a:r>
          </a:p>
          <a:p>
            <a:pPr lvl="1"/>
            <a:r>
              <a:rPr lang="es-ES" sz="1800" b="1" dirty="0">
                <a:solidFill>
                  <a:srgbClr val="96613A"/>
                </a:solidFill>
              </a:rPr>
              <a:t>Good </a:t>
            </a:r>
            <a:r>
              <a:rPr lang="es-ES" sz="1800" b="1" dirty="0" err="1">
                <a:solidFill>
                  <a:srgbClr val="96613A"/>
                </a:solidFill>
              </a:rPr>
              <a:t>afternoon</a:t>
            </a:r>
            <a:r>
              <a:rPr lang="es-ES" sz="1800" b="1" dirty="0">
                <a:solidFill>
                  <a:srgbClr val="96613A"/>
                </a:solidFill>
              </a:rPr>
              <a:t>.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96613A"/>
                </a:solidFill>
              </a:rPr>
              <a:t>2. Me llamo …</a:t>
            </a:r>
          </a:p>
          <a:p>
            <a:pPr lvl="1"/>
            <a:r>
              <a:rPr lang="es-ES" sz="1800" b="1" i="1" dirty="0" err="1">
                <a:solidFill>
                  <a:srgbClr val="96613A"/>
                </a:solidFill>
              </a:rPr>
              <a:t>My</a:t>
            </a:r>
            <a:r>
              <a:rPr lang="es-ES" sz="1800" b="1" i="1" dirty="0">
                <a:solidFill>
                  <a:srgbClr val="96613A"/>
                </a:solidFill>
              </a:rPr>
              <a:t> </a:t>
            </a:r>
            <a:r>
              <a:rPr lang="es-ES" sz="1800" b="1" i="1" dirty="0" err="1">
                <a:solidFill>
                  <a:srgbClr val="96613A"/>
                </a:solidFill>
              </a:rPr>
              <a:t>name</a:t>
            </a:r>
            <a:r>
              <a:rPr lang="es-ES" sz="1800" b="1" i="1" dirty="0">
                <a:solidFill>
                  <a:srgbClr val="96613A"/>
                </a:solidFill>
              </a:rPr>
              <a:t> </a:t>
            </a:r>
            <a:r>
              <a:rPr lang="es-ES" sz="1800" b="1" i="1" dirty="0" err="1">
                <a:solidFill>
                  <a:srgbClr val="96613A"/>
                </a:solidFill>
              </a:rPr>
              <a:t>is</a:t>
            </a:r>
            <a:r>
              <a:rPr lang="es-ES" sz="1800" b="1" i="1" dirty="0">
                <a:solidFill>
                  <a:srgbClr val="96613A"/>
                </a:solidFill>
              </a:rPr>
              <a:t> …</a:t>
            </a:r>
            <a:endParaRPr lang="es-ES" b="1" dirty="0">
              <a:solidFill>
                <a:srgbClr val="96613A"/>
              </a:solidFill>
            </a:endParaRPr>
          </a:p>
          <a:p>
            <a:pPr marL="0" indent="0">
              <a:buNone/>
            </a:pPr>
            <a:r>
              <a:rPr lang="es-ES" b="1" dirty="0">
                <a:solidFill>
                  <a:srgbClr val="96613A"/>
                </a:solidFill>
              </a:rPr>
              <a:t>3. Soy de …</a:t>
            </a:r>
          </a:p>
          <a:p>
            <a:pPr lvl="1"/>
            <a:r>
              <a:rPr lang="es-ES" sz="1800" b="1" i="1" dirty="0">
                <a:solidFill>
                  <a:srgbClr val="96613A"/>
                </a:solidFill>
              </a:rPr>
              <a:t>I am </a:t>
            </a:r>
            <a:r>
              <a:rPr lang="es-ES" sz="1800" b="1" i="1" dirty="0" err="1">
                <a:solidFill>
                  <a:srgbClr val="96613A"/>
                </a:solidFill>
              </a:rPr>
              <a:t>from</a:t>
            </a:r>
            <a:r>
              <a:rPr lang="es-ES" sz="1800" b="1" i="1" dirty="0">
                <a:solidFill>
                  <a:srgbClr val="96613A"/>
                </a:solidFill>
              </a:rPr>
              <a:t> …</a:t>
            </a:r>
          </a:p>
          <a:p>
            <a:pPr marL="0" indent="0">
              <a:buNone/>
            </a:pPr>
            <a:r>
              <a:rPr lang="es-ES" b="1" dirty="0">
                <a:solidFill>
                  <a:srgbClr val="96613A"/>
                </a:solidFill>
              </a:rPr>
              <a:t>4. Estoy (bien, mal, más o menos).</a:t>
            </a:r>
          </a:p>
          <a:p>
            <a:pPr lvl="1"/>
            <a:r>
              <a:rPr lang="es-ES" sz="1800" b="1" dirty="0" err="1">
                <a:solidFill>
                  <a:srgbClr val="96613A"/>
                </a:solidFill>
              </a:rPr>
              <a:t>I’m</a:t>
            </a:r>
            <a:r>
              <a:rPr lang="es-ES" sz="1800" b="1" dirty="0">
                <a:solidFill>
                  <a:srgbClr val="96613A"/>
                </a:solidFill>
              </a:rPr>
              <a:t> (fine, </a:t>
            </a:r>
            <a:r>
              <a:rPr lang="es-ES" sz="1800" b="1" dirty="0" err="1">
                <a:solidFill>
                  <a:srgbClr val="96613A"/>
                </a:solidFill>
              </a:rPr>
              <a:t>bad</a:t>
            </a:r>
            <a:r>
              <a:rPr lang="es-ES" sz="1800" b="1" dirty="0">
                <a:solidFill>
                  <a:srgbClr val="96613A"/>
                </a:solidFill>
              </a:rPr>
              <a:t>, more </a:t>
            </a:r>
            <a:r>
              <a:rPr lang="es-ES" sz="1800" b="1" dirty="0" err="1">
                <a:solidFill>
                  <a:srgbClr val="96613A"/>
                </a:solidFill>
              </a:rPr>
              <a:t>or</a:t>
            </a:r>
            <a:r>
              <a:rPr lang="es-ES" sz="1800" b="1" dirty="0">
                <a:solidFill>
                  <a:srgbClr val="96613A"/>
                </a:solidFill>
              </a:rPr>
              <a:t> </a:t>
            </a:r>
            <a:r>
              <a:rPr lang="es-ES" sz="1800" b="1" dirty="0" err="1">
                <a:solidFill>
                  <a:srgbClr val="96613A"/>
                </a:solidFill>
              </a:rPr>
              <a:t>less</a:t>
            </a:r>
            <a:r>
              <a:rPr lang="es-ES" sz="1800" b="1" dirty="0">
                <a:solidFill>
                  <a:srgbClr val="96613A"/>
                </a:solidFill>
              </a:rPr>
              <a:t>).</a:t>
            </a:r>
            <a:endParaRPr lang="es-ES" b="1" dirty="0">
              <a:solidFill>
                <a:srgbClr val="96613A"/>
              </a:solidFill>
            </a:endParaRPr>
          </a:p>
          <a:p>
            <a:pPr marL="57150" indent="0">
              <a:buNone/>
            </a:pPr>
            <a:r>
              <a:rPr lang="es-ES" b="1" dirty="0">
                <a:solidFill>
                  <a:srgbClr val="96613A"/>
                </a:solidFill>
              </a:rPr>
              <a:t>5. Tengo </a:t>
            </a:r>
            <a:r>
              <a:rPr lang="es-ES" b="1" u="sng" dirty="0">
                <a:solidFill>
                  <a:srgbClr val="96613A"/>
                </a:solidFill>
              </a:rPr>
              <a:t>## </a:t>
            </a:r>
            <a:r>
              <a:rPr lang="es-ES" b="1" dirty="0">
                <a:solidFill>
                  <a:srgbClr val="96613A"/>
                </a:solidFill>
              </a:rPr>
              <a:t>años.</a:t>
            </a:r>
          </a:p>
          <a:p>
            <a:pPr lvl="1"/>
            <a:r>
              <a:rPr lang="es-ES" sz="1800" b="1" i="1" dirty="0">
                <a:solidFill>
                  <a:srgbClr val="96613A"/>
                </a:solidFill>
              </a:rPr>
              <a:t>I am </a:t>
            </a:r>
            <a:r>
              <a:rPr lang="es-ES" sz="1800" b="1" i="1" u="sng" dirty="0">
                <a:solidFill>
                  <a:srgbClr val="96613A"/>
                </a:solidFill>
              </a:rPr>
              <a:t>##</a:t>
            </a:r>
            <a:r>
              <a:rPr lang="es-ES" sz="1800" b="1" i="1" dirty="0">
                <a:solidFill>
                  <a:srgbClr val="96613A"/>
                </a:solidFill>
              </a:rPr>
              <a:t> </a:t>
            </a:r>
            <a:r>
              <a:rPr lang="es-ES" sz="1800" b="1" i="1" dirty="0" err="1">
                <a:solidFill>
                  <a:srgbClr val="96613A"/>
                </a:solidFill>
              </a:rPr>
              <a:t>years</a:t>
            </a:r>
            <a:r>
              <a:rPr lang="es-ES" sz="1800" b="1" i="1" dirty="0">
                <a:solidFill>
                  <a:srgbClr val="96613A"/>
                </a:solidFill>
              </a:rPr>
              <a:t> </a:t>
            </a:r>
            <a:r>
              <a:rPr lang="es-ES" sz="1800" b="1" i="1" dirty="0" err="1">
                <a:solidFill>
                  <a:srgbClr val="96613A"/>
                </a:solidFill>
              </a:rPr>
              <a:t>old</a:t>
            </a:r>
            <a:r>
              <a:rPr lang="es-ES" sz="1800" b="1" i="1" dirty="0">
                <a:solidFill>
                  <a:srgbClr val="96613A"/>
                </a:solidFill>
              </a:rPr>
              <a:t>.</a:t>
            </a:r>
          </a:p>
          <a:p>
            <a:pPr marL="0" indent="0">
              <a:buNone/>
            </a:pPr>
            <a:r>
              <a:rPr lang="es-ES" b="1" dirty="0">
                <a:solidFill>
                  <a:srgbClr val="96613A"/>
                </a:solidFill>
              </a:rPr>
              <a:t>6. Yo vivo en …</a:t>
            </a:r>
          </a:p>
          <a:p>
            <a:pPr lvl="1"/>
            <a:r>
              <a:rPr lang="es-ES" sz="1800" b="1" i="1" dirty="0">
                <a:solidFill>
                  <a:srgbClr val="96613A"/>
                </a:solidFill>
              </a:rPr>
              <a:t>I </a:t>
            </a:r>
            <a:r>
              <a:rPr lang="es-ES" sz="1800" b="1" i="1" dirty="0" err="1">
                <a:solidFill>
                  <a:srgbClr val="96613A"/>
                </a:solidFill>
              </a:rPr>
              <a:t>live</a:t>
            </a:r>
            <a:r>
              <a:rPr lang="es-ES" sz="1800" b="1" i="1" dirty="0">
                <a:solidFill>
                  <a:srgbClr val="96613A"/>
                </a:solidFill>
              </a:rPr>
              <a:t> in …</a:t>
            </a:r>
          </a:p>
          <a:p>
            <a:pPr marL="0" indent="0">
              <a:buNone/>
            </a:pPr>
            <a:r>
              <a:rPr lang="es-ES" b="1" dirty="0">
                <a:solidFill>
                  <a:srgbClr val="96613A"/>
                </a:solidFill>
              </a:rPr>
              <a:t>7. Yo trabajo en  …</a:t>
            </a:r>
          </a:p>
          <a:p>
            <a:pPr lvl="1"/>
            <a:r>
              <a:rPr lang="es-ES" sz="1800" b="1" i="1" dirty="0">
                <a:solidFill>
                  <a:srgbClr val="96613A"/>
                </a:solidFill>
              </a:rPr>
              <a:t>I </a:t>
            </a:r>
            <a:r>
              <a:rPr lang="es-ES" sz="1800" b="1" i="1" dirty="0" err="1">
                <a:solidFill>
                  <a:srgbClr val="96613A"/>
                </a:solidFill>
              </a:rPr>
              <a:t>work</a:t>
            </a:r>
            <a:r>
              <a:rPr lang="es-ES" sz="1800" b="1" i="1" dirty="0">
                <a:solidFill>
                  <a:srgbClr val="96613A"/>
                </a:solidFill>
              </a:rPr>
              <a:t> in …</a:t>
            </a:r>
          </a:p>
          <a:p>
            <a:pPr marL="0" indent="0">
              <a:buNone/>
            </a:pPr>
            <a:r>
              <a:rPr lang="es-ES" b="1" i="1" dirty="0">
                <a:solidFill>
                  <a:srgbClr val="96613A"/>
                </a:solidFill>
              </a:rPr>
              <a:t>8. Adiós. Hasta pronto. </a:t>
            </a:r>
          </a:p>
          <a:p>
            <a:pPr lvl="1"/>
            <a:r>
              <a:rPr lang="es-ES" sz="1800" b="1" i="1" dirty="0" err="1">
                <a:solidFill>
                  <a:srgbClr val="96613A"/>
                </a:solidFill>
              </a:rPr>
              <a:t>Bye</a:t>
            </a:r>
            <a:r>
              <a:rPr lang="es-ES" sz="1800" b="1" i="1" dirty="0">
                <a:solidFill>
                  <a:srgbClr val="96613A"/>
                </a:solidFill>
              </a:rPr>
              <a:t>. </a:t>
            </a:r>
            <a:r>
              <a:rPr lang="es-ES" sz="1800" b="1" i="1" dirty="0" err="1">
                <a:solidFill>
                  <a:srgbClr val="96613A"/>
                </a:solidFill>
              </a:rPr>
              <a:t>See</a:t>
            </a:r>
            <a:r>
              <a:rPr lang="es-ES" sz="1800" b="1" i="1" dirty="0">
                <a:solidFill>
                  <a:srgbClr val="96613A"/>
                </a:solidFill>
              </a:rPr>
              <a:t> </a:t>
            </a:r>
            <a:r>
              <a:rPr lang="es-ES" sz="1800" b="1" i="1" dirty="0" err="1">
                <a:solidFill>
                  <a:srgbClr val="96613A"/>
                </a:solidFill>
              </a:rPr>
              <a:t>you</a:t>
            </a:r>
            <a:r>
              <a:rPr lang="es-ES" sz="1800" b="1" i="1" dirty="0">
                <a:solidFill>
                  <a:srgbClr val="96613A"/>
                </a:solidFill>
              </a:rPr>
              <a:t> </a:t>
            </a:r>
            <a:r>
              <a:rPr lang="es-ES" sz="1800" b="1" i="1" dirty="0" err="1">
                <a:solidFill>
                  <a:srgbClr val="96613A"/>
                </a:solidFill>
              </a:rPr>
              <a:t>soon</a:t>
            </a:r>
            <a:r>
              <a:rPr lang="es-ES" sz="1800" b="1" i="1" dirty="0">
                <a:solidFill>
                  <a:srgbClr val="96613A"/>
                </a:solidFill>
              </a:rPr>
              <a:t>.</a:t>
            </a:r>
          </a:p>
          <a:p>
            <a:pPr marL="0" indent="0">
              <a:buNone/>
            </a:pPr>
            <a:endParaRPr lang="es-ES" b="1" i="1" dirty="0">
              <a:solidFill>
                <a:srgbClr val="7030A0"/>
              </a:solidFill>
            </a:endParaRPr>
          </a:p>
          <a:p>
            <a:pPr lvl="1"/>
            <a:endParaRPr lang="en-US" sz="1800" b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s-ES" sz="1800" b="1" i="1" dirty="0">
              <a:solidFill>
                <a:srgbClr val="7030A0"/>
              </a:solidFill>
            </a:endParaRPr>
          </a:p>
          <a:p>
            <a:pPr marL="457200" lvl="1" indent="0">
              <a:buFont typeface="Wingdings 2" charset="2"/>
              <a:buNone/>
            </a:pPr>
            <a:endParaRPr lang="es-ES" sz="1800" b="1" i="1" dirty="0"/>
          </a:p>
          <a:p>
            <a:pPr lvl="1">
              <a:buFont typeface="Wingdings" panose="05000000000000000000" pitchFamily="2" charset="2"/>
              <a:buChar char="Ø"/>
            </a:pPr>
            <a:endParaRPr lang="es-ES" sz="1800" b="1" i="1" dirty="0"/>
          </a:p>
        </p:txBody>
      </p:sp>
      <p:pic>
        <p:nvPicPr>
          <p:cNvPr id="10242" name="Picture 2" descr="Ilustración del concepto de conversación">
            <a:extLst>
              <a:ext uri="{FF2B5EF4-FFF2-40B4-BE49-F238E27FC236}">
                <a16:creationId xmlns:a16="http://schemas.microsoft.com/office/drawing/2014/main" id="{BD72846E-3F9C-7EA1-3F60-EF6F00FB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64" y="2278225"/>
            <a:ext cx="3254498" cy="216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6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739CCB-32CF-B4A3-6580-A8F6BC02896D}"/>
              </a:ext>
            </a:extLst>
          </p:cNvPr>
          <p:cNvSpPr/>
          <p:nvPr/>
        </p:nvSpPr>
        <p:spPr>
          <a:xfrm>
            <a:off x="4950865" y="802379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67BC24-FE79-4833-19C6-FE37310EC918}"/>
              </a:ext>
            </a:extLst>
          </p:cNvPr>
          <p:cNvSpPr/>
          <p:nvPr/>
        </p:nvSpPr>
        <p:spPr>
          <a:xfrm>
            <a:off x="2944075" y="5396196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0CF811-63D6-A8A9-4071-CAC96E2E60D2}"/>
              </a:ext>
            </a:extLst>
          </p:cNvPr>
          <p:cNvSpPr/>
          <p:nvPr/>
        </p:nvSpPr>
        <p:spPr>
          <a:xfrm>
            <a:off x="6834443" y="472586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665E9-32FB-BBE6-D5F1-C96A498A456C}"/>
              </a:ext>
            </a:extLst>
          </p:cNvPr>
          <p:cNvSpPr/>
          <p:nvPr/>
        </p:nvSpPr>
        <p:spPr>
          <a:xfrm>
            <a:off x="-160964" y="62194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8C146-303B-9DB5-F073-D3DD69CB8FCA}"/>
              </a:ext>
            </a:extLst>
          </p:cNvPr>
          <p:cNvSpPr/>
          <p:nvPr/>
        </p:nvSpPr>
        <p:spPr>
          <a:xfrm>
            <a:off x="7585283" y="4209122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86DC8-8369-C7B6-8EA1-442A69AE79B5}"/>
              </a:ext>
            </a:extLst>
          </p:cNvPr>
          <p:cNvSpPr/>
          <p:nvPr/>
        </p:nvSpPr>
        <p:spPr>
          <a:xfrm>
            <a:off x="86269" y="3945378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24DA20-A5D8-034C-749C-52EE67AEE58D}"/>
              </a:ext>
            </a:extLst>
          </p:cNvPr>
          <p:cNvSpPr/>
          <p:nvPr/>
        </p:nvSpPr>
        <p:spPr>
          <a:xfrm>
            <a:off x="4428524" y="1395916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11" name="Picture 2" descr="Diseño plano jóvenes agitando colección de mano">
            <a:extLst>
              <a:ext uri="{FF2B5EF4-FFF2-40B4-BE49-F238E27FC236}">
                <a16:creationId xmlns:a16="http://schemas.microsoft.com/office/drawing/2014/main" id="{E9BBEE8E-D2FF-1AA5-7791-E68E36201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10" b="73022" l="4865" r="98108">
                        <a14:foregroundMark x1="13514" y1="53144" x2="13514" y2="53144"/>
                        <a14:foregroundMark x1="10811" y1="37931" x2="10811" y2="37931"/>
                        <a14:foregroundMark x1="4865" y1="56795" x2="4865" y2="56795"/>
                        <a14:foregroundMark x1="23784" y1="39148" x2="23784" y2="39148"/>
                        <a14:foregroundMark x1="5676" y1="64097" x2="5676" y2="64097"/>
                        <a14:foregroundMark x1="11757" y1="70994" x2="11757" y2="70994"/>
                        <a14:foregroundMark x1="35541" y1="35091" x2="35541" y2="35091"/>
                        <a14:foregroundMark x1="35270" y1="70791" x2="35270" y2="70791"/>
                        <a14:foregroundMark x1="37973" y1="59635" x2="34865" y2="42799"/>
                        <a14:foregroundMark x1="36216" y1="72211" x2="33784" y2="73225"/>
                        <a14:foregroundMark x1="81351" y1="65517" x2="80405" y2="33266"/>
                        <a14:foregroundMark x1="91486" y1="53753" x2="92458" y2="53217"/>
                        <a14:foregroundMark x1="74730" y1="63286" x2="74459" y2="61055"/>
                        <a14:foregroundMark x1="23514" y1="44219" x2="24054" y2="33874"/>
                        <a14:foregroundMark x1="28919" y1="28398" x2="29595" y2="23327"/>
                        <a14:foregroundMark x1="95317" y1="46263" x2="95135" y2="45030"/>
                        <a14:foregroundMark x1="75000" y1="72211" x2="75000" y2="67343"/>
                        <a14:backgroundMark x1="98243" y1="47870" x2="95405" y2="52333"/>
                        <a14:backgroundMark x1="95811" y1="51927" x2="94189" y2="54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3" b="32405"/>
          <a:stretch/>
        </p:blipFill>
        <p:spPr bwMode="auto">
          <a:xfrm>
            <a:off x="3925907" y="2334144"/>
            <a:ext cx="4853385" cy="162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29" y="546672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¿Cómo te llamas?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¿Cómo estás?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¿Qué te motivó a inscribirte a esta clase?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motivated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join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class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298" y="25558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 llamo_____.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_________.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Estoy________. </a:t>
            </a:r>
            <a:r>
              <a:rPr lang="es-MX" sz="1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(bien, mal, más o menos)</a:t>
            </a:r>
          </a:p>
          <a:p>
            <a:pPr marL="0" indent="0">
              <a:buNone/>
            </a:pP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I am ________. (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good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bad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okay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so so)</a:t>
            </a:r>
            <a:endParaRPr lang="es-MX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Estoy en esta clase porque_____. 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</a:t>
            </a:r>
            <a:r>
              <a:rPr lang="es-GT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joined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class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because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___________.</a:t>
            </a:r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#1. SALUDOS Y DESPEDIDAS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760453" cy="3926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SALUDOS</a:t>
            </a:r>
          </a:p>
          <a:p>
            <a:r>
              <a:rPr lang="en-US" sz="2000" b="1" dirty="0"/>
              <a:t>buenos días</a:t>
            </a:r>
          </a:p>
          <a:p>
            <a:r>
              <a:rPr lang="en-US" sz="2000" b="1" dirty="0" err="1"/>
              <a:t>buenas</a:t>
            </a:r>
            <a:r>
              <a:rPr lang="en-US" sz="2000" b="1" dirty="0"/>
              <a:t> </a:t>
            </a:r>
            <a:r>
              <a:rPr lang="en-US" sz="2000" b="1" dirty="0" err="1"/>
              <a:t>tardes</a:t>
            </a:r>
            <a:endParaRPr lang="en-US" sz="2000" b="1" dirty="0"/>
          </a:p>
          <a:p>
            <a:r>
              <a:rPr lang="en-US" sz="2000" b="1" dirty="0" err="1"/>
              <a:t>buenas</a:t>
            </a:r>
            <a:r>
              <a:rPr lang="en-US" sz="2000" b="1" dirty="0"/>
              <a:t> </a:t>
            </a:r>
            <a:r>
              <a:rPr lang="en-US" sz="2000" b="1" dirty="0" err="1"/>
              <a:t>noches</a:t>
            </a:r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FF"/>
                </a:solidFill>
              </a:rPr>
              <a:t>DESPEDIDAS</a:t>
            </a:r>
          </a:p>
          <a:p>
            <a:r>
              <a:rPr lang="en-US" sz="2000" b="1" dirty="0"/>
              <a:t>hasta luego</a:t>
            </a:r>
          </a:p>
          <a:p>
            <a:r>
              <a:rPr lang="en-US" sz="2000" b="1" dirty="0"/>
              <a:t>hasta </a:t>
            </a:r>
            <a:r>
              <a:rPr lang="en-US" sz="2000" b="1" dirty="0" err="1"/>
              <a:t>mañana</a:t>
            </a:r>
            <a:endParaRPr lang="en-US" sz="2000" b="1" dirty="0"/>
          </a:p>
          <a:p>
            <a:r>
              <a:rPr lang="en-US" sz="2000" b="1" dirty="0"/>
              <a:t>hasta pronto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7" y="2222287"/>
            <a:ext cx="5670311" cy="39267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GT" sz="2000" b="1" dirty="0"/>
              <a:t>GREETINGS </a:t>
            </a:r>
          </a:p>
          <a:p>
            <a:r>
              <a:rPr lang="es-GT" sz="2000" b="1" dirty="0" err="1"/>
              <a:t>good</a:t>
            </a:r>
            <a:r>
              <a:rPr lang="es-GT" sz="2000" b="1" dirty="0"/>
              <a:t> </a:t>
            </a:r>
            <a:r>
              <a:rPr lang="es-GT" sz="2000" b="1" dirty="0" err="1"/>
              <a:t>morning</a:t>
            </a:r>
            <a:endParaRPr lang="es-GT" sz="2000" b="1" dirty="0"/>
          </a:p>
          <a:p>
            <a:r>
              <a:rPr lang="es-GT" sz="2000" b="1" dirty="0" err="1"/>
              <a:t>good</a:t>
            </a:r>
            <a:r>
              <a:rPr lang="es-GT" sz="2000" b="1" dirty="0"/>
              <a:t> </a:t>
            </a:r>
            <a:r>
              <a:rPr lang="es-GT" sz="2000" b="1" dirty="0" err="1"/>
              <a:t>afternoon</a:t>
            </a:r>
            <a:endParaRPr lang="es-GT" sz="2000" b="1" dirty="0"/>
          </a:p>
          <a:p>
            <a:r>
              <a:rPr lang="es-GT" sz="2000" b="1" dirty="0" err="1"/>
              <a:t>good</a:t>
            </a:r>
            <a:r>
              <a:rPr lang="es-GT" sz="2000" b="1" dirty="0"/>
              <a:t> </a:t>
            </a:r>
            <a:r>
              <a:rPr lang="es-GT" sz="2000" b="1" dirty="0" err="1"/>
              <a:t>evening</a:t>
            </a:r>
            <a:r>
              <a:rPr lang="es-GT" sz="2000" b="1" dirty="0"/>
              <a:t> /</a:t>
            </a:r>
            <a:r>
              <a:rPr lang="es-GT" sz="2000" b="1" dirty="0" err="1"/>
              <a:t>good</a:t>
            </a:r>
            <a:r>
              <a:rPr lang="es-GT" sz="2000" b="1" dirty="0"/>
              <a:t> </a:t>
            </a:r>
            <a:r>
              <a:rPr lang="es-GT" sz="2000" b="1" dirty="0" err="1"/>
              <a:t>night</a:t>
            </a:r>
            <a:endParaRPr lang="es-GT" sz="2000" b="1" dirty="0"/>
          </a:p>
          <a:p>
            <a:endParaRPr lang="es-GT" sz="2000" b="1" dirty="0"/>
          </a:p>
          <a:p>
            <a:pPr marL="0" indent="0">
              <a:buNone/>
            </a:pPr>
            <a:r>
              <a:rPr lang="es-GT" sz="2000" b="1" dirty="0">
                <a:solidFill>
                  <a:srgbClr val="FF00FF"/>
                </a:solidFill>
              </a:rPr>
              <a:t>GOODBYES</a:t>
            </a:r>
          </a:p>
          <a:p>
            <a:r>
              <a:rPr lang="es-GT" sz="2000" b="1" dirty="0" err="1"/>
              <a:t>until</a:t>
            </a:r>
            <a:r>
              <a:rPr lang="es-GT" sz="2000" b="1" dirty="0"/>
              <a:t> </a:t>
            </a:r>
            <a:r>
              <a:rPr lang="es-GT" sz="2000" b="1" dirty="0" err="1"/>
              <a:t>later</a:t>
            </a:r>
            <a:endParaRPr lang="es-GT" sz="2000" b="1" dirty="0"/>
          </a:p>
          <a:p>
            <a:r>
              <a:rPr lang="es-GT" sz="2000" b="1" dirty="0" err="1"/>
              <a:t>see</a:t>
            </a:r>
            <a:r>
              <a:rPr lang="es-GT" sz="2000" b="1" dirty="0"/>
              <a:t> </a:t>
            </a:r>
            <a:r>
              <a:rPr lang="es-GT" sz="2000" b="1" dirty="0" err="1"/>
              <a:t>you</a:t>
            </a:r>
            <a:r>
              <a:rPr lang="es-GT" sz="2000" b="1" dirty="0"/>
              <a:t> </a:t>
            </a:r>
            <a:r>
              <a:rPr lang="es-GT" sz="2000" b="1" dirty="0" err="1"/>
              <a:t>tomorrow</a:t>
            </a:r>
            <a:endParaRPr lang="en-US" sz="2000" b="1" dirty="0"/>
          </a:p>
          <a:p>
            <a:r>
              <a:rPr lang="en-US" sz="2000" b="1" dirty="0"/>
              <a:t>see you soon</a:t>
            </a:r>
            <a:endParaRPr lang="es-GT" sz="2000" b="1" dirty="0"/>
          </a:p>
        </p:txBody>
      </p:sp>
      <p:pic>
        <p:nvPicPr>
          <p:cNvPr id="5" name="Picture 4" descr="A grassy field with a tower in the distance&#10;&#10;Description automatically generated with low confidence">
            <a:extLst>
              <a:ext uri="{FF2B5EF4-FFF2-40B4-BE49-F238E27FC236}">
                <a16:creationId xmlns:a16="http://schemas.microsoft.com/office/drawing/2014/main" id="{E92F3823-7035-DF47-875A-60534004B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87765" y="2039259"/>
            <a:ext cx="1828800" cy="1219200"/>
          </a:xfrm>
          <a:prstGeom prst="rect">
            <a:avLst/>
          </a:prstGeom>
        </p:spPr>
      </p:pic>
      <p:pic>
        <p:nvPicPr>
          <p:cNvPr id="6" name="Picture 5" descr="A picture containing outdoor, tree, plant, sunset&#10;&#10;Description automatically generated">
            <a:extLst>
              <a:ext uri="{FF2B5EF4-FFF2-40B4-BE49-F238E27FC236}">
                <a16:creationId xmlns:a16="http://schemas.microsoft.com/office/drawing/2014/main" id="{76E34E46-F415-AE0D-EA3E-6FCC96A33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87765" y="3673009"/>
            <a:ext cx="1828800" cy="1204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4DE68A-0650-FF8C-F618-ECF383F92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787765" y="5291870"/>
            <a:ext cx="1828800" cy="13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ABC0-266F-97DA-7B95-F8D5077B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TÚ vs USTED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AAF1D-908A-668B-7E68-25A25868D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0" y="2191956"/>
            <a:ext cx="5189857" cy="576262"/>
          </a:xfrm>
        </p:spPr>
        <p:txBody>
          <a:bodyPr/>
          <a:lstStyle/>
          <a:p>
            <a:r>
              <a:rPr lang="en-US" sz="2800" b="1" dirty="0">
                <a:solidFill>
                  <a:srgbClr val="FF00FF"/>
                </a:solidFill>
              </a:rPr>
              <a:t>Tú (you informal)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B8A6A-2BFF-445E-ABF6-E82036336C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A person you know well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Family/Kids/Friends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People your same 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50946-6A6B-8FF9-F79F-078A0E98A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95656" y="2199894"/>
            <a:ext cx="5194583" cy="576262"/>
          </a:xfrm>
        </p:spPr>
        <p:txBody>
          <a:bodyPr/>
          <a:lstStyle/>
          <a:p>
            <a:r>
              <a:rPr lang="en-US" sz="2800" b="1" dirty="0" err="1">
                <a:solidFill>
                  <a:srgbClr val="FF00FF"/>
                </a:solidFill>
              </a:rPr>
              <a:t>Usted</a:t>
            </a:r>
            <a:r>
              <a:rPr lang="en-US" sz="2800" b="1" dirty="0">
                <a:solidFill>
                  <a:srgbClr val="FF00FF"/>
                </a:solidFill>
              </a:rPr>
              <a:t> (you formal)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15C82-E046-5DF8-09B2-74377EFA62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Authority figures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Show respect</a:t>
            </a:r>
            <a:r>
              <a:rPr lang="en-US" sz="2200" dirty="0"/>
              <a:t> (your doctor, a priest, your boss, etc.)</a:t>
            </a:r>
            <a:endParaRPr lang="en-US" sz="2200" b="1" dirty="0"/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People older than you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dirty="0"/>
          </a:p>
        </p:txBody>
      </p:sp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B9E136B-B26B-D0E4-7410-778BA7CE1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3656" y="4478318"/>
            <a:ext cx="4572000" cy="1778000"/>
          </a:xfrm>
          <a:prstGeom prst="rect">
            <a:avLst/>
          </a:prstGeom>
        </p:spPr>
      </p:pic>
      <p:pic>
        <p:nvPicPr>
          <p:cNvPr id="13" name="Picture 12" descr="A person standing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65272BA3-ECB1-538C-25C1-FAF30BA83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22250" y="4478318"/>
            <a:ext cx="2572142" cy="16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7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567" y="2313727"/>
            <a:ext cx="6834816" cy="3638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sz="22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200" b="1" dirty="0"/>
              <a:t>¿Cómo te llamas?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What’s your </a:t>
            </a:r>
            <a:r>
              <a:rPr lang="es-ES" sz="2200" b="1" i="1" dirty="0" err="1"/>
              <a:t>name</a:t>
            </a:r>
            <a:r>
              <a:rPr lang="es-ES" sz="2200" b="1" i="1" dirty="0"/>
              <a:t>? (informal)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ES" sz="2200" b="1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200" b="1" dirty="0"/>
              <a:t>¿Cómo se llama usted?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 err="1"/>
              <a:t>What’s</a:t>
            </a:r>
            <a:r>
              <a:rPr lang="es-ES" sz="2200" b="1" i="1" dirty="0"/>
              <a:t> </a:t>
            </a:r>
            <a:r>
              <a:rPr lang="es-ES" sz="2200" b="1" i="1" dirty="0" err="1"/>
              <a:t>your</a:t>
            </a:r>
            <a:r>
              <a:rPr lang="es-ES" sz="2200" b="1" i="1" dirty="0"/>
              <a:t> </a:t>
            </a:r>
            <a:r>
              <a:rPr lang="es-ES" sz="2200" b="1" i="1" dirty="0" err="1"/>
              <a:t>name</a:t>
            </a:r>
            <a:r>
              <a:rPr lang="es-ES" sz="2200" b="1" i="1" dirty="0"/>
              <a:t>? (formal) </a:t>
            </a:r>
          </a:p>
          <a:p>
            <a:pPr marL="457200" lvl="1" indent="0">
              <a:buNone/>
            </a:pPr>
            <a:endParaRPr lang="es-ES" sz="22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200" b="1" dirty="0"/>
              <a:t>¿De dónde eres?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Where are you from?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ES" sz="2200" b="1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9433" y="2614012"/>
            <a:ext cx="5670311" cy="3638764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b="1" dirty="0">
                <a:solidFill>
                  <a:srgbClr val="FF00FF"/>
                </a:solidFill>
              </a:rPr>
              <a:t>Me llamo 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My name </a:t>
            </a:r>
            <a:r>
              <a:rPr lang="es-ES" sz="2200" b="1" i="1" dirty="0" err="1"/>
              <a:t>is</a:t>
            </a:r>
            <a:r>
              <a:rPr lang="es-ES" sz="2200" b="1" i="1" dirty="0"/>
              <a:t> …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ES" sz="2200" b="1" i="1" dirty="0"/>
          </a:p>
          <a:p>
            <a:pPr lvl="1">
              <a:buFont typeface="Wingdings" panose="05000000000000000000" pitchFamily="2" charset="2"/>
              <a:buChar char="Ø"/>
            </a:pPr>
            <a:endParaRPr lang="es-ES" sz="2200" b="1" i="1" dirty="0"/>
          </a:p>
          <a:p>
            <a:pPr marL="457200" lvl="1" indent="0">
              <a:buNone/>
            </a:pPr>
            <a:endParaRPr lang="es-ES" sz="2200" b="1" i="1" dirty="0"/>
          </a:p>
          <a:p>
            <a:pPr marL="457200" lvl="1" indent="0">
              <a:buNone/>
            </a:pPr>
            <a:endParaRPr lang="es-ES" sz="2200" b="1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>
                <a:solidFill>
                  <a:srgbClr val="FF00FF"/>
                </a:solidFill>
              </a:rPr>
              <a:t>Soy de 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I am </a:t>
            </a:r>
            <a:r>
              <a:rPr lang="es-ES" sz="2200" b="1" i="1" dirty="0" err="1"/>
              <a:t>from</a:t>
            </a:r>
            <a:r>
              <a:rPr lang="es-ES" sz="2200" b="1" i="1" dirty="0"/>
              <a:t> …</a:t>
            </a:r>
          </a:p>
          <a:p>
            <a:pPr marL="457200" lvl="1" indent="0">
              <a:buNone/>
            </a:pPr>
            <a:endParaRPr lang="es-ES" sz="2200" b="1" i="1" dirty="0"/>
          </a:p>
          <a:p>
            <a:pPr lvl="1">
              <a:buFont typeface="Wingdings" panose="05000000000000000000" pitchFamily="2" charset="2"/>
              <a:buChar char="Ø"/>
            </a:pPr>
            <a:endParaRPr lang="es-ES" sz="2200" b="1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 txBox="1">
            <a:spLocks/>
          </p:cNvSpPr>
          <p:nvPr/>
        </p:nvSpPr>
        <p:spPr>
          <a:xfrm>
            <a:off x="405441" y="404056"/>
            <a:ext cx="12120114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/>
              <a:t> INTRODUCTORY QUESTIONS</a:t>
            </a:r>
          </a:p>
        </p:txBody>
      </p:sp>
      <p:pic>
        <p:nvPicPr>
          <p:cNvPr id="5122" name="Picture 2" descr="Colección de personas agitando la mano">
            <a:extLst>
              <a:ext uri="{FF2B5EF4-FFF2-40B4-BE49-F238E27FC236}">
                <a16:creationId xmlns:a16="http://schemas.microsoft.com/office/drawing/2014/main" id="{23B7B9DB-C661-86D7-82D4-BC7CB2C79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5892" r="4755" b="50000"/>
          <a:stretch/>
        </p:blipFill>
        <p:spPr bwMode="auto">
          <a:xfrm>
            <a:off x="10124589" y="583108"/>
            <a:ext cx="1661970" cy="8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6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D0FC6-8B52-7513-1274-3F4ACB45F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770D7-8577-225A-1932-92E7695B8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3143" y="2716063"/>
            <a:ext cx="6834816" cy="3638763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¿Qué tal?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 err="1"/>
              <a:t>How</a:t>
            </a:r>
            <a:r>
              <a:rPr lang="es-ES" sz="2200" b="1" i="1" dirty="0"/>
              <a:t> are </a:t>
            </a:r>
            <a:r>
              <a:rPr lang="es-ES" sz="2200" b="1" i="1" dirty="0" err="1"/>
              <a:t>you</a:t>
            </a:r>
            <a:r>
              <a:rPr lang="es-ES" sz="2200" b="1" i="1" dirty="0"/>
              <a:t>? (informal)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ES" sz="2200" b="1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¿Cómo estás?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How are </a:t>
            </a:r>
            <a:r>
              <a:rPr lang="es-ES" sz="2200" b="1" i="1" dirty="0" err="1"/>
              <a:t>you</a:t>
            </a:r>
            <a:r>
              <a:rPr lang="es-ES" sz="2200" b="1" i="1" dirty="0"/>
              <a:t>? (informal)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ES" sz="2200" b="1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¿Cómo está usted?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 err="1"/>
              <a:t>How</a:t>
            </a:r>
            <a:r>
              <a:rPr lang="es-ES" sz="2200" b="1" i="1" dirty="0"/>
              <a:t> are </a:t>
            </a:r>
            <a:r>
              <a:rPr lang="es-ES" sz="2200" b="1" i="1" dirty="0" err="1"/>
              <a:t>you</a:t>
            </a:r>
            <a:r>
              <a:rPr lang="es-ES" sz="2200" b="1" i="1" dirty="0"/>
              <a:t>? (formal) </a:t>
            </a:r>
            <a:endParaRPr lang="es-ES" sz="2200" b="1" dirty="0"/>
          </a:p>
          <a:p>
            <a:pPr lvl="1">
              <a:buFont typeface="Wingdings" panose="05000000000000000000" pitchFamily="2" charset="2"/>
              <a:buChar char="Ø"/>
            </a:pPr>
            <a:endParaRPr lang="es-ES" sz="2200" b="1" dirty="0"/>
          </a:p>
          <a:p>
            <a:pPr lvl="1">
              <a:buFont typeface="Wingdings" panose="05000000000000000000" pitchFamily="2" charset="2"/>
              <a:buChar char="Ø"/>
            </a:pPr>
            <a:endParaRPr lang="es-ES" sz="2200" b="1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11ED2-3EEC-55CE-6158-8D3A5F796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8044" y="1829094"/>
            <a:ext cx="5670311" cy="3638764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s-ES" sz="2200" b="1" i="1" dirty="0"/>
          </a:p>
          <a:p>
            <a:pPr lvl="1">
              <a:buFont typeface="Wingdings" panose="05000000000000000000" pitchFamily="2" charset="2"/>
              <a:buChar char="Ø"/>
            </a:pPr>
            <a:endParaRPr lang="es-ES" sz="2200" b="1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>
                <a:solidFill>
                  <a:srgbClr val="FF00FF"/>
                </a:solidFill>
              </a:rPr>
              <a:t>Estoy</a:t>
            </a:r>
            <a:r>
              <a:rPr lang="es-ES" sz="2400" b="1" dirty="0"/>
              <a:t> </a:t>
            </a:r>
            <a:r>
              <a:rPr lang="es-ES" sz="2200" b="1" dirty="0"/>
              <a:t>(bien, mal, más o menos).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dirty="0"/>
              <a:t>I’m (fine, bad, more or less)</a:t>
            </a:r>
            <a:endParaRPr lang="en-US" sz="22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360DBE-6D59-9680-20E1-54EBB443FFCC}"/>
              </a:ext>
            </a:extLst>
          </p:cNvPr>
          <p:cNvSpPr txBox="1">
            <a:spLocks/>
          </p:cNvSpPr>
          <p:nvPr/>
        </p:nvSpPr>
        <p:spPr>
          <a:xfrm>
            <a:off x="405441" y="404056"/>
            <a:ext cx="12120114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/>
              <a:t>INTRODUCTORY QUESTIONS</a:t>
            </a:r>
          </a:p>
        </p:txBody>
      </p:sp>
      <p:pic>
        <p:nvPicPr>
          <p:cNvPr id="2" name="Picture 2" descr="Colección de personas agitando la mano">
            <a:extLst>
              <a:ext uri="{FF2B5EF4-FFF2-40B4-BE49-F238E27FC236}">
                <a16:creationId xmlns:a16="http://schemas.microsoft.com/office/drawing/2014/main" id="{62C9434F-929F-6009-2DD4-D45EF423A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5892" r="4755" b="50000"/>
          <a:stretch/>
        </p:blipFill>
        <p:spPr bwMode="auto">
          <a:xfrm>
            <a:off x="10014861" y="556982"/>
            <a:ext cx="1661970" cy="8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2" y="2432599"/>
            <a:ext cx="4760453" cy="3638763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¿Cuántos años tienes?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How old are </a:t>
            </a:r>
            <a:r>
              <a:rPr lang="es-ES" sz="2200" b="1" i="1" dirty="0" err="1"/>
              <a:t>you</a:t>
            </a:r>
            <a:r>
              <a:rPr lang="es-ES" sz="2200" b="1" i="1" dirty="0"/>
              <a:t>?</a:t>
            </a:r>
          </a:p>
          <a:p>
            <a:pPr marL="457200" lvl="1" indent="0">
              <a:buNone/>
            </a:pPr>
            <a:endParaRPr lang="es-ES" sz="2200" b="1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¿Dónde vives?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Where do you </a:t>
            </a:r>
            <a:r>
              <a:rPr lang="es-ES" sz="2200" b="1" i="1" dirty="0" err="1"/>
              <a:t>live</a:t>
            </a:r>
            <a:r>
              <a:rPr lang="es-ES" sz="2200" b="1" i="1" dirty="0"/>
              <a:t>?</a:t>
            </a:r>
          </a:p>
          <a:p>
            <a:pPr marL="457200" lvl="1" indent="0">
              <a:buNone/>
            </a:pPr>
            <a:endParaRPr lang="es-ES" sz="2200" b="1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¿Dónde trabajas?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Where do you </a:t>
            </a:r>
            <a:r>
              <a:rPr lang="es-ES" sz="2200" b="1" i="1" dirty="0" err="1"/>
              <a:t>work</a:t>
            </a:r>
            <a:r>
              <a:rPr lang="es-ES" sz="2200" b="1" i="1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903" y="2396023"/>
            <a:ext cx="5670311" cy="363876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b="1" dirty="0">
                <a:solidFill>
                  <a:srgbClr val="FF00FF"/>
                </a:solidFill>
              </a:rPr>
              <a:t>Tengo </a:t>
            </a:r>
            <a:r>
              <a:rPr lang="es-ES" sz="2400" b="1" u="sng" dirty="0">
                <a:solidFill>
                  <a:srgbClr val="FF00FF"/>
                </a:solidFill>
              </a:rPr>
              <a:t>## </a:t>
            </a:r>
            <a:r>
              <a:rPr lang="es-ES" sz="2400" b="1" dirty="0">
                <a:solidFill>
                  <a:srgbClr val="FF00FF"/>
                </a:solidFill>
              </a:rPr>
              <a:t>años.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I am </a:t>
            </a:r>
            <a:r>
              <a:rPr lang="es-ES" sz="2200" b="1" i="1" u="sng" dirty="0"/>
              <a:t>##</a:t>
            </a:r>
            <a:r>
              <a:rPr lang="es-ES" sz="2200" b="1" i="1" dirty="0"/>
              <a:t> years </a:t>
            </a:r>
            <a:r>
              <a:rPr lang="es-ES" sz="2200" b="1" i="1" dirty="0" err="1"/>
              <a:t>old</a:t>
            </a:r>
            <a:r>
              <a:rPr lang="es-ES" sz="2200" b="1" i="1" dirty="0"/>
              <a:t>.</a:t>
            </a:r>
          </a:p>
          <a:p>
            <a:pPr marL="457200" lvl="1" indent="0">
              <a:buNone/>
            </a:pPr>
            <a:endParaRPr lang="es-ES" sz="2200" b="1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>
                <a:solidFill>
                  <a:srgbClr val="FF00FF"/>
                </a:solidFill>
              </a:rPr>
              <a:t>Yo vivo en 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I live in …</a:t>
            </a:r>
          </a:p>
          <a:p>
            <a:pPr marL="457200" lvl="1" indent="0">
              <a:buNone/>
            </a:pPr>
            <a:endParaRPr lang="es-ES" sz="2200" b="1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>
                <a:solidFill>
                  <a:srgbClr val="FF00FF"/>
                </a:solidFill>
              </a:rPr>
              <a:t>Yo trabajo en  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I work in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56259-80B7-E717-1DD3-DFA2F73E5CB1}"/>
              </a:ext>
            </a:extLst>
          </p:cNvPr>
          <p:cNvSpPr txBox="1">
            <a:spLocks/>
          </p:cNvSpPr>
          <p:nvPr/>
        </p:nvSpPr>
        <p:spPr>
          <a:xfrm>
            <a:off x="405441" y="404056"/>
            <a:ext cx="12120114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/>
              <a:t>INTRODUCTORY QUESTIONS</a:t>
            </a:r>
          </a:p>
        </p:txBody>
      </p:sp>
      <p:pic>
        <p:nvPicPr>
          <p:cNvPr id="5" name="Picture 2" descr="Colección de personas agitando la mano">
            <a:extLst>
              <a:ext uri="{FF2B5EF4-FFF2-40B4-BE49-F238E27FC236}">
                <a16:creationId xmlns:a16="http://schemas.microsoft.com/office/drawing/2014/main" id="{68AE7D6F-EE52-9D48-E7A6-3E75BB711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5892" r="4755" b="50000"/>
          <a:stretch/>
        </p:blipFill>
        <p:spPr bwMode="auto">
          <a:xfrm>
            <a:off x="10124589" y="583108"/>
            <a:ext cx="1661970" cy="8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5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B9AC-9B21-38E1-A2B1-C2EF37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F9-D368-1D41-622F-2A93E90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91F-BFF3-3764-B32E-CBB1EFD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C425B46B-3C69-3F9A-22A1-AE1DA61A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215253-8FD1-5A46-5D7A-6CA39C18F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323" y="1505394"/>
            <a:ext cx="6599059" cy="37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2042</TotalTime>
  <Words>1240</Words>
  <Application>Microsoft Office PowerPoint</Application>
  <PresentationFormat>Widescreen</PresentationFormat>
  <Paragraphs>256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Century Gothic</vt:lpstr>
      <vt:lpstr>Courier New</vt:lpstr>
      <vt:lpstr>Wingdings</vt:lpstr>
      <vt:lpstr>Wingdings 2</vt:lpstr>
      <vt:lpstr>Quotable</vt:lpstr>
      <vt:lpstr>REFUERZO DE ESPAÑOL PARA PRINCIPIANTES</vt:lpstr>
      <vt:lpstr>¡A romper el hielo! Icebreaker</vt:lpstr>
      <vt:lpstr>¡A romper el hielo! Icebreaker</vt:lpstr>
      <vt:lpstr>#1. SALUDOS Y DESPEDIDAS</vt:lpstr>
      <vt:lpstr>TÚ vs USTED</vt:lpstr>
      <vt:lpstr>PowerPoint Presentation</vt:lpstr>
      <vt:lpstr>PowerPoint Presentation</vt:lpstr>
      <vt:lpstr>PowerPoint Presentation</vt:lpstr>
      <vt:lpstr>¡PRACTIQUEMOS! Written practice. </vt:lpstr>
      <vt:lpstr>¡Vamos a Conversar!  </vt:lpstr>
      <vt:lpstr>PowerPoint Presentation</vt:lpstr>
      <vt:lpstr>PowerPoint Presentation</vt:lpstr>
      <vt:lpstr>WHOLE CLASS ACTIVITY!  </vt:lpstr>
      <vt:lpstr>PowerPoint Presentation</vt:lpstr>
      <vt:lpstr>PowerPoint Presentation</vt:lpstr>
      <vt:lpstr>PowerPoint Presentation</vt:lpstr>
      <vt:lpstr>¡Vamos a Conversar!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10</cp:revision>
  <dcterms:created xsi:type="dcterms:W3CDTF">2025-05-16T13:54:40Z</dcterms:created>
  <dcterms:modified xsi:type="dcterms:W3CDTF">2026-04-09T18:06:37Z</dcterms:modified>
</cp:coreProperties>
</file>