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69" r:id="rId3"/>
    <p:sldId id="270" r:id="rId4"/>
    <p:sldId id="356" r:id="rId5"/>
    <p:sldId id="357" r:id="rId6"/>
    <p:sldId id="306" r:id="rId7"/>
    <p:sldId id="284" r:id="rId8"/>
    <p:sldId id="307" r:id="rId9"/>
    <p:sldId id="349" r:id="rId10"/>
    <p:sldId id="341" r:id="rId11"/>
    <p:sldId id="350" r:id="rId12"/>
    <p:sldId id="288" r:id="rId13"/>
    <p:sldId id="289" r:id="rId14"/>
    <p:sldId id="351" r:id="rId15"/>
    <p:sldId id="354" r:id="rId16"/>
    <p:sldId id="353" r:id="rId17"/>
    <p:sldId id="285" r:id="rId18"/>
    <p:sldId id="355" r:id="rId19"/>
    <p:sldId id="358" r:id="rId20"/>
    <p:sldId id="29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7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7103C-1CF9-44C2-9DEB-18FCF8CB1A3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04C1B-9CA5-4D42-8446-807F2A97A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3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 err="1"/>
              <a:t>If</a:t>
            </a:r>
            <a:r>
              <a:rPr lang="es-GT" dirty="0"/>
              <a:t> time, </a:t>
            </a:r>
            <a:r>
              <a:rPr lang="es-GT" dirty="0" err="1"/>
              <a:t>ask</a:t>
            </a:r>
            <a:r>
              <a:rPr lang="es-GT" dirty="0"/>
              <a:t> </a:t>
            </a:r>
            <a:r>
              <a:rPr lang="es-GT" dirty="0" err="1"/>
              <a:t>your</a:t>
            </a:r>
            <a:r>
              <a:rPr lang="es-GT" dirty="0"/>
              <a:t> </a:t>
            </a:r>
            <a:r>
              <a:rPr lang="es-GT" dirty="0" err="1"/>
              <a:t>students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share 3 </a:t>
            </a:r>
            <a:r>
              <a:rPr lang="es-GT" dirty="0" err="1"/>
              <a:t>adjectives</a:t>
            </a:r>
            <a:r>
              <a:rPr lang="es-GT" dirty="0"/>
              <a:t> </a:t>
            </a:r>
            <a:r>
              <a:rPr lang="es-GT" dirty="0" err="1"/>
              <a:t>that</a:t>
            </a:r>
            <a:r>
              <a:rPr lang="es-GT" dirty="0"/>
              <a:t> describe </a:t>
            </a:r>
            <a:r>
              <a:rPr lang="es-GT" dirty="0" err="1"/>
              <a:t>them</a:t>
            </a:r>
            <a:r>
              <a:rPr lang="es-GT" dirty="0"/>
              <a:t>. </a:t>
            </a:r>
            <a:r>
              <a:rPr lang="es-GT" dirty="0" err="1"/>
              <a:t>Encourage</a:t>
            </a:r>
            <a:r>
              <a:rPr lang="es-GT" dirty="0"/>
              <a:t> </a:t>
            </a:r>
            <a:r>
              <a:rPr lang="es-GT" dirty="0" err="1"/>
              <a:t>them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use </a:t>
            </a:r>
            <a:r>
              <a:rPr lang="es-GT" dirty="0" err="1"/>
              <a:t>physical</a:t>
            </a:r>
            <a:r>
              <a:rPr lang="es-GT" dirty="0"/>
              <a:t> and </a:t>
            </a:r>
            <a:r>
              <a:rPr lang="es-GT" dirty="0" err="1"/>
              <a:t>personality</a:t>
            </a:r>
            <a:r>
              <a:rPr lang="es-GT" dirty="0"/>
              <a:t> </a:t>
            </a:r>
            <a:r>
              <a:rPr lang="es-GT" dirty="0" err="1"/>
              <a:t>adjectives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04C1B-9CA5-4D42-8446-807F2A97AE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2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07DD-4026-4207-9B13-F52D8B3B2D3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9BF6-CF2D-4488-B852-CD02DBD4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7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07DD-4026-4207-9B13-F52D8B3B2D3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9BF6-CF2D-4488-B852-CD02DBD4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7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07DD-4026-4207-9B13-F52D8B3B2D3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9BF6-CF2D-4488-B852-CD02DBD4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6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07DD-4026-4207-9B13-F52D8B3B2D3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9BF6-CF2D-4488-B852-CD02DBD4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86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07DD-4026-4207-9B13-F52D8B3B2D3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9BF6-CF2D-4488-B852-CD02DBD4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13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07DD-4026-4207-9B13-F52D8B3B2D3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9BF6-CF2D-4488-B852-CD02DBD4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3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07DD-4026-4207-9B13-F52D8B3B2D3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9BF6-CF2D-4488-B852-CD02DBD4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7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07DD-4026-4207-9B13-F52D8B3B2D3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9BF6-CF2D-4488-B852-CD02DBD4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6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07DD-4026-4207-9B13-F52D8B3B2D3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9BF6-CF2D-4488-B852-CD02DBD4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9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07DD-4026-4207-9B13-F52D8B3B2D3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9BF6-CF2D-4488-B852-CD02DBD4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07DD-4026-4207-9B13-F52D8B3B2D3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9BF6-CF2D-4488-B852-CD02DBD4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7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07DD-4026-4207-9B13-F52D8B3B2D3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9BF6-CF2D-4488-B852-CD02DBD4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07DD-4026-4207-9B13-F52D8B3B2D3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9BF6-CF2D-4488-B852-CD02DBD4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2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50C07DD-4026-4207-9B13-F52D8B3B2D3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30D9BF6-CF2D-4488-B852-CD02DBD4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3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0C07DD-4026-4207-9B13-F52D8B3B2D3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30D9BF6-CF2D-4488-B852-CD02DBD47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5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estrosanblas.blogspot.com/2014/05/pronombres-personale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1" y="719903"/>
            <a:ext cx="11144257" cy="2971051"/>
          </a:xfrm>
        </p:spPr>
        <p:txBody>
          <a:bodyPr/>
          <a:lstStyle/>
          <a:p>
            <a:pPr algn="ctr"/>
            <a:r>
              <a:rPr lang="en-US" sz="7200" dirty="0"/>
              <a:t>REFUERZO DE ESPAÑOL PARA PRINCIPIANTES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418007"/>
            <a:ext cx="10572000" cy="748892"/>
          </a:xfrm>
        </p:spPr>
        <p:txBody>
          <a:bodyPr>
            <a:noAutofit/>
          </a:bodyPr>
          <a:lstStyle/>
          <a:p>
            <a:r>
              <a:rPr lang="en-US" sz="4400" b="1" dirty="0"/>
              <a:t>Summer Course. Day 2</a:t>
            </a:r>
          </a:p>
        </p:txBody>
      </p:sp>
      <p:pic>
        <p:nvPicPr>
          <p:cNvPr id="1026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9088C31D-A048-5F35-91FD-1B2D1C321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" y="212661"/>
            <a:ext cx="2548954" cy="10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6E138-9371-30EC-E3D5-E39640CCBE90}"/>
              </a:ext>
            </a:extLst>
          </p:cNvPr>
          <p:cNvSpPr txBox="1"/>
          <p:nvPr/>
        </p:nvSpPr>
        <p:spPr>
          <a:xfrm>
            <a:off x="5285232" y="3864534"/>
            <a:ext cx="6181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Beginner Spanish Boost</a:t>
            </a:r>
          </a:p>
        </p:txBody>
      </p:sp>
    </p:spTree>
    <p:extLst>
      <p:ext uri="{BB962C8B-B14F-4D97-AF65-F5344CB8AC3E}">
        <p14:creationId xmlns:p14="http://schemas.microsoft.com/office/powerpoint/2010/main" val="377600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97235-041E-37ED-E6F4-B9E04081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2199" y="918073"/>
            <a:ext cx="10571998" cy="970450"/>
          </a:xfrm>
        </p:spPr>
        <p:txBody>
          <a:bodyPr/>
          <a:lstStyle/>
          <a:p>
            <a:pPr algn="ctr"/>
            <a:r>
              <a:rPr lang="en-US" dirty="0"/>
              <a:t>CONJUGACIONES DEL VERBO SER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A754E-7A83-6CEB-DC16-970BFCAC1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903" y="2301719"/>
            <a:ext cx="5189857" cy="576262"/>
          </a:xfrm>
        </p:spPr>
        <p:txBody>
          <a:bodyPr/>
          <a:lstStyle/>
          <a:p>
            <a:r>
              <a:rPr lang="en-US" sz="3200" b="1" dirty="0"/>
              <a:t>SINGULAR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88BEE-5BC9-8415-1CF8-EE357E943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000" y="3033239"/>
            <a:ext cx="5189856" cy="31099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yo</a:t>
            </a:r>
            <a:r>
              <a:rPr lang="en-US" sz="2400" b="1" dirty="0"/>
              <a:t> soy –</a:t>
            </a:r>
            <a:r>
              <a:rPr lang="en-US" sz="2400" dirty="0"/>
              <a:t> I 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tú</a:t>
            </a:r>
            <a:r>
              <a:rPr lang="en-US" sz="2400" b="1" dirty="0"/>
              <a:t> </a:t>
            </a:r>
            <a:r>
              <a:rPr lang="en-US" sz="2400" b="1" dirty="0" err="1"/>
              <a:t>eres</a:t>
            </a:r>
            <a:r>
              <a:rPr lang="en-US" sz="2400" b="1" dirty="0"/>
              <a:t> – </a:t>
            </a:r>
            <a:r>
              <a:rPr lang="en-US" sz="2400" dirty="0"/>
              <a:t>you are (informal)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él</a:t>
            </a:r>
            <a:r>
              <a:rPr lang="en-US" sz="2400" b="1" dirty="0"/>
              <a:t> es – </a:t>
            </a:r>
            <a:r>
              <a:rPr lang="en-US" sz="2400" dirty="0"/>
              <a:t>he 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ella</a:t>
            </a:r>
            <a:r>
              <a:rPr lang="en-US" sz="2400" b="1" dirty="0"/>
              <a:t> es – </a:t>
            </a:r>
            <a:r>
              <a:rPr lang="en-US" sz="2400" dirty="0"/>
              <a:t>she 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usted</a:t>
            </a:r>
            <a:r>
              <a:rPr lang="en-US" sz="2400" b="1" dirty="0"/>
              <a:t> es – </a:t>
            </a:r>
            <a:r>
              <a:rPr lang="en-US" sz="2400" dirty="0"/>
              <a:t>you are (formal)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CB3B69-5066-86AD-46C3-262609E49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9856" y="2344107"/>
            <a:ext cx="5194583" cy="576262"/>
          </a:xfrm>
        </p:spPr>
        <p:txBody>
          <a:bodyPr/>
          <a:lstStyle/>
          <a:p>
            <a:r>
              <a:rPr lang="en-US" sz="3200" b="1" dirty="0"/>
              <a:t>PLURAL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ACBB0-ECB6-6620-B4D1-6B9AAC863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9856" y="3109440"/>
            <a:ext cx="6472135" cy="31099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nosotros</a:t>
            </a:r>
            <a:r>
              <a:rPr lang="en-US" sz="2400" b="1" dirty="0"/>
              <a:t> </a:t>
            </a:r>
            <a:r>
              <a:rPr lang="en-US" sz="2400" b="1" dirty="0" err="1"/>
              <a:t>somos</a:t>
            </a:r>
            <a:r>
              <a:rPr lang="en-US" sz="2400" b="1" dirty="0"/>
              <a:t> – </a:t>
            </a:r>
            <a:r>
              <a:rPr lang="en-US" sz="2400" dirty="0"/>
              <a:t>we 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vosotros</a:t>
            </a:r>
            <a:r>
              <a:rPr lang="en-US" sz="2400" b="1" dirty="0"/>
              <a:t> </a:t>
            </a:r>
            <a:r>
              <a:rPr lang="en-US" sz="2400" b="1" dirty="0" err="1"/>
              <a:t>sois</a:t>
            </a:r>
            <a:r>
              <a:rPr lang="en-US" sz="2400" b="1" dirty="0"/>
              <a:t> – </a:t>
            </a:r>
            <a:r>
              <a:rPr lang="en-US" sz="2400" dirty="0"/>
              <a:t>you all are(informal)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ellos</a:t>
            </a:r>
            <a:r>
              <a:rPr lang="en-US" sz="2400" b="1" dirty="0"/>
              <a:t> son – </a:t>
            </a:r>
            <a:r>
              <a:rPr lang="en-US" sz="2400" dirty="0"/>
              <a:t>they are (male/mix)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ellas</a:t>
            </a:r>
            <a:r>
              <a:rPr lang="en-US" sz="2400" b="1" dirty="0"/>
              <a:t> son – </a:t>
            </a:r>
            <a:r>
              <a:rPr lang="en-US" sz="2400" dirty="0"/>
              <a:t>they are (female)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ustedes</a:t>
            </a:r>
            <a:r>
              <a:rPr lang="en-US" sz="2400" b="1" dirty="0"/>
              <a:t> – </a:t>
            </a:r>
            <a:r>
              <a:rPr lang="en-US" sz="2400" dirty="0"/>
              <a:t>you all are (formal)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6F412-44BC-4BBF-1A59-3BACC38CA96C}"/>
              </a:ext>
            </a:extLst>
          </p:cNvPr>
          <p:cNvSpPr txBox="1"/>
          <p:nvPr/>
        </p:nvSpPr>
        <p:spPr>
          <a:xfrm>
            <a:off x="8784706" y="1148382"/>
            <a:ext cx="6124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Verb TO BE conjugations</a:t>
            </a:r>
          </a:p>
        </p:txBody>
      </p:sp>
    </p:spTree>
    <p:extLst>
      <p:ext uri="{BB962C8B-B14F-4D97-AF65-F5344CB8AC3E}">
        <p14:creationId xmlns:p14="http://schemas.microsoft.com/office/powerpoint/2010/main" val="4901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6481C-16D9-7E66-B1FB-B69839937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087"/>
            <a:ext cx="12192000" cy="51127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C025710-5098-576C-ECA3-AFDF51574435}"/>
              </a:ext>
            </a:extLst>
          </p:cNvPr>
          <p:cNvSpPr txBox="1">
            <a:spLocks/>
          </p:cNvSpPr>
          <p:nvPr/>
        </p:nvSpPr>
        <p:spPr>
          <a:xfrm>
            <a:off x="1034651" y="501138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USES of SER /TO BE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5BD25-F195-7E5C-611C-8991C88E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9A3C-B4DB-ABB4-6A3E-F8112CFB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638A3-EF07-8249-5EF7-CA212EC2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884" y="364912"/>
            <a:ext cx="6700604" cy="3600311"/>
          </a:xfrm>
        </p:spPr>
        <p:txBody>
          <a:bodyPr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Fill in the blanks with the correct SER conjugation. Then, write in the chart, the correct use of SER. Use the acronym DOCTOR as reference.</a:t>
            </a:r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C4FD4803-84A0-35FB-963E-78C75C26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94" y="2548171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21793-F603-AA44-C712-E7730DF28BEE}"/>
              </a:ext>
            </a:extLst>
          </p:cNvPr>
          <p:cNvSpPr txBox="1"/>
          <p:nvPr/>
        </p:nvSpPr>
        <p:spPr>
          <a:xfrm>
            <a:off x="496824" y="833098"/>
            <a:ext cx="7789926" cy="5237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Tú </a:t>
            </a:r>
            <a:r>
              <a:rPr lang="en-US" sz="2400" b="1" u="sng" dirty="0" err="1">
                <a:solidFill>
                  <a:schemeClr val="bg1"/>
                </a:solidFill>
              </a:rPr>
              <a:t>eres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americano.  / You are American. </a:t>
            </a:r>
          </a:p>
          <a:p>
            <a:pPr marL="34290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altLang="en-US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Josh y Frank </a:t>
            </a:r>
            <a:r>
              <a:rPr lang="en-US" altLang="en-US" sz="2400" b="1" u="sng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son</a:t>
            </a:r>
            <a:r>
              <a:rPr lang="en-US" altLang="en-US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altos. / They are tall.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342900" marR="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GT" sz="2400" dirty="0">
                <a:solidFill>
                  <a:schemeClr val="bg1"/>
                </a:solidFill>
              </a:rPr>
              <a:t>Karen </a:t>
            </a:r>
            <a:r>
              <a:rPr lang="es-GT" sz="2400" b="1" u="sng" dirty="0">
                <a:solidFill>
                  <a:schemeClr val="bg1"/>
                </a:solidFill>
              </a:rPr>
              <a:t>es</a:t>
            </a:r>
            <a:r>
              <a:rPr lang="es-GT" sz="2400" dirty="0">
                <a:solidFill>
                  <a:schemeClr val="bg1"/>
                </a:solidFill>
              </a:rPr>
              <a:t> tímida. / Karen </a:t>
            </a:r>
            <a:r>
              <a:rPr lang="es-GT" sz="2400" dirty="0" err="1">
                <a:solidFill>
                  <a:schemeClr val="bg1"/>
                </a:solidFill>
              </a:rPr>
              <a:t>is</a:t>
            </a:r>
            <a:r>
              <a:rPr lang="es-GT" sz="2400" dirty="0">
                <a:solidFill>
                  <a:schemeClr val="bg1"/>
                </a:solidFill>
              </a:rPr>
              <a:t> </a:t>
            </a:r>
            <a:r>
              <a:rPr lang="es-GT" sz="2400" dirty="0" err="1">
                <a:solidFill>
                  <a:schemeClr val="bg1"/>
                </a:solidFill>
              </a:rPr>
              <a:t>shy</a:t>
            </a:r>
            <a:r>
              <a:rPr lang="es-GT" sz="2400" dirty="0">
                <a:solidFill>
                  <a:schemeClr val="bg1"/>
                </a:solidFill>
              </a:rPr>
              <a:t>.</a:t>
            </a:r>
          </a:p>
          <a:p>
            <a:pPr marL="342900" marR="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Vosotros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</a:rPr>
              <a:t>sóis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rubios</a:t>
            </a:r>
            <a:r>
              <a:rPr lang="en-US" sz="2400" dirty="0">
                <a:solidFill>
                  <a:schemeClr val="bg1"/>
                </a:solidFill>
              </a:rPr>
              <a:t>. / You all are blond.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E81A55-7A0C-1B28-24DE-47AB575B3340}"/>
              </a:ext>
            </a:extLst>
          </p:cNvPr>
          <p:cNvSpPr/>
          <p:nvPr/>
        </p:nvSpPr>
        <p:spPr>
          <a:xfrm>
            <a:off x="118872" y="155448"/>
            <a:ext cx="11899392" cy="6592824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9C339186-D33B-4CE4-5042-007DC5BA9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870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59D9F3-5E7C-FC2C-20F9-11022D24EDDA}"/>
              </a:ext>
            </a:extLst>
          </p:cNvPr>
          <p:cNvSpPr/>
          <p:nvPr/>
        </p:nvSpPr>
        <p:spPr>
          <a:xfrm>
            <a:off x="7692389" y="1009935"/>
            <a:ext cx="3518535" cy="767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O-ORIGIN</a:t>
            </a:r>
            <a:endParaRPr lang="en-US" sz="16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17580A-FA4A-F8E3-740C-67D73368710F}"/>
              </a:ext>
            </a:extLst>
          </p:cNvPr>
          <p:cNvSpPr/>
          <p:nvPr/>
        </p:nvSpPr>
        <p:spPr>
          <a:xfrm>
            <a:off x="7692389" y="2329840"/>
            <a:ext cx="3518535" cy="767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D- DESCRIPTION (</a:t>
            </a:r>
            <a:r>
              <a:rPr lang="es-GT" sz="16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physical</a:t>
            </a: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B5F207-C2F0-E8AA-7990-CBB7DBC00AC4}"/>
              </a:ext>
            </a:extLst>
          </p:cNvPr>
          <p:cNvSpPr/>
          <p:nvPr/>
        </p:nvSpPr>
        <p:spPr>
          <a:xfrm>
            <a:off x="7692389" y="3516227"/>
            <a:ext cx="3604261" cy="956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C- CHARACTERISTICS (</a:t>
            </a:r>
            <a:r>
              <a:rPr lang="es-GT" sz="16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personality</a:t>
            </a: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984B2D-11EE-B3CA-867F-1CDB7EE5595C}"/>
              </a:ext>
            </a:extLst>
          </p:cNvPr>
          <p:cNvSpPr/>
          <p:nvPr/>
        </p:nvSpPr>
        <p:spPr>
          <a:xfrm>
            <a:off x="7692389" y="4939380"/>
            <a:ext cx="3518535" cy="7089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D- DESCRIPTION (</a:t>
            </a:r>
            <a:r>
              <a:rPr lang="es-GT" sz="16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physical</a:t>
            </a: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8EA16D1-0455-EA22-D74E-0598CACBE3A6}"/>
              </a:ext>
            </a:extLst>
          </p:cNvPr>
          <p:cNvSpPr/>
          <p:nvPr/>
        </p:nvSpPr>
        <p:spPr>
          <a:xfrm>
            <a:off x="1266825" y="1400175"/>
            <a:ext cx="771525" cy="376930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110967B-66A9-6CE3-1180-CE8794E1CAEF}"/>
              </a:ext>
            </a:extLst>
          </p:cNvPr>
          <p:cNvSpPr/>
          <p:nvPr/>
        </p:nvSpPr>
        <p:spPr>
          <a:xfrm>
            <a:off x="2743201" y="2642680"/>
            <a:ext cx="590550" cy="310070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6131293-D93F-B9D8-3E6B-45AFD574C735}"/>
              </a:ext>
            </a:extLst>
          </p:cNvPr>
          <p:cNvSpPr/>
          <p:nvPr/>
        </p:nvSpPr>
        <p:spPr>
          <a:xfrm>
            <a:off x="1828800" y="3857626"/>
            <a:ext cx="428625" cy="376930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568A7EE-06F2-1053-7B2A-8737E53597EF}"/>
              </a:ext>
            </a:extLst>
          </p:cNvPr>
          <p:cNvSpPr/>
          <p:nvPr/>
        </p:nvSpPr>
        <p:spPr>
          <a:xfrm>
            <a:off x="2219325" y="5007679"/>
            <a:ext cx="590551" cy="376930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DB31EA-1439-F1C5-730C-2F438F824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0FDD57-FCBE-2581-2D54-B621796761DA}"/>
              </a:ext>
            </a:extLst>
          </p:cNvPr>
          <p:cNvSpPr txBox="1"/>
          <p:nvPr/>
        </p:nvSpPr>
        <p:spPr>
          <a:xfrm>
            <a:off x="320965" y="-634898"/>
            <a:ext cx="11752163" cy="6832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endParaRPr lang="en-US" altLang="en-US" sz="24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5. James </a:t>
            </a:r>
            <a:r>
              <a:rPr lang="en-US" sz="2400" b="1" u="sng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es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atlético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/ James is athletic.</a:t>
            </a:r>
          </a:p>
          <a:p>
            <a:pPr>
              <a:lnSpc>
                <a:spcPct val="30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6. 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Sarah y Karla </a:t>
            </a:r>
            <a:r>
              <a:rPr lang="es-GT" sz="2400" b="1" u="sng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son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 Perú. /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They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from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Peru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30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7. </a:t>
            </a:r>
            <a:r>
              <a:rPr lang="en-US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Ustedes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son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amables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/ You are kind.</a:t>
            </a:r>
          </a:p>
          <a:p>
            <a:pPr>
              <a:lnSpc>
                <a:spcPct val="300000"/>
              </a:lnSpc>
              <a:spcAft>
                <a:spcPts val="800"/>
              </a:spcAft>
            </a:pP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8. Nosotros </a:t>
            </a:r>
            <a:r>
              <a:rPr lang="es-GT" sz="2400" b="1" u="sng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somos</a:t>
            </a:r>
            <a:r>
              <a:rPr lang="es-GT" sz="2400" b="1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 los Estados Unidos. /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from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United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States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300000"/>
              </a:lnSpc>
              <a:spcAft>
                <a:spcPts val="800"/>
              </a:spcAft>
            </a:pP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2770C2-417A-6696-5B8E-B468C63C0E79}"/>
              </a:ext>
            </a:extLst>
          </p:cNvPr>
          <p:cNvSpPr/>
          <p:nvPr/>
        </p:nvSpPr>
        <p:spPr>
          <a:xfrm>
            <a:off x="118872" y="155448"/>
            <a:ext cx="11899392" cy="6592824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9F1580BD-7051-0A95-87AB-9088D809D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870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F769C6-B19A-C6B4-C1D8-9D4E507FC803}"/>
              </a:ext>
            </a:extLst>
          </p:cNvPr>
          <p:cNvSpPr/>
          <p:nvPr/>
        </p:nvSpPr>
        <p:spPr>
          <a:xfrm>
            <a:off x="7908692" y="887571"/>
            <a:ext cx="3518535" cy="767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s-GT" sz="16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D- DESCRIPTION (</a:t>
            </a:r>
            <a:r>
              <a:rPr lang="es-GT" sz="1600" b="1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physical</a:t>
            </a:r>
            <a:r>
              <a:rPr lang="es-GT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9D9A77-2105-024E-5DEE-13FBDB404B90}"/>
              </a:ext>
            </a:extLst>
          </p:cNvPr>
          <p:cNvSpPr/>
          <p:nvPr/>
        </p:nvSpPr>
        <p:spPr>
          <a:xfrm>
            <a:off x="7958043" y="2061502"/>
            <a:ext cx="3518535" cy="767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O-ORIGIN</a:t>
            </a:r>
            <a:endParaRPr lang="en-US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9406C2-D604-45F7-F158-A559EA30AC5F}"/>
              </a:ext>
            </a:extLst>
          </p:cNvPr>
          <p:cNvSpPr/>
          <p:nvPr/>
        </p:nvSpPr>
        <p:spPr>
          <a:xfrm>
            <a:off x="7908692" y="3201900"/>
            <a:ext cx="3567886" cy="956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C- CHARACTERISTICS (</a:t>
            </a:r>
            <a:r>
              <a:rPr lang="es-GT" sz="16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personality</a:t>
            </a: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2AC4BA-5DEE-3A10-D9AB-DAF68F0CCF04}"/>
              </a:ext>
            </a:extLst>
          </p:cNvPr>
          <p:cNvSpPr/>
          <p:nvPr/>
        </p:nvSpPr>
        <p:spPr>
          <a:xfrm>
            <a:off x="7933368" y="5437489"/>
            <a:ext cx="3518535" cy="7089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O-ORIGIN</a:t>
            </a:r>
            <a:endParaRPr lang="en-US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92EA1F-85B5-3AAE-06A7-1068E7D242A6}"/>
              </a:ext>
            </a:extLst>
          </p:cNvPr>
          <p:cNvSpPr/>
          <p:nvPr/>
        </p:nvSpPr>
        <p:spPr>
          <a:xfrm>
            <a:off x="1733550" y="1152524"/>
            <a:ext cx="447675" cy="390525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CB6CD0-13E2-A3C1-774B-71140A4F83D4}"/>
              </a:ext>
            </a:extLst>
          </p:cNvPr>
          <p:cNvSpPr/>
          <p:nvPr/>
        </p:nvSpPr>
        <p:spPr>
          <a:xfrm>
            <a:off x="2752725" y="2382737"/>
            <a:ext cx="581025" cy="369988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806661-3727-EE0B-600A-F5C122F1218F}"/>
              </a:ext>
            </a:extLst>
          </p:cNvPr>
          <p:cNvSpPr/>
          <p:nvPr/>
        </p:nvSpPr>
        <p:spPr>
          <a:xfrm>
            <a:off x="1957387" y="3581873"/>
            <a:ext cx="595313" cy="390524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389329-B345-9717-6B40-3B5C5206B1E3}"/>
              </a:ext>
            </a:extLst>
          </p:cNvPr>
          <p:cNvSpPr/>
          <p:nvPr/>
        </p:nvSpPr>
        <p:spPr>
          <a:xfrm>
            <a:off x="2095500" y="4762743"/>
            <a:ext cx="942975" cy="376930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6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C172B0B-FFA1-59D0-B3DF-883083981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#3. </a:t>
            </a:r>
            <a:r>
              <a:rPr lang="en-US" sz="5400" dirty="0"/>
              <a:t>ADJECTIVES</a:t>
            </a:r>
            <a:endParaRPr lang="en-US" sz="5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DE9E5-7A85-9D41-91B2-9A736CA94B8D}"/>
              </a:ext>
            </a:extLst>
          </p:cNvPr>
          <p:cNvSpPr txBox="1"/>
          <p:nvPr/>
        </p:nvSpPr>
        <p:spPr>
          <a:xfrm>
            <a:off x="411956" y="2818693"/>
            <a:ext cx="11094245" cy="2619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Adjectives for males 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will end with an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O. 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Example: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alto, </a:t>
            </a:r>
            <a:r>
              <a:rPr lang="en-US" sz="2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tímido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Adjectives for females 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will end with an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Example: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alta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tímida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are also </a:t>
            </a: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neutral adjectives 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 can be used for both boys and girls. *They have been marked down for you on the </a:t>
            </a: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following 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chart with an asterisk (*)</a:t>
            </a:r>
          </a:p>
        </p:txBody>
      </p:sp>
      <p:pic>
        <p:nvPicPr>
          <p:cNvPr id="10242" name="Picture 2" descr="gente divertida avatares">
            <a:extLst>
              <a:ext uri="{FF2B5EF4-FFF2-40B4-BE49-F238E27FC236}">
                <a16:creationId xmlns:a16="http://schemas.microsoft.com/office/drawing/2014/main" id="{BADDF9FA-0280-D171-1CA0-327F040B4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 t="68601" r="6111" b="6389"/>
          <a:stretch/>
        </p:blipFill>
        <p:spPr bwMode="auto">
          <a:xfrm>
            <a:off x="6896100" y="355600"/>
            <a:ext cx="4810126" cy="136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34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AC2A05-9D79-E7BA-7A67-EA8B97E5D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88459"/>
              </p:ext>
            </p:extLst>
          </p:nvPr>
        </p:nvGraphicFramePr>
        <p:xfrm>
          <a:off x="800100" y="657225"/>
          <a:ext cx="10620376" cy="5567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4725">
                  <a:extLst>
                    <a:ext uri="{9D8B030D-6E8A-4147-A177-3AD203B41FA5}">
                      <a16:colId xmlns:a16="http://schemas.microsoft.com/office/drawing/2014/main" val="3813887820"/>
                    </a:ext>
                  </a:extLst>
                </a:gridCol>
                <a:gridCol w="2625217">
                  <a:extLst>
                    <a:ext uri="{9D8B030D-6E8A-4147-A177-3AD203B41FA5}">
                      <a16:colId xmlns:a16="http://schemas.microsoft.com/office/drawing/2014/main" val="37345803"/>
                    </a:ext>
                  </a:extLst>
                </a:gridCol>
                <a:gridCol w="2625217">
                  <a:extLst>
                    <a:ext uri="{9D8B030D-6E8A-4147-A177-3AD203B41FA5}">
                      <a16:colId xmlns:a16="http://schemas.microsoft.com/office/drawing/2014/main" val="627464341"/>
                    </a:ext>
                  </a:extLst>
                </a:gridCol>
                <a:gridCol w="2625217">
                  <a:extLst>
                    <a:ext uri="{9D8B030D-6E8A-4147-A177-3AD203B41FA5}">
                      <a16:colId xmlns:a16="http://schemas.microsoft.com/office/drawing/2014/main" val="2299546495"/>
                    </a:ext>
                  </a:extLst>
                </a:gridCol>
              </a:tblGrid>
              <a:tr h="65738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b="1" kern="100" dirty="0">
                          <a:effectLst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 D-Description (physical characteristics)</a:t>
                      </a: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b="1" kern="100" dirty="0">
                          <a:effectLst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C-Character (personality)</a:t>
                      </a: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471236"/>
                  </a:ext>
                </a:extLst>
              </a:tr>
              <a:tr h="400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 b="1" kern="100" dirty="0">
                          <a:effectLst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ADJETIVOS </a:t>
                      </a: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 b="1" kern="100">
                          <a:effectLst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ADJECTIVES</a:t>
                      </a: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 b="1" kern="100" dirty="0">
                          <a:effectLst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ADJETIVOS </a:t>
                      </a: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 b="1" kern="100" dirty="0">
                          <a:effectLst/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ADJECTIVES</a:t>
                      </a: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639356"/>
                  </a:ext>
                </a:extLst>
              </a:tr>
              <a:tr h="400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alto/a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tall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amable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*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kind</a:t>
                      </a:r>
                      <a:endParaRPr lang="en-US" sz="18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277387"/>
                  </a:ext>
                </a:extLst>
              </a:tr>
              <a:tr h="509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mediano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/a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medium /average height 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antipático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/a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unfriendly</a:t>
                      </a:r>
                      <a:endParaRPr lang="en-US" sz="18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122574"/>
                  </a:ext>
                </a:extLst>
              </a:tr>
              <a:tr h="400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bajo/a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short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interesante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*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interesting</a:t>
                      </a:r>
                      <a:endParaRPr lang="en-US" sz="18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232221"/>
                  </a:ext>
                </a:extLst>
              </a:tr>
              <a:tr h="400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moreno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/a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brunette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aburrido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/a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boring</a:t>
                      </a:r>
                      <a:endParaRPr lang="en-US" sz="18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554034"/>
                  </a:ext>
                </a:extLst>
              </a:tr>
              <a:tr h="400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rubio/a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blond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extrovertido/a</a:t>
                      </a:r>
                      <a:endParaRPr lang="en-US" sz="18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outgoing</a:t>
                      </a:r>
                      <a:endParaRPr lang="en-US" sz="18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247617"/>
                  </a:ext>
                </a:extLst>
              </a:tr>
              <a:tr h="400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pelirrojo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/a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red-haired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tímido/a</a:t>
                      </a:r>
                      <a:endParaRPr lang="en-US" sz="18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shy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82668"/>
                  </a:ext>
                </a:extLst>
              </a:tr>
              <a:tr h="400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canoso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/a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gray-haired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alegre*</a:t>
                      </a:r>
                      <a:endParaRPr lang="en-US" sz="18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happy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51926"/>
                  </a:ext>
                </a:extLst>
              </a:tr>
              <a:tr h="400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bonito/a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pretty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enojón/a</a:t>
                      </a:r>
                      <a:endParaRPr lang="en-US" sz="18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grumpy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20549"/>
                  </a:ext>
                </a:extLst>
              </a:tr>
              <a:tr h="400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hermoso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/a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beautiful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aventurero/a</a:t>
                      </a:r>
                      <a:endParaRPr lang="en-US" sz="1800" b="1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adventurous 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37075"/>
                  </a:ext>
                </a:extLst>
              </a:tr>
              <a:tr h="400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guapo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/a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handsome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generoso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/a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generous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401766"/>
                  </a:ext>
                </a:extLst>
              </a:tr>
              <a:tr h="4000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feo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/a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ugly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8" marR="49968" marT="49968" marB="4996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b="1" kern="100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tacaño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/a</a:t>
                      </a:r>
                      <a:endParaRPr lang="en-US" sz="1800" b="1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stingy </a:t>
                      </a:r>
                      <a:endParaRPr lang="en-US" sz="1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6" marR="53966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913940"/>
                  </a:ext>
                </a:extLst>
              </a:tr>
            </a:tbl>
          </a:graphicData>
        </a:graphic>
      </p:graphicFrame>
      <p:pic>
        <p:nvPicPr>
          <p:cNvPr id="8194" name="Picture 2" descr="La gente es amable avatares en diseño plano">
            <a:extLst>
              <a:ext uri="{FF2B5EF4-FFF2-40B4-BE49-F238E27FC236}">
                <a16:creationId xmlns:a16="http://schemas.microsoft.com/office/drawing/2014/main" id="{5FE06D27-F9FF-C0F2-6382-B8934A319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60695"/>
          <a:stretch/>
        </p:blipFill>
        <p:spPr bwMode="auto">
          <a:xfrm>
            <a:off x="2447925" y="109538"/>
            <a:ext cx="2114550" cy="5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a gente es amable avatares en diseño plano">
            <a:extLst>
              <a:ext uri="{FF2B5EF4-FFF2-40B4-BE49-F238E27FC236}">
                <a16:creationId xmlns:a16="http://schemas.microsoft.com/office/drawing/2014/main" id="{81B2DB66-36B9-4D47-B167-962B746A8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72" b="7083"/>
          <a:stretch/>
        </p:blipFill>
        <p:spPr bwMode="auto">
          <a:xfrm>
            <a:off x="7734300" y="88979"/>
            <a:ext cx="2114550" cy="56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DAFC-CE53-FCE7-001C-200B0019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40B02804-08D1-10AF-2138-996C686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85959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F790F5-BDBF-63EA-EAA5-D88925669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62" y="18574"/>
            <a:ext cx="8602275" cy="68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3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ater Curtain Images – Browse 392,746 Stock Photos, Vectors, and Video |  Adobe Stock">
            <a:extLst>
              <a:ext uri="{FF2B5EF4-FFF2-40B4-BE49-F238E27FC236}">
                <a16:creationId xmlns:a16="http://schemas.microsoft.com/office/drawing/2014/main" id="{D6707B43-E8F2-2AFF-343E-6B26885B9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67BF3B0-902F-0D59-C626-B9869B2CB743}"/>
              </a:ext>
            </a:extLst>
          </p:cNvPr>
          <p:cNvSpPr txBox="1">
            <a:spLocks/>
          </p:cNvSpPr>
          <p:nvPr/>
        </p:nvSpPr>
        <p:spPr>
          <a:xfrm>
            <a:off x="1868489" y="465675"/>
            <a:ext cx="8455022" cy="20077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GT" sz="4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¡Descríbete a ti mismo!</a:t>
            </a:r>
          </a:p>
          <a:p>
            <a:pPr algn="ctr"/>
            <a:endParaRPr lang="es-GT" sz="4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es-GT" sz="4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es-GT" sz="4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es-GT" sz="4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es-GT" sz="4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es-GT" sz="4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es-GT" sz="4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s-GT" sz="4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 soy_______, _______ y _______. </a:t>
            </a:r>
            <a:br>
              <a:rPr lang="es-GT" dirty="0"/>
            </a:br>
            <a:endParaRPr lang="en-US" dirty="0"/>
          </a:p>
        </p:txBody>
      </p:sp>
      <p:pic>
        <p:nvPicPr>
          <p:cNvPr id="1026" name="Picture 2" descr="Describe yourself Vectors - Download Free High-Quality Vectors from Freepik  | Freepik">
            <a:extLst>
              <a:ext uri="{FF2B5EF4-FFF2-40B4-BE49-F238E27FC236}">
                <a16:creationId xmlns:a16="http://schemas.microsoft.com/office/drawing/2014/main" id="{BD82A071-8759-9E5A-3F66-C210A92B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94" y="1436201"/>
            <a:ext cx="6352794" cy="423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996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129" y="546672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¿Cómo te llamas?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¿Cómo estás?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¿Dónde vives?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live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¿Dónde trabajas? </a:t>
            </a:r>
            <a:r>
              <a:rPr lang="es-GT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</a:t>
            </a:r>
            <a:r>
              <a:rPr lang="es-GT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</a:t>
            </a:r>
            <a:r>
              <a:rPr lang="es-GT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739CCB-32CF-B4A3-6580-A8F6BC02896D}"/>
              </a:ext>
            </a:extLst>
          </p:cNvPr>
          <p:cNvSpPr/>
          <p:nvPr/>
        </p:nvSpPr>
        <p:spPr>
          <a:xfrm>
            <a:off x="4950865" y="802379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67BC24-FE79-4833-19C6-FE37310EC918}"/>
              </a:ext>
            </a:extLst>
          </p:cNvPr>
          <p:cNvSpPr/>
          <p:nvPr/>
        </p:nvSpPr>
        <p:spPr>
          <a:xfrm>
            <a:off x="2944075" y="5396196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0CF811-63D6-A8A9-4071-CAC96E2E60D2}"/>
              </a:ext>
            </a:extLst>
          </p:cNvPr>
          <p:cNvSpPr/>
          <p:nvPr/>
        </p:nvSpPr>
        <p:spPr>
          <a:xfrm>
            <a:off x="6834443" y="472586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665E9-32FB-BBE6-D5F1-C96A498A456C}"/>
              </a:ext>
            </a:extLst>
          </p:cNvPr>
          <p:cNvSpPr/>
          <p:nvPr/>
        </p:nvSpPr>
        <p:spPr>
          <a:xfrm>
            <a:off x="-160964" y="62194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8C146-303B-9DB5-F073-D3DD69CB8FCA}"/>
              </a:ext>
            </a:extLst>
          </p:cNvPr>
          <p:cNvSpPr/>
          <p:nvPr/>
        </p:nvSpPr>
        <p:spPr>
          <a:xfrm>
            <a:off x="7585283" y="4209122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686DC8-8369-C7B6-8EA1-442A69AE79B5}"/>
              </a:ext>
            </a:extLst>
          </p:cNvPr>
          <p:cNvSpPr/>
          <p:nvPr/>
        </p:nvSpPr>
        <p:spPr>
          <a:xfrm>
            <a:off x="86269" y="3945378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24DA20-A5D8-034C-749C-52EE67AEE58D}"/>
              </a:ext>
            </a:extLst>
          </p:cNvPr>
          <p:cNvSpPr/>
          <p:nvPr/>
        </p:nvSpPr>
        <p:spPr>
          <a:xfrm>
            <a:off x="4428524" y="1395916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11" name="Picture 2" descr="Diseño plano jóvenes agitando colección de mano">
            <a:extLst>
              <a:ext uri="{FF2B5EF4-FFF2-40B4-BE49-F238E27FC236}">
                <a16:creationId xmlns:a16="http://schemas.microsoft.com/office/drawing/2014/main" id="{E9BBEE8E-D2FF-1AA5-7791-E68E36201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10" b="73022" l="4865" r="98108">
                        <a14:foregroundMark x1="13514" y1="53144" x2="13514" y2="53144"/>
                        <a14:foregroundMark x1="10811" y1="37931" x2="10811" y2="37931"/>
                        <a14:foregroundMark x1="4865" y1="56795" x2="4865" y2="56795"/>
                        <a14:foregroundMark x1="23784" y1="39148" x2="23784" y2="39148"/>
                        <a14:foregroundMark x1="5676" y1="64097" x2="5676" y2="64097"/>
                        <a14:foregroundMark x1="11757" y1="70994" x2="11757" y2="70994"/>
                        <a14:foregroundMark x1="35541" y1="35091" x2="35541" y2="35091"/>
                        <a14:foregroundMark x1="35270" y1="70791" x2="35270" y2="70791"/>
                        <a14:foregroundMark x1="37973" y1="59635" x2="34865" y2="42799"/>
                        <a14:foregroundMark x1="36216" y1="72211" x2="33784" y2="73225"/>
                        <a14:foregroundMark x1="81351" y1="65517" x2="80405" y2="33266"/>
                        <a14:foregroundMark x1="91486" y1="53753" x2="92458" y2="53217"/>
                        <a14:foregroundMark x1="74730" y1="63286" x2="74459" y2="61055"/>
                        <a14:foregroundMark x1="23514" y1="44219" x2="24054" y2="33874"/>
                        <a14:foregroundMark x1="28919" y1="28398" x2="29595" y2="23327"/>
                        <a14:foregroundMark x1="95317" y1="46263" x2="95135" y2="45030"/>
                        <a14:foregroundMark x1="75000" y1="72211" x2="75000" y2="67343"/>
                        <a14:backgroundMark x1="98243" y1="47870" x2="95405" y2="52333"/>
                        <a14:backgroundMark x1="95811" y1="51927" x2="94189" y2="54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03" b="32405"/>
          <a:stretch/>
        </p:blipFill>
        <p:spPr bwMode="auto">
          <a:xfrm>
            <a:off x="3925907" y="2334144"/>
            <a:ext cx="4853385" cy="162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113" y="721518"/>
            <a:ext cx="6252633" cy="5414963"/>
          </a:xfrm>
        </p:spPr>
        <p:txBody>
          <a:bodyPr>
            <a:normAutofit/>
          </a:bodyPr>
          <a:lstStyle/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 llamo_____.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_________.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Estoy________. </a:t>
            </a:r>
            <a:r>
              <a:rPr lang="es-MX" sz="1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(bien, mal, más o menos)</a:t>
            </a:r>
          </a:p>
          <a:p>
            <a:pPr marL="0" indent="0">
              <a:buNone/>
            </a:pP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I am ________. (fine,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bad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MX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okay</a:t>
            </a:r>
            <a:r>
              <a:rPr lang="es-MX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so so)</a:t>
            </a:r>
            <a:endParaRPr lang="es-MX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Trabajo en_____. 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</a:t>
            </a:r>
            <a:r>
              <a:rPr lang="es-GT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live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in___________.</a:t>
            </a:r>
          </a:p>
          <a:p>
            <a:r>
              <a:rPr lang="es-GT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Vivo</a:t>
            </a:r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en_____. 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</a:t>
            </a:r>
            <a:r>
              <a:rPr lang="es-GT" sz="12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in___________.</a:t>
            </a:r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1AD7F-AA03-C30F-AC6D-76465E326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6C42-EA5D-5CFA-31FD-BC50E459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266DB-14ED-214A-724A-416BD4E6BF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12B404EC-92DA-E410-3AC5-1891988E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32119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D93E0D-8329-7610-07E7-CAAB1F39C5EC}"/>
              </a:ext>
            </a:extLst>
          </p:cNvPr>
          <p:cNvSpPr txBox="1"/>
          <p:nvPr/>
        </p:nvSpPr>
        <p:spPr>
          <a:xfrm>
            <a:off x="4725354" y="463371"/>
            <a:ext cx="7403595" cy="5723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 err="1">
                <a:solidFill>
                  <a:schemeClr val="bg1"/>
                </a:solidFill>
              </a:rPr>
              <a:t>A.Hola</a:t>
            </a:r>
            <a:r>
              <a:rPr lang="en-US" sz="2000" b="1" dirty="0">
                <a:solidFill>
                  <a:schemeClr val="bg1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Buenas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tardes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r>
              <a:rPr lang="es-MX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s-GT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Hi. Good </a:t>
            </a:r>
            <a:r>
              <a:rPr lang="es-GT" sz="2000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afternoon</a:t>
            </a:r>
            <a:r>
              <a:rPr lang="es-GT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b="1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B.</a:t>
            </a:r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 Buenas tardes. ¿Cómo estás? </a:t>
            </a:r>
            <a:r>
              <a:rPr lang="es-GT" sz="20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Good </a:t>
            </a:r>
            <a:r>
              <a:rPr lang="es-GT" sz="1400" dirty="0" err="1">
                <a:solidFill>
                  <a:schemeClr val="accent1">
                    <a:lumMod val="75000"/>
                  </a:schemeClr>
                </a:solidFill>
              </a:rPr>
              <a:t>afternoon</a:t>
            </a:r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s-GT" sz="1400" dirty="0" err="1">
                <a:solidFill>
                  <a:schemeClr val="accent1">
                    <a:lumMod val="75000"/>
                  </a:schemeClr>
                </a:solidFill>
              </a:rPr>
              <a:t>How</a:t>
            </a:r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es-GT" sz="1400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es-GT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A. </a:t>
            </a:r>
            <a:r>
              <a:rPr lang="en-US" sz="2000" b="1" dirty="0" err="1">
                <a:solidFill>
                  <a:schemeClr val="bg1"/>
                </a:solidFill>
              </a:rPr>
              <a:t>Estoy</a:t>
            </a:r>
            <a:r>
              <a:rPr lang="en-US" sz="2000" b="1" dirty="0">
                <a:solidFill>
                  <a:schemeClr val="bg1"/>
                </a:solidFill>
              </a:rPr>
              <a:t> bien. ¿</a:t>
            </a:r>
            <a:r>
              <a:rPr lang="es-MX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Cómo te llamas? /</a:t>
            </a:r>
            <a:r>
              <a:rPr lang="en-US" sz="14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I’m good. What is your name? </a:t>
            </a:r>
            <a:endParaRPr lang="es-MX" sz="1400" b="1" dirty="0">
              <a:solidFill>
                <a:schemeClr val="bg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s-GT" sz="2000" b="1" dirty="0">
                <a:solidFill>
                  <a:schemeClr val="accent1">
                    <a:lumMod val="75000"/>
                  </a:schemeClr>
                </a:solidFill>
              </a:rPr>
              <a:t>Me llamo______</a:t>
            </a:r>
            <a:r>
              <a:rPr lang="es-GT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. ¿Y tú? 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My name is_______. And you?</a:t>
            </a:r>
            <a:endParaRPr lang="es-MX" b="1" dirty="0">
              <a:solidFill>
                <a:schemeClr val="accent1">
                  <a:lumMod val="75000"/>
                </a:schemeClr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A. ¿De dónde eres? /</a:t>
            </a:r>
            <a:r>
              <a:rPr lang="es-MX" sz="2000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15000"/>
              </a:lnSpc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s-GT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Soy de </a:t>
            </a:r>
            <a:r>
              <a:rPr lang="es-GT" sz="2000" b="1" i="1" u="sng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s-GT" sz="2000" b="1" i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GT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 ¿De dónde eres tú?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I’m from___. Where are you from?</a:t>
            </a:r>
            <a:endParaRPr lang="es-GT" sz="1300" b="1" dirty="0">
              <a:solidFill>
                <a:schemeClr val="accent1">
                  <a:lumMod val="75000"/>
                </a:schemeClr>
              </a:solidFill>
              <a:highlight>
                <a:srgbClr val="00FFFF"/>
              </a:highlight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A. ¡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bien!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soy de </a:t>
            </a:r>
            <a:r>
              <a:rPr lang="en-US" sz="2000" b="1" i="1" u="sng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______.</a:t>
            </a:r>
            <a:r>
              <a:rPr lang="en-US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How nice! I’m from ____. (share country)</a:t>
            </a: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B. ¿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Cuántos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 /How old are you?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tengo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. ¿Y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I’m _______years old. And you?</a:t>
            </a: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B. Tengo_____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. ¿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trabajas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1050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/I’m ___years old. Where do you work?.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____. ¿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trabajas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05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5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050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work_______.Where</a:t>
            </a:r>
            <a:r>
              <a:rPr lang="en-US" sz="105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do you work?</a:t>
            </a: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________.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/I work_______.</a:t>
            </a: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A. ¿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 vives?</a:t>
            </a:r>
            <a:r>
              <a:rPr lang="en-US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/Where do you live?</a:t>
            </a: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 vivo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________.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/I live in____ (share your State)</a:t>
            </a: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Entiendo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Adiós</a:t>
            </a:r>
            <a:r>
              <a:rPr lang="en-US" sz="20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, hasta luego. </a:t>
            </a:r>
            <a:r>
              <a:rPr lang="en-US" sz="2000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/Got it. Bye, until later. </a:t>
            </a:r>
          </a:p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Adiós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. Hasta pronto.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/Bye. See you soon.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B0B7AE-4C2A-81AE-950E-05AA8D70AC45}"/>
              </a:ext>
            </a:extLst>
          </p:cNvPr>
          <p:cNvSpPr/>
          <p:nvPr/>
        </p:nvSpPr>
        <p:spPr>
          <a:xfrm>
            <a:off x="17525" y="-1"/>
            <a:ext cx="4664203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endParaRPr lang="en-US" b="1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The United States = </a:t>
            </a:r>
            <a:r>
              <a:rPr lang="en-US" b="1" dirty="0" err="1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b="1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Estados</a:t>
            </a:r>
            <a:r>
              <a:rPr lang="en-US" b="1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Unidos</a:t>
            </a:r>
            <a:endParaRPr lang="en-US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usinesswoman and businessman shaking hands. concept business illustration.  | Premium Vector">
            <a:extLst>
              <a:ext uri="{FF2B5EF4-FFF2-40B4-BE49-F238E27FC236}">
                <a16:creationId xmlns:a16="http://schemas.microsoft.com/office/drawing/2014/main" id="{92DAEED6-3102-7CCB-E567-748A55535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12" b="97125" l="5112" r="98403">
                        <a14:foregroundMark x1="16294" y1="82109" x2="16294" y2="82109"/>
                        <a14:foregroundMark x1="15815" y1="81470" x2="10224" y2="73962"/>
                        <a14:foregroundMark x1="10224" y1="73962" x2="10224" y2="58466"/>
                        <a14:foregroundMark x1="10224" y1="58466" x2="16933" y2="49681"/>
                        <a14:foregroundMark x1="16933" y1="49681" x2="17093" y2="48882"/>
                        <a14:foregroundMark x1="20447" y1="41534" x2="23003" y2="21086"/>
                        <a14:foregroundMark x1="27955" y1="14217" x2="35304" y2="9744"/>
                        <a14:foregroundMark x1="35304" y1="9744" x2="59265" y2="10703"/>
                        <a14:foregroundMark x1="59265" y1="10703" x2="80831" y2="25240"/>
                        <a14:foregroundMark x1="82588" y1="28914" x2="88978" y2="58946"/>
                        <a14:foregroundMark x1="88978" y1="58946" x2="88978" y2="61502"/>
                        <a14:foregroundMark x1="55911" y1="67252" x2="55911" y2="67252"/>
                        <a14:foregroundMark x1="50639" y1="80831" x2="47444" y2="32748"/>
                        <a14:foregroundMark x1="42173" y1="84824" x2="41214" y2="40575"/>
                        <a14:foregroundMark x1="82748" y1="74441" x2="80351" y2="41374"/>
                        <a14:foregroundMark x1="92492" y1="56390" x2="80990" y2="23802"/>
                        <a14:foregroundMark x1="75399" y1="16294" x2="63898" y2="9585"/>
                        <a14:foregroundMark x1="63898" y1="9585" x2="50639" y2="6390"/>
                        <a14:foregroundMark x1="32907" y1="6390" x2="23163" y2="14856"/>
                        <a14:foregroundMark x1="23163" y1="14856" x2="21565" y2="20447"/>
                        <a14:foregroundMark x1="19649" y1="23802" x2="6390" y2="71565"/>
                        <a14:foregroundMark x1="6390" y1="71565" x2="11821" y2="88498"/>
                        <a14:foregroundMark x1="11821" y1="88498" x2="20128" y2="93770"/>
                        <a14:foregroundMark x1="20128" y1="93770" x2="37220" y2="93770"/>
                        <a14:foregroundMark x1="37220" y1="93770" x2="68371" y2="86262"/>
                        <a14:foregroundMark x1="68371" y1="86262" x2="74281" y2="81470"/>
                        <a14:foregroundMark x1="57827" y1="79393" x2="56230" y2="69649"/>
                        <a14:foregroundMark x1="56230" y1="69649" x2="58466" y2="46645"/>
                        <a14:foregroundMark x1="35304" y1="87061" x2="36581" y2="56709"/>
                        <a14:foregroundMark x1="36581" y1="56709" x2="41214" y2="50319"/>
                        <a14:foregroundMark x1="44249" y1="49681" x2="46326" y2="66613"/>
                        <a14:foregroundMark x1="40256" y1="22843" x2="57827" y2="26198"/>
                        <a14:foregroundMark x1="57827" y1="26198" x2="60224" y2="34026"/>
                        <a14:foregroundMark x1="60224" y1="34026" x2="59904" y2="34345"/>
                        <a14:foregroundMark x1="35463" y1="7029" x2="50799" y2="5112"/>
                        <a14:foregroundMark x1="50799" y1="5112" x2="62460" y2="6070"/>
                        <a14:foregroundMark x1="80671" y1="19808" x2="90096" y2="35623"/>
                        <a14:foregroundMark x1="95732" y1="59031" x2="96309" y2="61080"/>
                        <a14:foregroundMark x1="92332" y1="46965" x2="95580" y2="58491"/>
                        <a14:foregroundMark x1="92812" y1="68051" x2="83546" y2="81470"/>
                        <a14:foregroundMark x1="70927" y1="88658" x2="48562" y2="94249"/>
                        <a14:foregroundMark x1="48562" y1="94249" x2="48403" y2="94249"/>
                        <a14:foregroundMark x1="46645" y1="94888" x2="33706" y2="97284"/>
                        <a14:foregroundMark x1="77636" y1="86901" x2="80192" y2="84665"/>
                        <a14:foregroundMark x1="78914" y1="55431" x2="75719" y2="53195"/>
                        <a14:foregroundMark x1="5751" y1="74441" x2="5112" y2="64856"/>
                        <a14:backgroundMark x1="85942" y1="84505" x2="87061" y2="83546"/>
                        <a14:backgroundMark x1="96965" y1="65495" x2="96645" y2="61821"/>
                        <a14:backgroundMark x1="98403" y1="65495" x2="97284" y2="63578"/>
                        <a14:backgroundMark x1="98403" y1="64696" x2="97125" y2="63738"/>
                        <a14:backgroundMark x1="96166" y1="62300" x2="96166" y2="62300"/>
                        <a14:backgroundMark x1="97284" y1="64377" x2="97284" y2="64377"/>
                        <a14:backgroundMark x1="97604" y1="65016" x2="97604" y2="65016"/>
                        <a14:backgroundMark x1="97444" y1="64696" x2="97444" y2="64696"/>
                        <a14:backgroundMark x1="97444" y1="64696" x2="97444" y2="63419"/>
                        <a14:backgroundMark x1="97444" y1="63419" x2="97604" y2="64217"/>
                        <a14:backgroundMark x1="96645" y1="60863" x2="99521" y2="65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81" y="786767"/>
            <a:ext cx="4824413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12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529D-EA0F-4960-B8D1-96732645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#1. PRONOMBRES PERSONALES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5A2A79F-C021-460B-944B-4931AC02C2C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5604598"/>
              </p:ext>
            </p:extLst>
          </p:nvPr>
        </p:nvGraphicFramePr>
        <p:xfrm>
          <a:off x="839788" y="2509153"/>
          <a:ext cx="5024436" cy="374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140">
                  <a:extLst>
                    <a:ext uri="{9D8B030D-6E8A-4147-A177-3AD203B41FA5}">
                      <a16:colId xmlns:a16="http://schemas.microsoft.com/office/drawing/2014/main" val="756187502"/>
                    </a:ext>
                  </a:extLst>
                </a:gridCol>
                <a:gridCol w="3011296">
                  <a:extLst>
                    <a:ext uri="{9D8B030D-6E8A-4147-A177-3AD203B41FA5}">
                      <a16:colId xmlns:a16="http://schemas.microsoft.com/office/drawing/2014/main" val="1187693300"/>
                    </a:ext>
                  </a:extLst>
                </a:gridCol>
              </a:tblGrid>
              <a:tr h="7751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SINGULAR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717324"/>
                  </a:ext>
                </a:extLst>
              </a:tr>
              <a:tr h="54536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yo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5385622"/>
                  </a:ext>
                </a:extLst>
              </a:tr>
              <a:tr h="54536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tú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(informal)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6723232"/>
                  </a:ext>
                </a:extLst>
              </a:tr>
              <a:tr h="1815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él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/>
                        <a:t>Ella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usted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he</a:t>
                      </a:r>
                    </a:p>
                    <a:p>
                      <a:pPr algn="ctr"/>
                      <a:r>
                        <a:rPr lang="en-US" sz="2800" b="1" dirty="0"/>
                        <a:t>she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you (formal)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13551820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C85568-48E7-4246-B53F-23B5562D373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47781577"/>
              </p:ext>
            </p:extLst>
          </p:nvPr>
        </p:nvGraphicFramePr>
        <p:xfrm>
          <a:off x="6327778" y="2491961"/>
          <a:ext cx="5035550" cy="3766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249">
                  <a:extLst>
                    <a:ext uri="{9D8B030D-6E8A-4147-A177-3AD203B41FA5}">
                      <a16:colId xmlns:a16="http://schemas.microsoft.com/office/drawing/2014/main" val="1752257596"/>
                    </a:ext>
                  </a:extLst>
                </a:gridCol>
                <a:gridCol w="3205301">
                  <a:extLst>
                    <a:ext uri="{9D8B030D-6E8A-4147-A177-3AD203B41FA5}">
                      <a16:colId xmlns:a16="http://schemas.microsoft.com/office/drawing/2014/main" val="2924116178"/>
                    </a:ext>
                  </a:extLst>
                </a:gridCol>
              </a:tblGrid>
              <a:tr h="8498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PLURAL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55245313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nosotros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we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61123438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vosotros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all (informal)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76478784"/>
                  </a:ext>
                </a:extLst>
              </a:tr>
              <a:tr h="1671059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ellos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ellas</a:t>
                      </a:r>
                      <a:endParaRPr lang="en-US" sz="3200" b="1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ustedes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they </a:t>
                      </a:r>
                      <a:r>
                        <a:rPr lang="en-US" sz="1800" b="1" dirty="0"/>
                        <a:t>(masculine OR mix)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they (feminine)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you all (formal)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5952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54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02D7-B7CC-A3E9-EBDA-427FE0E7B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32" y="456332"/>
            <a:ext cx="10571998" cy="970450"/>
          </a:xfrm>
        </p:spPr>
        <p:txBody>
          <a:bodyPr>
            <a:normAutofit/>
          </a:bodyPr>
          <a:lstStyle/>
          <a:p>
            <a:r>
              <a:rPr lang="en-US" sz="5400" b="1" dirty="0"/>
              <a:t>NOTAS IMPORTANTES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FA5CA-5303-B163-ED53-3DA1D0D1C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022" y="2274581"/>
            <a:ext cx="7484039" cy="4450654"/>
          </a:xfrm>
        </p:spPr>
        <p:txBody>
          <a:bodyPr>
            <a:noAutofit/>
          </a:bodyPr>
          <a:lstStyle/>
          <a:p>
            <a:r>
              <a:rPr lang="en-US" sz="2000" b="1" dirty="0"/>
              <a:t>“</a:t>
            </a:r>
            <a:r>
              <a:rPr lang="en-US" sz="2000" b="1" dirty="0" err="1"/>
              <a:t>Yo</a:t>
            </a:r>
            <a:r>
              <a:rPr lang="en-US" sz="2000" b="1" dirty="0"/>
              <a:t>,” </a:t>
            </a:r>
            <a:r>
              <a:rPr lang="en-US" sz="2000" dirty="0"/>
              <a:t>the word for “I,” is only capitalized at the beginning of a sentence. </a:t>
            </a:r>
          </a:p>
          <a:p>
            <a:pPr lvl="0"/>
            <a:r>
              <a:rPr lang="en-US" sz="2000" b="1" i="1" dirty="0"/>
              <a:t>Tú</a:t>
            </a:r>
            <a:r>
              <a:rPr lang="en-US" sz="2000" b="1" dirty="0"/>
              <a:t> </a:t>
            </a:r>
            <a:r>
              <a:rPr lang="en-US" sz="2000" dirty="0"/>
              <a:t>(You informal) is used for people you have confidence in or are your same age.</a:t>
            </a:r>
          </a:p>
          <a:p>
            <a:pPr lvl="0"/>
            <a:r>
              <a:rPr lang="en-US" sz="2000" b="1" i="1" dirty="0" err="1"/>
              <a:t>Usted</a:t>
            </a:r>
            <a:r>
              <a:rPr lang="en-US" sz="2000" dirty="0"/>
              <a:t> (You Formal) for people older than you or to show respect (your doctor, a priest, your boss, etc.)</a:t>
            </a:r>
          </a:p>
          <a:p>
            <a:r>
              <a:rPr lang="en-US" sz="2000" b="1" dirty="0" err="1"/>
              <a:t>Ellos</a:t>
            </a:r>
            <a:r>
              <a:rPr lang="en-US" sz="2000" b="1" dirty="0"/>
              <a:t> </a:t>
            </a:r>
            <a:r>
              <a:rPr lang="en-US" sz="2000" dirty="0"/>
              <a:t>could include all males or a mixture of males and females. </a:t>
            </a:r>
          </a:p>
          <a:p>
            <a:r>
              <a:rPr lang="en-US" sz="2000" b="1" dirty="0"/>
              <a:t>Ellas</a:t>
            </a:r>
            <a:r>
              <a:rPr lang="en-US" sz="2000" dirty="0"/>
              <a:t> only includes all females.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“</a:t>
            </a:r>
            <a:r>
              <a:rPr lang="en-US" sz="2000" b="1" dirty="0" err="1"/>
              <a:t>vosotros</a:t>
            </a:r>
            <a:r>
              <a:rPr lang="en-US" sz="2000" b="1" dirty="0"/>
              <a:t>” </a:t>
            </a:r>
            <a:r>
              <a:rPr lang="en-US" sz="2000" dirty="0"/>
              <a:t>form is only used in Spain. Everywhere else, the </a:t>
            </a:r>
            <a:r>
              <a:rPr lang="en-US" sz="2000" b="1" dirty="0" err="1"/>
              <a:t>ustedes</a:t>
            </a:r>
            <a:r>
              <a:rPr lang="en-US" sz="2000" dirty="0"/>
              <a:t> form is used for formal or informal “you all.” </a:t>
            </a:r>
          </a:p>
          <a:p>
            <a:endParaRPr lang="en-US" sz="2000" dirty="0"/>
          </a:p>
        </p:txBody>
      </p:sp>
      <p:pic>
        <p:nvPicPr>
          <p:cNvPr id="4" name="Picture 3" descr="A picture containing text, cartoon, screenshot, slot machine&#10;&#10;Description automatically generated">
            <a:extLst>
              <a:ext uri="{FF2B5EF4-FFF2-40B4-BE49-F238E27FC236}">
                <a16:creationId xmlns:a16="http://schemas.microsoft.com/office/drawing/2014/main" id="{AED7DE55-218C-1865-2460-712F44367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347" r="-10" b="8895"/>
          <a:stretch/>
        </p:blipFill>
        <p:spPr>
          <a:xfrm>
            <a:off x="810000" y="2473518"/>
            <a:ext cx="3108960" cy="333954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26853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B9AC-9B21-38E1-A2B1-C2EF37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7F9-D368-1D41-622F-2A93E90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391F-BFF3-3764-B32E-CBB1EFD3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C425B46B-3C69-3F9A-22A1-AE1DA61A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0FFB06-25D7-334E-F9C1-8E8362EA6C87}"/>
              </a:ext>
            </a:extLst>
          </p:cNvPr>
          <p:cNvSpPr txBox="1"/>
          <p:nvPr/>
        </p:nvSpPr>
        <p:spPr>
          <a:xfrm>
            <a:off x="9142476" y="1365729"/>
            <a:ext cx="6099048" cy="3875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ellos</a:t>
            </a:r>
            <a:endParaRPr lang="en-US" sz="24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</a:t>
            </a:r>
            <a:endParaRPr lang="en-US" sz="24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nosotros</a:t>
            </a:r>
            <a:r>
              <a:rPr lang="en-US" sz="2400" b="1" u="sng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/</a:t>
            </a: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nosotras</a:t>
            </a:r>
            <a:endParaRPr lang="en-US" sz="24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ellos</a:t>
            </a:r>
            <a:endParaRPr lang="en-US" sz="24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u="sng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lla</a:t>
            </a:r>
            <a:endParaRPr lang="en-US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ellas</a:t>
            </a:r>
            <a:endParaRPr lang="en-US" sz="24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3E47F-8266-A703-F480-A17FE8CDF594}"/>
              </a:ext>
            </a:extLst>
          </p:cNvPr>
          <p:cNvSpPr txBox="1"/>
          <p:nvPr/>
        </p:nvSpPr>
        <p:spPr>
          <a:xfrm>
            <a:off x="5538343" y="1365729"/>
            <a:ext cx="6099048" cy="3875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Richard and Becky              </a:t>
            </a:r>
            <a:endParaRPr lang="en-US" sz="2400" b="1" u="sng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Myself                                       </a:t>
            </a:r>
            <a:r>
              <a:rPr lang="en-US" sz="2400" b="1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2400" b="1" u="sng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Sophia &amp; me                           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John &amp; Paul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sister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Gloria &amp; Susan</a:t>
            </a:r>
          </a:p>
        </p:txBody>
      </p:sp>
    </p:spTree>
    <p:extLst>
      <p:ext uri="{BB962C8B-B14F-4D97-AF65-F5344CB8AC3E}">
        <p14:creationId xmlns:p14="http://schemas.microsoft.com/office/powerpoint/2010/main" val="27783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CB109-11ED-7B83-5587-6D072036D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65B8D9-CC79-ACBA-C476-283815FC9D61}"/>
              </a:ext>
            </a:extLst>
          </p:cNvPr>
          <p:cNvSpPr txBox="1"/>
          <p:nvPr/>
        </p:nvSpPr>
        <p:spPr>
          <a:xfrm>
            <a:off x="91786" y="2536861"/>
            <a:ext cx="116655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/>
              <a:t>#2. EL VERBO SER</a:t>
            </a:r>
          </a:p>
        </p:txBody>
      </p:sp>
    </p:spTree>
    <p:extLst>
      <p:ext uri="{BB962C8B-B14F-4D97-AF65-F5344CB8AC3E}">
        <p14:creationId xmlns:p14="http://schemas.microsoft.com/office/powerpoint/2010/main" val="2056934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1991</TotalTime>
  <Words>1089</Words>
  <Application>Microsoft Office PowerPoint</Application>
  <PresentationFormat>Widescreen</PresentationFormat>
  <Paragraphs>209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ADLaM Display</vt:lpstr>
      <vt:lpstr>Aptos</vt:lpstr>
      <vt:lpstr>Arial</vt:lpstr>
      <vt:lpstr>Century Gothic</vt:lpstr>
      <vt:lpstr>Courier New</vt:lpstr>
      <vt:lpstr>Wingdings</vt:lpstr>
      <vt:lpstr>Wingdings 2</vt:lpstr>
      <vt:lpstr>Quotable</vt:lpstr>
      <vt:lpstr>REFUERZO DE ESPAÑOL PARA PRINCIPIANTES</vt:lpstr>
      <vt:lpstr>¡A romper el hielo! Icebreaker</vt:lpstr>
      <vt:lpstr>¡A romper el hielo! Icebreaker</vt:lpstr>
      <vt:lpstr>¡Vamos a Conversar!  </vt:lpstr>
      <vt:lpstr>PowerPoint Presentation</vt:lpstr>
      <vt:lpstr>#1. PRONOMBRES PERSONALES</vt:lpstr>
      <vt:lpstr>NOTAS IMPORTANTES</vt:lpstr>
      <vt:lpstr>¡PRACTIQUEMOS! Written practice. </vt:lpstr>
      <vt:lpstr>PowerPoint Presentation</vt:lpstr>
      <vt:lpstr>CONJUGACIONES DEL VERBO SER  </vt:lpstr>
      <vt:lpstr>PowerPoint Presentation</vt:lpstr>
      <vt:lpstr>WHOLE CLASS ACTIVITY!  </vt:lpstr>
      <vt:lpstr>PowerPoint Presentation</vt:lpstr>
      <vt:lpstr>PowerPoint Presentation</vt:lpstr>
      <vt:lpstr>#3. ADJECTIVES</vt:lpstr>
      <vt:lpstr>PowerPoint Presentation</vt:lpstr>
      <vt:lpstr>¡Vamos a Conversar!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18</cp:revision>
  <dcterms:created xsi:type="dcterms:W3CDTF">2025-05-16T15:59:29Z</dcterms:created>
  <dcterms:modified xsi:type="dcterms:W3CDTF">2026-04-09T18:31:04Z</dcterms:modified>
</cp:coreProperties>
</file>