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7" r:id="rId2"/>
    <p:sldId id="269" r:id="rId3"/>
    <p:sldId id="270" r:id="rId4"/>
    <p:sldId id="365" r:id="rId5"/>
    <p:sldId id="366" r:id="rId6"/>
    <p:sldId id="349" r:id="rId7"/>
    <p:sldId id="341" r:id="rId8"/>
    <p:sldId id="350" r:id="rId9"/>
    <p:sldId id="356" r:id="rId10"/>
    <p:sldId id="357" r:id="rId11"/>
    <p:sldId id="307" r:id="rId12"/>
    <p:sldId id="358" r:id="rId13"/>
    <p:sldId id="359" r:id="rId14"/>
    <p:sldId id="288" r:id="rId15"/>
    <p:sldId id="360" r:id="rId16"/>
    <p:sldId id="361" r:id="rId17"/>
    <p:sldId id="285" r:id="rId18"/>
    <p:sldId id="289" r:id="rId19"/>
    <p:sldId id="364" r:id="rId20"/>
    <p:sldId id="362" r:id="rId21"/>
    <p:sldId id="355" r:id="rId22"/>
    <p:sldId id="29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5E372-28C0-4D1E-B4D7-44611252EB4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CE42-7313-48E5-B5F5-C141F9922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0CE42-7313-48E5-B5F5-C141F9922D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B83B-8051-E8C3-10E5-1A0321C1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59B66-256E-42A7-635C-DCCB72121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75D96-E41C-2DA5-AA3E-D117500B5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BFD19-872A-01F8-1014-CDF9CE0E1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7F4E-8280-9BAE-BC9F-67049DEE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EB284-7E09-B310-889E-BA12907A8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66F14-6443-BEC2-21F4-25EC208D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9BF59-9999-3CC9-6130-06E2F321F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0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E1212-B222-147F-5A44-5CB06EAE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661FA-9F22-6E19-4464-214F1323A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4623B-B1AC-ADF5-9B4F-C76064903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7E929-5348-7E50-28C4-A9A49C313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4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6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5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F4D27EF-0851-45BB-871F-A3A16A04534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F572266-4281-46AF-9C05-829412420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8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1" y="719903"/>
            <a:ext cx="11144257" cy="2971051"/>
          </a:xfrm>
        </p:spPr>
        <p:txBody>
          <a:bodyPr/>
          <a:lstStyle/>
          <a:p>
            <a:pPr algn="ctr"/>
            <a:r>
              <a:rPr lang="en-US" sz="7200" dirty="0"/>
              <a:t>REFUERZO DE ESPAÑOL PARA PRINCIPIANTES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418007"/>
            <a:ext cx="10572000" cy="748892"/>
          </a:xfrm>
        </p:spPr>
        <p:txBody>
          <a:bodyPr>
            <a:noAutofit/>
          </a:bodyPr>
          <a:lstStyle/>
          <a:p>
            <a:r>
              <a:rPr lang="en-US" sz="4400" b="1" dirty="0"/>
              <a:t>Summer Course. Day 3</a:t>
            </a:r>
          </a:p>
        </p:txBody>
      </p:sp>
      <p:pic>
        <p:nvPicPr>
          <p:cNvPr id="1026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088C31D-A048-5F35-91FD-1B2D1C32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212661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6E138-9371-30EC-E3D5-E39640CCBE90}"/>
              </a:ext>
            </a:extLst>
          </p:cNvPr>
          <p:cNvSpPr txBox="1"/>
          <p:nvPr/>
        </p:nvSpPr>
        <p:spPr>
          <a:xfrm>
            <a:off x="5285232" y="3864534"/>
            <a:ext cx="618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Beginner Spanish Boost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DB1000-59EB-4641-2B54-FFD44601C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67797"/>
              </p:ext>
            </p:extLst>
          </p:nvPr>
        </p:nvGraphicFramePr>
        <p:xfrm>
          <a:off x="371475" y="914938"/>
          <a:ext cx="8820150" cy="5028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56304">
                  <a:extLst>
                    <a:ext uri="{9D8B030D-6E8A-4147-A177-3AD203B41FA5}">
                      <a16:colId xmlns:a16="http://schemas.microsoft.com/office/drawing/2014/main" val="153670625"/>
                    </a:ext>
                  </a:extLst>
                </a:gridCol>
                <a:gridCol w="4063846">
                  <a:extLst>
                    <a:ext uri="{9D8B030D-6E8A-4147-A177-3AD203B41FA5}">
                      <a16:colId xmlns:a16="http://schemas.microsoft.com/office/drawing/2014/main" val="3368488654"/>
                    </a:ext>
                  </a:extLst>
                </a:gridCol>
              </a:tblGrid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4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LA HORA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4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TIME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05913163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s-MX" sz="2800" b="1" kern="100" dirty="0">
                          <a:solidFill>
                            <a:srgbClr val="7030A0"/>
                          </a:solidFill>
                          <a:effectLst/>
                        </a:rPr>
                        <a:t>¿Qué hora es?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What time is it?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25999905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Es la </a:t>
                      </a: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una</a:t>
                      </a: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 (1)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It’s one o’clock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68027053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Son las 2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It’s 2 o’clock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39890929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en</a:t>
                      </a: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 punto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o’clock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04486975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y </a:t>
                      </a: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cuarto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>
                          <a:effectLst/>
                        </a:rPr>
                        <a:t>quarter past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94400632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y media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half-past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16986008"/>
                  </a:ext>
                </a:extLst>
              </a:tr>
              <a:tr h="570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b="1" kern="100" dirty="0" err="1">
                          <a:solidFill>
                            <a:srgbClr val="7030A0"/>
                          </a:solidFill>
                          <a:effectLst/>
                        </a:rPr>
                        <a:t>cuarto</a:t>
                      </a:r>
                      <a:r>
                        <a:rPr lang="en-US" sz="2800" b="1" kern="100" dirty="0">
                          <a:solidFill>
                            <a:srgbClr val="7030A0"/>
                          </a:solidFill>
                          <a:effectLst/>
                        </a:rPr>
                        <a:t> para…</a:t>
                      </a:r>
                      <a:endParaRPr lang="en-US" sz="2800" b="1" kern="100" dirty="0">
                        <a:solidFill>
                          <a:srgbClr val="7030A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</a:rPr>
                        <a:t>quarter to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88643644"/>
                  </a:ext>
                </a:extLst>
              </a:tr>
            </a:tbl>
          </a:graphicData>
        </a:graphic>
      </p:graphicFrame>
      <p:pic>
        <p:nvPicPr>
          <p:cNvPr id="13314" name="Picture 2" descr="Ilustración del concepto de reloj">
            <a:extLst>
              <a:ext uri="{FF2B5EF4-FFF2-40B4-BE49-F238E27FC236}">
                <a16:creationId xmlns:a16="http://schemas.microsoft.com/office/drawing/2014/main" id="{ADFE6DF8-BB52-AF28-753F-39AC036C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362" y="2109787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FFB06-25D7-334E-F9C1-8E8362EA6C87}"/>
              </a:ext>
            </a:extLst>
          </p:cNvPr>
          <p:cNvSpPr txBox="1"/>
          <p:nvPr/>
        </p:nvSpPr>
        <p:spPr>
          <a:xfrm>
            <a:off x="7831622" y="1297359"/>
            <a:ext cx="473646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cinco en punto.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diez y cuarto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Cuarto para las cuatro.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nueve y media 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la una en punto.</a:t>
            </a: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s-GT" sz="24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 las ocho y cuarto.</a:t>
            </a:r>
            <a:endParaRPr lang="en-US" sz="2400" b="1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3E47F-8266-A703-F480-A17FE8CDF594}"/>
              </a:ext>
            </a:extLst>
          </p:cNvPr>
          <p:cNvSpPr txBox="1"/>
          <p:nvPr/>
        </p:nvSpPr>
        <p:spPr>
          <a:xfrm>
            <a:off x="5778035" y="1286067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5:00             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10:15                                       </a:t>
            </a:r>
            <a:r>
              <a:rPr lang="en-US" sz="2400" b="1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3:45</a:t>
            </a: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   </a:t>
            </a: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9:30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e)    1:00</a:t>
            </a: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f)     8:15</a:t>
            </a: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15EC7-63D0-13A5-C1AB-C0264C706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9DBFC8-58DF-3128-7DFB-EBF4D417E9BC}"/>
              </a:ext>
            </a:extLst>
          </p:cNvPr>
          <p:cNvSpPr txBox="1"/>
          <p:nvPr/>
        </p:nvSpPr>
        <p:spPr>
          <a:xfrm>
            <a:off x="-366712" y="454688"/>
            <a:ext cx="12925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#3. OCCUPATIONS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BCA8FB-42A8-C69E-8EBD-C10123CEAB51}"/>
              </a:ext>
            </a:extLst>
          </p:cNvPr>
          <p:cNvSpPr txBox="1"/>
          <p:nvPr/>
        </p:nvSpPr>
        <p:spPr>
          <a:xfrm>
            <a:off x="7443216" y="1837944"/>
            <a:ext cx="4123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s-GT" sz="2800" dirty="0"/>
              <a:t>Ocupaciones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s-GT" sz="2800" dirty="0"/>
              <a:t>Profesiones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s-GT" sz="2800" dirty="0"/>
              <a:t>Oficios</a:t>
            </a:r>
          </a:p>
          <a:p>
            <a:endParaRPr lang="en-US" dirty="0"/>
          </a:p>
        </p:txBody>
      </p:sp>
      <p:pic>
        <p:nvPicPr>
          <p:cNvPr id="14338" name="Picture 2" descr="Grupo Multitud de personas de diferentes profesiones Ocupaciones Empleo Trabajos Carrera Día laboral">
            <a:extLst>
              <a:ext uri="{FF2B5EF4-FFF2-40B4-BE49-F238E27FC236}">
                <a16:creationId xmlns:a16="http://schemas.microsoft.com/office/drawing/2014/main" id="{3B06EEA3-38DD-EC5A-21C2-9B6BA2DB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837944"/>
            <a:ext cx="4969833" cy="44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3AF7F-9118-2C54-2ECE-F84E99FC6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2854"/>
              </p:ext>
            </p:extLst>
          </p:nvPr>
        </p:nvGraphicFramePr>
        <p:xfrm>
          <a:off x="804672" y="713232"/>
          <a:ext cx="9070848" cy="542239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47209">
                  <a:extLst>
                    <a:ext uri="{9D8B030D-6E8A-4147-A177-3AD203B41FA5}">
                      <a16:colId xmlns:a16="http://schemas.microsoft.com/office/drawing/2014/main" val="2409112531"/>
                    </a:ext>
                  </a:extLst>
                </a:gridCol>
                <a:gridCol w="2267951">
                  <a:extLst>
                    <a:ext uri="{9D8B030D-6E8A-4147-A177-3AD203B41FA5}">
                      <a16:colId xmlns:a16="http://schemas.microsoft.com/office/drawing/2014/main" val="213086130"/>
                    </a:ext>
                  </a:extLst>
                </a:gridCol>
                <a:gridCol w="2227844">
                  <a:extLst>
                    <a:ext uri="{9D8B030D-6E8A-4147-A177-3AD203B41FA5}">
                      <a16:colId xmlns:a16="http://schemas.microsoft.com/office/drawing/2014/main" val="2356903313"/>
                    </a:ext>
                  </a:extLst>
                </a:gridCol>
                <a:gridCol w="2227844">
                  <a:extLst>
                    <a:ext uri="{9D8B030D-6E8A-4147-A177-3AD203B41FA5}">
                      <a16:colId xmlns:a16="http://schemas.microsoft.com/office/drawing/2014/main" val="4213911425"/>
                    </a:ext>
                  </a:extLst>
                </a:gridCol>
              </a:tblGrid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doctor/a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0" kern="100" dirty="0">
                          <a:effectLst/>
                        </a:rPr>
                        <a:t>doctor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enfermero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0" kern="100" dirty="0">
                          <a:effectLst/>
                        </a:rPr>
                        <a:t>nurse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607090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dentista</a:t>
                      </a: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dentist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policía</a:t>
                      </a:r>
                      <a:r>
                        <a:rPr lang="en-US" sz="1800" b="1" kern="100" dirty="0">
                          <a:effectLst/>
                        </a:rPr>
                        <a:t>*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police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624557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cajero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cashier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recepcionista</a:t>
                      </a:r>
                      <a:r>
                        <a:rPr lang="en-US" sz="1800" b="1" kern="100" dirty="0">
                          <a:effectLst/>
                        </a:rPr>
                        <a:t>*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receptionist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307168"/>
                  </a:ext>
                </a:extLst>
              </a:tr>
              <a:tr h="61579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albañil</a:t>
                      </a: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construction worker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ejecutivo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executive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121840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periodista</a:t>
                      </a:r>
                      <a:r>
                        <a:rPr lang="en-US" sz="1800" kern="100" dirty="0">
                          <a:effectLst/>
                        </a:rPr>
                        <a:t>*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journalist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granjero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farmer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4090543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maestro/a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teacher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abogado/a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lawyer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22608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carpintero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carpenter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pintor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painter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590710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cocinero/a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chef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mesero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waiter/ waitress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234014"/>
                  </a:ext>
                </a:extLst>
              </a:tr>
              <a:tr h="444739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bombero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firefighter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peluquero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hairdresser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082178"/>
                  </a:ext>
                </a:extLst>
              </a:tr>
              <a:tr h="414805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veterinario</a:t>
                      </a:r>
                      <a:r>
                        <a:rPr lang="en-US" sz="1800" kern="100" dirty="0">
                          <a:effectLst/>
                        </a:rPr>
                        <a:t>/a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veterinarian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cartero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postman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377632"/>
                  </a:ext>
                </a:extLst>
              </a:tr>
              <a:tr h="92368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 err="1">
                          <a:effectLst/>
                        </a:rPr>
                        <a:t>sastre</a:t>
                      </a:r>
                      <a:r>
                        <a:rPr lang="en-US" sz="1800" kern="100" dirty="0">
                          <a:effectLst/>
                        </a:rPr>
                        <a:t> (male) /</a:t>
                      </a:r>
                      <a:r>
                        <a:rPr lang="en-US" sz="1800" kern="100" dirty="0" err="1">
                          <a:effectLst/>
                        </a:rPr>
                        <a:t>costurera</a:t>
                      </a:r>
                      <a:r>
                        <a:rPr lang="en-US" sz="1800" kern="100" dirty="0">
                          <a:effectLst/>
                        </a:rPr>
                        <a:t> (female)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tailor /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1800" kern="100">
                          <a:effectLst/>
                        </a:rPr>
                        <a:t>dressmaker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1" kern="100" dirty="0" err="1">
                          <a:effectLst/>
                        </a:rPr>
                        <a:t>jardinero</a:t>
                      </a:r>
                      <a:r>
                        <a:rPr lang="en-US" sz="1800" b="1" kern="100" dirty="0">
                          <a:effectLst/>
                        </a:rPr>
                        <a:t>/a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kern="100" dirty="0">
                          <a:effectLst/>
                        </a:rPr>
                        <a:t>gardener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075956"/>
                  </a:ext>
                </a:extLst>
              </a:tr>
            </a:tbl>
          </a:graphicData>
        </a:graphic>
      </p:graphicFrame>
      <p:pic>
        <p:nvPicPr>
          <p:cNvPr id="4" name="Picture 3" descr="A group of potted plants&#10;&#10;AI-generated content may be incorrect.">
            <a:extLst>
              <a:ext uri="{FF2B5EF4-FFF2-40B4-BE49-F238E27FC236}">
                <a16:creationId xmlns:a16="http://schemas.microsoft.com/office/drawing/2014/main" id="{746CA01F-D038-7DEF-A6EF-1F0D9C652F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79" r="37303" b="67200"/>
          <a:stretch/>
        </p:blipFill>
        <p:spPr>
          <a:xfrm>
            <a:off x="10177272" y="3968497"/>
            <a:ext cx="1527048" cy="2249424"/>
          </a:xfrm>
          <a:prstGeom prst="rect">
            <a:avLst/>
          </a:prstGeom>
        </p:spPr>
      </p:pic>
      <p:pic>
        <p:nvPicPr>
          <p:cNvPr id="15362" name="Picture 2" descr="Creativo kit de emergencia en diseño flat">
            <a:extLst>
              <a:ext uri="{FF2B5EF4-FFF2-40B4-BE49-F238E27FC236}">
                <a16:creationId xmlns:a16="http://schemas.microsoft.com/office/drawing/2014/main" id="{21322017-B168-5415-B30D-82E3BBDE5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20933" r="33022" b="43067"/>
          <a:stretch/>
        </p:blipFill>
        <p:spPr bwMode="auto">
          <a:xfrm>
            <a:off x="10177272" y="2177113"/>
            <a:ext cx="1527048" cy="14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asco amarillo aislado en blanco">
            <a:extLst>
              <a:ext uri="{FF2B5EF4-FFF2-40B4-BE49-F238E27FC236}">
                <a16:creationId xmlns:a16="http://schemas.microsoft.com/office/drawing/2014/main" id="{FF35A345-5F90-DDFE-CCBF-BCE8E47B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64" y="283464"/>
            <a:ext cx="1807464" cy="18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1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1148" y="307986"/>
            <a:ext cx="6700604" cy="3600311"/>
          </a:xfrm>
        </p:spPr>
        <p:txBody>
          <a:bodyPr/>
          <a:lstStyle/>
          <a:p>
            <a:pPr marL="0" marR="0">
              <a:buNone/>
            </a:pPr>
            <a:r>
              <a:rPr lang="es-GT" sz="1800" b="1" kern="100" dirty="0">
                <a:solidFill>
                  <a:srgbClr val="FF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 verdades y una mentira. </a:t>
            </a:r>
            <a:r>
              <a:rPr lang="en-US" sz="1800" b="1" kern="100" dirty="0">
                <a:solidFill>
                  <a:srgbClr val="FF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 Truths and a Lie (Con Ser)</a:t>
            </a:r>
            <a:endParaRPr lang="en-US" sz="1800" kern="100" dirty="0">
              <a:solidFill>
                <a:srgbClr val="FF00FF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Prepare 2 truths and 1 lie using the verb SER and the occupations vocabulary from the prior chart. Then, prepare yourself to share them out loud in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español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We will all guess which one is a lie!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7138C-AD89-EE5D-B5E9-AD332ACA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B7DD85-97CA-2488-6461-82C99BE87AE6}"/>
              </a:ext>
            </a:extLst>
          </p:cNvPr>
          <p:cNvSpPr txBox="1"/>
          <p:nvPr/>
        </p:nvSpPr>
        <p:spPr>
          <a:xfrm>
            <a:off x="-366712" y="4946951"/>
            <a:ext cx="12925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#4. RELATIONSHIPS</a:t>
            </a:r>
          </a:p>
        </p:txBody>
      </p:sp>
      <p:pic>
        <p:nvPicPr>
          <p:cNvPr id="16388" name="Picture 4" descr="7 Things You Need to Know about Coco • Mama Latina Tips">
            <a:extLst>
              <a:ext uri="{FF2B5EF4-FFF2-40B4-BE49-F238E27FC236}">
                <a16:creationId xmlns:a16="http://schemas.microsoft.com/office/drawing/2014/main" id="{5054B7D5-ABDA-311C-01F2-2BC91A04D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4" b="6639"/>
          <a:stretch/>
        </p:blipFill>
        <p:spPr bwMode="auto">
          <a:xfrm>
            <a:off x="2286000" y="710720"/>
            <a:ext cx="762000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71B796-9665-A1D6-E739-94558B1CB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07035"/>
              </p:ext>
            </p:extLst>
          </p:nvPr>
        </p:nvGraphicFramePr>
        <p:xfrm>
          <a:off x="3099816" y="191396"/>
          <a:ext cx="8823960" cy="64569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09748">
                  <a:extLst>
                    <a:ext uri="{9D8B030D-6E8A-4147-A177-3AD203B41FA5}">
                      <a16:colId xmlns:a16="http://schemas.microsoft.com/office/drawing/2014/main" val="1713076597"/>
                    </a:ext>
                  </a:extLst>
                </a:gridCol>
                <a:gridCol w="4614212">
                  <a:extLst>
                    <a:ext uri="{9D8B030D-6E8A-4147-A177-3AD203B41FA5}">
                      <a16:colId xmlns:a16="http://schemas.microsoft.com/office/drawing/2014/main" val="4006025075"/>
                    </a:ext>
                  </a:extLst>
                </a:gridCol>
              </a:tblGrid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LA FAMILIA</a:t>
                      </a:r>
                    </a:p>
                  </a:txBody>
                  <a:tcPr marL="36472" marR="36472" marT="36472" marB="3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800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THE FAMILY</a:t>
                      </a:r>
                    </a:p>
                  </a:txBody>
                  <a:tcPr marL="36472" marR="36472" marT="36472" marB="3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14153"/>
                  </a:ext>
                </a:extLst>
              </a:tr>
              <a:tr h="39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madre 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mamá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mother/ mom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54551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padre/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papá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father/ dad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58960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hijo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hija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son / the daughter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96569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nieto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nieta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grandson/ the granddaughter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10487"/>
                  </a:ext>
                </a:extLst>
              </a:tr>
              <a:tr h="39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brother / the sister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37976"/>
                  </a:ext>
                </a:extLst>
              </a:tr>
              <a:tr h="154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madrastra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padrastro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stepmother / the stepfather 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85140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hermanastro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hermanastra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medio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hermano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/ la media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hermana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stepbrother/ the stepsister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half-brother / the half-sister</a:t>
                      </a: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69727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los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hermanos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siblings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25442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abuelo / la abuela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grandfather / the grandmother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355806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esposo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esposa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husband / the wife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66909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cuñado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cuñada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brother-in-law/ sister-in-law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0126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suegra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/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suegro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mother-in-law / the father-in-law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45984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primo / la prima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cousin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35129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tío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tía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uncle / the aunt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75780"/>
                  </a:ext>
                </a:extLst>
              </a:tr>
              <a:tr h="240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el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sobrino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 / 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sobrina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nephew /niece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5655"/>
                  </a:ext>
                </a:extLst>
              </a:tr>
              <a:tr h="129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en-US" sz="1800" b="1" kern="100" dirty="0" err="1">
                          <a:effectLst/>
                          <a:latin typeface="Aptos" panose="020B0004020202020204" pitchFamily="34" charset="0"/>
                        </a:rPr>
                        <a:t>mascota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</a:rPr>
                        <a:t>the pet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72" marR="36472" marT="36472" marB="36472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7945"/>
                  </a:ext>
                </a:extLst>
              </a:tr>
            </a:tbl>
          </a:graphicData>
        </a:graphic>
      </p:graphicFrame>
      <p:pic>
        <p:nvPicPr>
          <p:cNvPr id="17414" name="Picture 6" descr="Casa de estilo plano de construcción">
            <a:extLst>
              <a:ext uri="{FF2B5EF4-FFF2-40B4-BE49-F238E27FC236}">
                <a16:creationId xmlns:a16="http://schemas.microsoft.com/office/drawing/2014/main" id="{406509E6-1E7E-CCC6-56B1-12985134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" y="2002536"/>
            <a:ext cx="269748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iseño sin fisuras para el césped y las rocas">
            <a:extLst>
              <a:ext uri="{FF2B5EF4-FFF2-40B4-BE49-F238E27FC236}">
                <a16:creationId xmlns:a16="http://schemas.microsoft.com/office/drawing/2014/main" id="{A1166BF5-B2A7-344D-7CF4-31B96351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41" b="55030" l="8649" r="90000">
                        <a14:foregroundMark x1="8649" y1="49112" x2="15811" y2="52811"/>
                        <a14:foregroundMark x1="15811" y1="52811" x2="44189" y2="53846"/>
                        <a14:foregroundMark x1="44189" y1="53846" x2="73108" y2="52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13" b="43041"/>
          <a:stretch/>
        </p:blipFill>
        <p:spPr bwMode="auto">
          <a:xfrm>
            <a:off x="0" y="4041648"/>
            <a:ext cx="3335274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ctr"/>
            <a:r>
              <a:rPr lang="es-GT" sz="4400" dirty="0"/>
              <a:t>¡ADIVINANZAS!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3816" y="1133475"/>
            <a:ext cx="4880300" cy="2295525"/>
          </a:xfrm>
        </p:spPr>
        <p:txBody>
          <a:bodyPr/>
          <a:lstStyle/>
          <a:p>
            <a:pPr marL="0" marR="0" algn="ctr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teacher will share some riddles about family members. Look at the “familia” vocabulary from the prior chart and be prepared to say your answers out loud and in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español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3074" name="Picture 2" descr="Diseño de patrón de signo de interrogación degradado">
            <a:extLst>
              <a:ext uri="{FF2B5EF4-FFF2-40B4-BE49-F238E27FC236}">
                <a16:creationId xmlns:a16="http://schemas.microsoft.com/office/drawing/2014/main" id="{F14DDAE3-ABDD-5B85-1892-F27B1D69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77" y="2587080"/>
            <a:ext cx="3192979" cy="31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21793-F603-AA44-C712-E7730DF28BEE}"/>
              </a:ext>
            </a:extLst>
          </p:cNvPr>
          <p:cNvSpPr txBox="1"/>
          <p:nvPr/>
        </p:nvSpPr>
        <p:spPr>
          <a:xfrm>
            <a:off x="1050417" y="748995"/>
            <a:ext cx="11448288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  What do you call your mother's father?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aunt's daughter?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uncle's wife?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father's daughter?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father's brother?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81A55-7A0C-1B28-24DE-47AB575B3340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04110381-7AD4-B8D2-2395-F6D26266B20D}"/>
              </a:ext>
            </a:extLst>
          </p:cNvPr>
          <p:cNvSpPr/>
          <p:nvPr/>
        </p:nvSpPr>
        <p:spPr>
          <a:xfrm>
            <a:off x="7353300" y="643472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abuelo</a:t>
            </a:r>
            <a:endParaRPr lang="en-US" sz="2800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4B80540F-2A38-F7DD-331E-0BCE99F3063A}"/>
              </a:ext>
            </a:extLst>
          </p:cNvPr>
          <p:cNvSpPr/>
          <p:nvPr/>
        </p:nvSpPr>
        <p:spPr>
          <a:xfrm>
            <a:off x="7353300" y="1823637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prima</a:t>
            </a:r>
            <a:endParaRPr lang="en-US" sz="2800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8B67387A-6960-E29E-1498-9C8AC0D4FFB8}"/>
              </a:ext>
            </a:extLst>
          </p:cNvPr>
          <p:cNvSpPr/>
          <p:nvPr/>
        </p:nvSpPr>
        <p:spPr>
          <a:xfrm>
            <a:off x="7353300" y="3003802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tía</a:t>
            </a:r>
            <a:endParaRPr lang="en-US" sz="2800" dirty="0"/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3535F2F0-98F7-62C2-2E64-B4330E07A6F5}"/>
              </a:ext>
            </a:extLst>
          </p:cNvPr>
          <p:cNvSpPr/>
          <p:nvPr/>
        </p:nvSpPr>
        <p:spPr>
          <a:xfrm>
            <a:off x="7343775" y="4142637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hermana</a:t>
            </a:r>
            <a:endParaRPr lang="en-US" sz="2800" dirty="0"/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26B932EB-26FC-915D-B608-452BF3D9DCD5}"/>
              </a:ext>
            </a:extLst>
          </p:cNvPr>
          <p:cNvSpPr/>
          <p:nvPr/>
        </p:nvSpPr>
        <p:spPr>
          <a:xfrm>
            <a:off x="7353300" y="5342050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tío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1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B4F0D-C5B7-A057-5738-B55F35C52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8798EC-2C23-83CC-EB39-C5B30AC9073E}"/>
              </a:ext>
            </a:extLst>
          </p:cNvPr>
          <p:cNvSpPr txBox="1"/>
          <p:nvPr/>
        </p:nvSpPr>
        <p:spPr>
          <a:xfrm>
            <a:off x="893826" y="888090"/>
            <a:ext cx="114482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  What do you call your mother's mother?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grandmother's daughter?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grandfather's son?</a:t>
            </a:r>
          </a:p>
          <a:p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  What do you call your mother's son?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63B6D4-49A6-5566-10E2-E1D8F00D586D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EEE6671D-529F-880C-1B67-6A7FD5336423}"/>
              </a:ext>
            </a:extLst>
          </p:cNvPr>
          <p:cNvSpPr/>
          <p:nvPr/>
        </p:nvSpPr>
        <p:spPr>
          <a:xfrm>
            <a:off x="7353300" y="643472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abuela</a:t>
            </a:r>
            <a:endParaRPr lang="en-US" sz="2800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C2AE62FC-A555-3CCA-CB28-5B15CD2D5D93}"/>
              </a:ext>
            </a:extLst>
          </p:cNvPr>
          <p:cNvSpPr/>
          <p:nvPr/>
        </p:nvSpPr>
        <p:spPr>
          <a:xfrm>
            <a:off x="7439025" y="2181024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madre /mamá </a:t>
            </a:r>
            <a:endParaRPr lang="en-US" sz="2800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B6917D27-09CA-C16C-366D-FA7DBF26D598}"/>
              </a:ext>
            </a:extLst>
          </p:cNvPr>
          <p:cNvSpPr/>
          <p:nvPr/>
        </p:nvSpPr>
        <p:spPr>
          <a:xfrm>
            <a:off x="7439025" y="3673167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padre /papá</a:t>
            </a:r>
            <a:endParaRPr lang="en-US" sz="2800" dirty="0"/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0BFCC4D5-8D95-0A69-74FA-6DDFD2BA501C}"/>
              </a:ext>
            </a:extLst>
          </p:cNvPr>
          <p:cNvSpPr/>
          <p:nvPr/>
        </p:nvSpPr>
        <p:spPr>
          <a:xfrm>
            <a:off x="7439025" y="5177916"/>
            <a:ext cx="3238500" cy="971550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800" dirty="0"/>
              <a:t>hermano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6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¿De d</a:t>
            </a:r>
            <a:r>
              <a:rPr lang="es-GT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ónde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eres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eres?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(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17C01-5ECA-F7C2-84EB-99B1F852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9CEE-E972-7B41-29E3-AD3F482D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B75B-4F73-CFA2-7BE9-7E7240D70C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628FBBB6-52D6-0BB6-8C82-8C79CC3F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7482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BCD48-D131-730F-C1EC-D2B8EFF5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442495"/>
            <a:ext cx="9974067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39CCB-32CF-B4A3-6580-A8F6BC02896D}"/>
              </a:ext>
            </a:extLst>
          </p:cNvPr>
          <p:cNvSpPr/>
          <p:nvPr/>
        </p:nvSpPr>
        <p:spPr>
          <a:xfrm>
            <a:off x="4950865" y="802379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7BC24-FE79-4833-19C6-FE37310EC918}"/>
              </a:ext>
            </a:extLst>
          </p:cNvPr>
          <p:cNvSpPr/>
          <p:nvPr/>
        </p:nvSpPr>
        <p:spPr>
          <a:xfrm>
            <a:off x="2944075" y="5396196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F811-63D6-A8A9-4071-CAC96E2E60D2}"/>
              </a:ext>
            </a:extLst>
          </p:cNvPr>
          <p:cNvSpPr/>
          <p:nvPr/>
        </p:nvSpPr>
        <p:spPr>
          <a:xfrm>
            <a:off x="6834443" y="472586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65E9-32FB-BBE6-D5F1-C96A498A456C}"/>
              </a:ext>
            </a:extLst>
          </p:cNvPr>
          <p:cNvSpPr/>
          <p:nvPr/>
        </p:nvSpPr>
        <p:spPr>
          <a:xfrm>
            <a:off x="-160964" y="62194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C146-303B-9DB5-F073-D3DD69CB8FCA}"/>
              </a:ext>
            </a:extLst>
          </p:cNvPr>
          <p:cNvSpPr/>
          <p:nvPr/>
        </p:nvSpPr>
        <p:spPr>
          <a:xfrm>
            <a:off x="7585283" y="4209122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6DC8-8369-C7B6-8EA1-442A69AE79B5}"/>
              </a:ext>
            </a:extLst>
          </p:cNvPr>
          <p:cNvSpPr/>
          <p:nvPr/>
        </p:nvSpPr>
        <p:spPr>
          <a:xfrm>
            <a:off x="86269" y="3945378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4DA20-A5D8-034C-749C-52EE67AEE58D}"/>
              </a:ext>
            </a:extLst>
          </p:cNvPr>
          <p:cNvSpPr/>
          <p:nvPr/>
        </p:nvSpPr>
        <p:spPr>
          <a:xfrm>
            <a:off x="4428524" y="1395916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1" name="Picture 2" descr="Diseño plano jóvenes agitando colección de mano">
            <a:extLst>
              <a:ext uri="{FF2B5EF4-FFF2-40B4-BE49-F238E27FC236}">
                <a16:creationId xmlns:a16="http://schemas.microsoft.com/office/drawing/2014/main" id="{E9BBEE8E-D2FF-1AA5-7791-E68E36201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10" b="73022" l="4865" r="98108">
                        <a14:foregroundMark x1="13514" y1="53144" x2="13514" y2="53144"/>
                        <a14:foregroundMark x1="10811" y1="37931" x2="10811" y2="37931"/>
                        <a14:foregroundMark x1="4865" y1="56795" x2="4865" y2="56795"/>
                        <a14:foregroundMark x1="23784" y1="39148" x2="23784" y2="39148"/>
                        <a14:foregroundMark x1="5676" y1="64097" x2="5676" y2="64097"/>
                        <a14:foregroundMark x1="11757" y1="70994" x2="11757" y2="70994"/>
                        <a14:foregroundMark x1="35541" y1="35091" x2="35541" y2="35091"/>
                        <a14:foregroundMark x1="35270" y1="70791" x2="35270" y2="70791"/>
                        <a14:foregroundMark x1="37973" y1="59635" x2="34865" y2="42799"/>
                        <a14:foregroundMark x1="36216" y1="72211" x2="33784" y2="73225"/>
                        <a14:foregroundMark x1="81351" y1="65517" x2="80405" y2="33266"/>
                        <a14:foregroundMark x1="91486" y1="53753" x2="92458" y2="53217"/>
                        <a14:foregroundMark x1="74730" y1="63286" x2="74459" y2="61055"/>
                        <a14:foregroundMark x1="23514" y1="44219" x2="24054" y2="33874"/>
                        <a14:foregroundMark x1="28919" y1="28398" x2="29595" y2="23327"/>
                        <a14:foregroundMark x1="95317" y1="46263" x2="95135" y2="45030"/>
                        <a14:foregroundMark x1="75000" y1="72211" x2="75000" y2="67343"/>
                        <a14:backgroundMark x1="98243" y1="47870" x2="95405" y2="52333"/>
                        <a14:backgroundMark x1="95811" y1="51927" x2="94189" y2="5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32405"/>
          <a:stretch/>
        </p:blipFill>
        <p:spPr bwMode="auto">
          <a:xfrm>
            <a:off x="3925907" y="2334144"/>
            <a:ext cx="4853385" cy="16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113" y="721518"/>
            <a:ext cx="6252633" cy="5414963"/>
          </a:xfrm>
        </p:spPr>
        <p:txBody>
          <a:bodyPr>
            <a:normAutofit/>
          </a:bodyPr>
          <a:lstStyle/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Soy </a:t>
            </a:r>
            <a:r>
              <a:rPr lang="es-MX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de______.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38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Wisconsin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3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Minnesota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3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Estados Unidos 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US)</a:t>
            </a: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Soy________ y _________. </a:t>
            </a:r>
          </a:p>
          <a:p>
            <a:pPr marL="0" indent="0">
              <a:buNone/>
            </a:pP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(</a:t>
            </a:r>
            <a:r>
              <a:rPr lang="es-MX" sz="14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                            (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MX" sz="14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hysical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characteristic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1AD7F-AA03-C30F-AC6D-76465E32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6C42-EA5D-5CFA-31FD-BC50E459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266DB-14ED-214A-724A-416BD4E6BF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12B404EC-92DA-E410-3AC5-1891988E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3211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93E0D-8329-7610-07E7-CAAB1F39C5EC}"/>
              </a:ext>
            </a:extLst>
          </p:cNvPr>
          <p:cNvSpPr txBox="1"/>
          <p:nvPr/>
        </p:nvSpPr>
        <p:spPr>
          <a:xfrm>
            <a:off x="4896993" y="228122"/>
            <a:ext cx="7128324" cy="6401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A: Hola, es </a:t>
            </a:r>
            <a:r>
              <a:rPr lang="en-US" sz="1600" b="1" dirty="0" err="1">
                <a:solidFill>
                  <a:schemeClr val="bg1"/>
                </a:solidFill>
              </a:rPr>
              <a:t>verano</a:t>
            </a:r>
            <a:r>
              <a:rPr lang="en-US" sz="1600" b="1" dirty="0">
                <a:solidFill>
                  <a:schemeClr val="bg1"/>
                </a:solidFill>
              </a:rPr>
              <a:t> y </a:t>
            </a:r>
            <a:r>
              <a:rPr lang="en-US" sz="1600" b="1" dirty="0" err="1">
                <a:solidFill>
                  <a:schemeClr val="bg1"/>
                </a:solidFill>
              </a:rPr>
              <a:t>estamos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una</a:t>
            </a:r>
            <a:r>
              <a:rPr lang="en-US" sz="1600" b="1" dirty="0">
                <a:solidFill>
                  <a:schemeClr val="bg1"/>
                </a:solidFill>
              </a:rPr>
              <a:t> fiesta. </a:t>
            </a:r>
            <a:r>
              <a:rPr lang="en-US" sz="1600" i="1" dirty="0">
                <a:solidFill>
                  <a:schemeClr val="bg1"/>
                </a:solidFill>
              </a:rPr>
              <a:t>(Hi, it is summer and we are at a party.)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rgbClr val="7030A0"/>
                </a:solidFill>
              </a:rPr>
              <a:t>B: </a:t>
            </a:r>
            <a:r>
              <a:rPr lang="en-US" sz="1600" b="1" dirty="0" err="1">
                <a:solidFill>
                  <a:srgbClr val="7030A0"/>
                </a:solidFill>
              </a:rPr>
              <a:t>Sí</a:t>
            </a:r>
            <a:r>
              <a:rPr lang="en-US" sz="1600" b="1" dirty="0">
                <a:solidFill>
                  <a:srgbClr val="7030A0"/>
                </a:solidFill>
              </a:rPr>
              <a:t>, me </a:t>
            </a:r>
            <a:r>
              <a:rPr lang="en-US" sz="1600" b="1" dirty="0" err="1">
                <a:solidFill>
                  <a:srgbClr val="7030A0"/>
                </a:solidFill>
              </a:rPr>
              <a:t>gusta</a:t>
            </a:r>
            <a:r>
              <a:rPr lang="en-US" sz="1600" b="1" dirty="0">
                <a:solidFill>
                  <a:srgbClr val="7030A0"/>
                </a:solidFill>
              </a:rPr>
              <a:t> la fiesta. Hay </a:t>
            </a:r>
            <a:r>
              <a:rPr lang="en-US" sz="1600" b="1" dirty="0" err="1">
                <a:solidFill>
                  <a:srgbClr val="7030A0"/>
                </a:solidFill>
              </a:rPr>
              <a:t>muchos</a:t>
            </a:r>
            <a:r>
              <a:rPr lang="en-US" sz="1600" b="1" dirty="0">
                <a:solidFill>
                  <a:srgbClr val="7030A0"/>
                </a:solidFill>
              </a:rPr>
              <a:t> amigos. </a:t>
            </a:r>
            <a:r>
              <a:rPr lang="en-US" sz="1600" i="1" dirty="0">
                <a:solidFill>
                  <a:srgbClr val="7030A0"/>
                </a:solidFill>
              </a:rPr>
              <a:t>(Yes, I like the party. There are many friends.)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/>
              <a:t>A: ¿</a:t>
            </a:r>
            <a:r>
              <a:rPr lang="en-US" sz="1600" b="1" dirty="0" err="1"/>
              <a:t>Quién</a:t>
            </a:r>
            <a:r>
              <a:rPr lang="en-US" sz="1600" b="1" dirty="0"/>
              <a:t> es </a:t>
            </a:r>
            <a:r>
              <a:rPr lang="en-US" sz="1600" b="1" dirty="0" err="1"/>
              <a:t>ella</a:t>
            </a:r>
            <a:r>
              <a:rPr lang="en-US" sz="1600" b="1" dirty="0"/>
              <a:t>? </a:t>
            </a:r>
            <a:r>
              <a:rPr lang="en-US" sz="1600" i="1" dirty="0"/>
              <a:t>(Who is she?)</a:t>
            </a:r>
            <a:endParaRPr lang="en-US" sz="1600" dirty="0"/>
          </a:p>
          <a:p>
            <a:r>
              <a:rPr lang="en-US" sz="1600" b="1" dirty="0">
                <a:solidFill>
                  <a:srgbClr val="7030A0"/>
                </a:solidFill>
              </a:rPr>
              <a:t>B: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Ella es Ana. Es </a:t>
            </a:r>
            <a:r>
              <a:rPr lang="en-US" sz="1600" b="1" dirty="0" err="1">
                <a:solidFill>
                  <a:srgbClr val="7030A0"/>
                </a:solidFill>
              </a:rPr>
              <a:t>alta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solidFill>
                  <a:srgbClr val="7030A0"/>
                </a:solidFill>
              </a:rPr>
              <a:t>morena</a:t>
            </a:r>
            <a:r>
              <a:rPr lang="en-US" sz="1600" dirty="0">
                <a:solidFill>
                  <a:srgbClr val="7030A0"/>
                </a:solidFill>
              </a:rPr>
              <a:t> y </a:t>
            </a:r>
            <a:r>
              <a:rPr lang="en-US" sz="1600" b="1" dirty="0" err="1">
                <a:solidFill>
                  <a:srgbClr val="7030A0"/>
                </a:solidFill>
              </a:rPr>
              <a:t>bonita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400" i="1" dirty="0">
                <a:solidFill>
                  <a:srgbClr val="7030A0"/>
                </a:solidFill>
              </a:rPr>
              <a:t>(She is Ana. She is tall, brunette, and pretty.)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600" b="1" dirty="0"/>
              <a:t>A:</a:t>
            </a:r>
            <a:r>
              <a:rPr lang="en-US" sz="1600" dirty="0"/>
              <a:t> </a:t>
            </a:r>
            <a:r>
              <a:rPr lang="en-US" sz="1600" b="1" dirty="0"/>
              <a:t>¿</a:t>
            </a:r>
            <a:r>
              <a:rPr lang="en-US" sz="1600" b="1" dirty="0" err="1"/>
              <a:t>Cómo</a:t>
            </a:r>
            <a:r>
              <a:rPr lang="en-US" sz="1600" b="1" dirty="0"/>
              <a:t> es </a:t>
            </a:r>
            <a:r>
              <a:rPr lang="en-US" sz="1600" b="1" dirty="0" err="1"/>
              <a:t>ella</a:t>
            </a:r>
            <a:r>
              <a:rPr lang="en-US" sz="1600" b="1" dirty="0"/>
              <a:t>?</a:t>
            </a:r>
            <a:r>
              <a:rPr lang="en-US" sz="1600" dirty="0"/>
              <a:t> </a:t>
            </a:r>
            <a:r>
              <a:rPr lang="en-US" sz="1600" i="1" dirty="0"/>
              <a:t>(How is she like?)</a:t>
            </a:r>
            <a:endParaRPr lang="en-US" sz="1600" dirty="0"/>
          </a:p>
          <a:p>
            <a:r>
              <a:rPr lang="en-US" sz="1600" b="1" dirty="0">
                <a:solidFill>
                  <a:srgbClr val="7030A0"/>
                </a:solidFill>
              </a:rPr>
              <a:t>B: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Es </a:t>
            </a:r>
            <a:r>
              <a:rPr lang="en-US" sz="1600" b="1" dirty="0" err="1">
                <a:solidFill>
                  <a:srgbClr val="7030A0"/>
                </a:solidFill>
              </a:rPr>
              <a:t>amable</a:t>
            </a:r>
            <a:r>
              <a:rPr lang="en-US" sz="1600" b="1" dirty="0"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solidFill>
                  <a:srgbClr val="7030A0"/>
                </a:solidFill>
              </a:rPr>
              <a:t>alegre</a:t>
            </a:r>
            <a:r>
              <a:rPr lang="en-US" sz="1600" b="1" dirty="0">
                <a:solidFill>
                  <a:srgbClr val="7030A0"/>
                </a:solidFill>
              </a:rPr>
              <a:t> y </a:t>
            </a:r>
            <a:r>
              <a:rPr lang="en-US" sz="1600" b="1" dirty="0" err="1">
                <a:solidFill>
                  <a:srgbClr val="7030A0"/>
                </a:solidFill>
              </a:rPr>
              <a:t>extrovertida</a:t>
            </a:r>
            <a:r>
              <a:rPr lang="en-US" sz="1600" b="1" dirty="0">
                <a:solidFill>
                  <a:srgbClr val="7030A0"/>
                </a:solidFill>
              </a:rPr>
              <a:t>. </a:t>
            </a:r>
            <a:r>
              <a:rPr lang="en-US" sz="1400" i="1" dirty="0">
                <a:solidFill>
                  <a:srgbClr val="7030A0"/>
                </a:solidFill>
              </a:rPr>
              <a:t>(She is kind, happy, and outgoing.)</a:t>
            </a:r>
            <a:endParaRPr lang="en-US" sz="1400" dirty="0">
              <a:solidFill>
                <a:srgbClr val="7030A0"/>
              </a:solidFill>
            </a:endParaRPr>
          </a:p>
          <a:p>
            <a:r>
              <a:rPr lang="en-US" sz="1600" b="1" dirty="0"/>
              <a:t>A:</a:t>
            </a:r>
            <a:r>
              <a:rPr lang="en-US" sz="1600" dirty="0"/>
              <a:t> </a:t>
            </a:r>
            <a:r>
              <a:rPr lang="en-US" sz="1600" b="1" dirty="0"/>
              <a:t>¿De </a:t>
            </a:r>
            <a:r>
              <a:rPr lang="en-US" sz="1600" b="1" dirty="0" err="1"/>
              <a:t>dónde</a:t>
            </a:r>
            <a:r>
              <a:rPr lang="en-US" sz="1600" b="1" dirty="0"/>
              <a:t> es Ana?</a:t>
            </a:r>
            <a:r>
              <a:rPr lang="en-US" sz="1600" dirty="0"/>
              <a:t> </a:t>
            </a:r>
            <a:r>
              <a:rPr lang="en-US" sz="1600" i="1" dirty="0"/>
              <a:t>(Where is Ana from?)</a:t>
            </a:r>
            <a:endParaRPr lang="en-US" sz="1600" dirty="0"/>
          </a:p>
          <a:p>
            <a:r>
              <a:rPr lang="en-US" sz="1600" b="1" dirty="0">
                <a:solidFill>
                  <a:srgbClr val="7030A0"/>
                </a:solidFill>
              </a:rPr>
              <a:t>B: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Ella es de Bolivia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i="1" dirty="0">
                <a:solidFill>
                  <a:srgbClr val="7030A0"/>
                </a:solidFill>
              </a:rPr>
              <a:t>(She is from Bolivia.)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/>
              <a:t>A:</a:t>
            </a:r>
            <a:r>
              <a:rPr lang="en-US" sz="1600" dirty="0"/>
              <a:t> </a:t>
            </a:r>
            <a:r>
              <a:rPr lang="en-US" sz="1600" b="1" dirty="0"/>
              <a:t>¿Y </a:t>
            </a:r>
            <a:r>
              <a:rPr lang="en-US" sz="1600" b="1" dirty="0" err="1"/>
              <a:t>él</a:t>
            </a:r>
            <a:r>
              <a:rPr lang="en-US" sz="1600" b="1" dirty="0"/>
              <a:t> </a:t>
            </a:r>
            <a:r>
              <a:rPr lang="en-US" sz="1600" b="1" dirty="0" err="1"/>
              <a:t>quién</a:t>
            </a:r>
            <a:r>
              <a:rPr lang="en-US" sz="1600" b="1" dirty="0"/>
              <a:t> es? </a:t>
            </a:r>
            <a:r>
              <a:rPr lang="en-US" sz="1600" i="1" dirty="0"/>
              <a:t>(And who is he?)</a:t>
            </a:r>
            <a:endParaRPr lang="en-US" sz="1600" dirty="0"/>
          </a:p>
          <a:p>
            <a:r>
              <a:rPr lang="en-US" sz="1600" b="1" dirty="0">
                <a:solidFill>
                  <a:srgbClr val="7030A0"/>
                </a:solidFill>
              </a:rPr>
              <a:t>B: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Él</a:t>
            </a:r>
            <a:r>
              <a:rPr lang="en-US" sz="1600" b="1" dirty="0">
                <a:solidFill>
                  <a:srgbClr val="7030A0"/>
                </a:solidFill>
              </a:rPr>
              <a:t> es Luis, mi amigo. Es bajo, rubio y </a:t>
            </a:r>
            <a:r>
              <a:rPr lang="en-US" sz="1600" b="1" dirty="0" err="1">
                <a:solidFill>
                  <a:srgbClr val="7030A0"/>
                </a:solidFill>
              </a:rPr>
              <a:t>guapo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i="1" dirty="0">
                <a:solidFill>
                  <a:srgbClr val="7030A0"/>
                </a:solidFill>
              </a:rPr>
              <a:t>(He is Luis, my friend. He is short, blond, and handsome.)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/>
              <a:t>A:</a:t>
            </a:r>
            <a:r>
              <a:rPr lang="en-US" sz="1600" dirty="0"/>
              <a:t> </a:t>
            </a:r>
            <a:r>
              <a:rPr lang="en-US" sz="1600" b="1" dirty="0"/>
              <a:t>¿</a:t>
            </a:r>
            <a:r>
              <a:rPr lang="en-US" sz="1600" b="1" dirty="0" err="1"/>
              <a:t>Cómo</a:t>
            </a:r>
            <a:r>
              <a:rPr lang="en-US" sz="1600" b="1" dirty="0"/>
              <a:t> es Luis? </a:t>
            </a:r>
            <a:r>
              <a:rPr lang="en-US" sz="1600" i="1" dirty="0"/>
              <a:t>(How is Luis like?)</a:t>
            </a:r>
            <a:endParaRPr lang="en-US" sz="1600" dirty="0"/>
          </a:p>
          <a:p>
            <a:r>
              <a:rPr lang="en-US" sz="1600" b="1" dirty="0">
                <a:solidFill>
                  <a:srgbClr val="7030A0"/>
                </a:solidFill>
              </a:rPr>
              <a:t>B: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7030A0"/>
                </a:solidFill>
              </a:rPr>
              <a:t>Es </a:t>
            </a:r>
            <a:r>
              <a:rPr lang="en-US" sz="1600" b="1" dirty="0" err="1">
                <a:solidFill>
                  <a:srgbClr val="7030A0"/>
                </a:solidFill>
              </a:rPr>
              <a:t>interesante</a:t>
            </a:r>
            <a:r>
              <a:rPr lang="en-US" sz="1600" b="1" dirty="0"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solidFill>
                  <a:srgbClr val="7030A0"/>
                </a:solidFill>
              </a:rPr>
              <a:t>aventurero</a:t>
            </a:r>
            <a:r>
              <a:rPr lang="en-US" sz="1600" b="1" dirty="0">
                <a:solidFill>
                  <a:srgbClr val="7030A0"/>
                </a:solidFill>
              </a:rPr>
              <a:t> y </a:t>
            </a:r>
            <a:r>
              <a:rPr lang="en-US" sz="1600" b="1" dirty="0" err="1">
                <a:solidFill>
                  <a:srgbClr val="7030A0"/>
                </a:solidFill>
              </a:rPr>
              <a:t>generoso</a:t>
            </a:r>
            <a:r>
              <a:rPr lang="en-US" sz="1600" dirty="0">
                <a:solidFill>
                  <a:srgbClr val="7030A0"/>
                </a:solidFill>
              </a:rPr>
              <a:t>. </a:t>
            </a:r>
            <a:r>
              <a:rPr lang="en-US" sz="1600" i="1" dirty="0">
                <a:solidFill>
                  <a:srgbClr val="7030A0"/>
                </a:solidFill>
              </a:rPr>
              <a:t>(He is interesting, adventurous, and generous.)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/>
              <a:t>A:</a:t>
            </a:r>
            <a:r>
              <a:rPr lang="en-US" sz="1600" dirty="0"/>
              <a:t> </a:t>
            </a:r>
            <a:r>
              <a:rPr lang="en-US" sz="1600" b="1" dirty="0"/>
              <a:t>¿Hay </a:t>
            </a:r>
            <a:r>
              <a:rPr lang="en-US" sz="1600" b="1" dirty="0" err="1"/>
              <a:t>más</a:t>
            </a:r>
            <a:r>
              <a:rPr lang="en-US" sz="1600" b="1" dirty="0"/>
              <a:t> personas </a:t>
            </a:r>
            <a:r>
              <a:rPr lang="en-US" sz="1600" b="1" dirty="0" err="1"/>
              <a:t>en</a:t>
            </a:r>
            <a:r>
              <a:rPr lang="en-US" sz="1600" b="1" dirty="0"/>
              <a:t> la fiesta?</a:t>
            </a:r>
            <a:r>
              <a:rPr lang="en-US" sz="1400" b="1" dirty="0"/>
              <a:t> </a:t>
            </a:r>
            <a:r>
              <a:rPr lang="en-US" sz="1400" i="1" dirty="0"/>
              <a:t>(Are there more people at the party?)</a:t>
            </a:r>
            <a:endParaRPr lang="en-US" sz="1400" dirty="0"/>
          </a:p>
          <a:p>
            <a:r>
              <a:rPr lang="en-US" sz="1600" b="1" dirty="0">
                <a:solidFill>
                  <a:srgbClr val="7030A0"/>
                </a:solidFill>
              </a:rPr>
              <a:t>B: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Sí</a:t>
            </a:r>
            <a:r>
              <a:rPr lang="en-US" sz="1600" b="1" dirty="0">
                <a:solidFill>
                  <a:srgbClr val="7030A0"/>
                </a:solidFill>
              </a:rPr>
              <a:t>, Carlos es </a:t>
            </a:r>
            <a:r>
              <a:rPr lang="en-US" sz="1600" b="1" dirty="0" err="1">
                <a:solidFill>
                  <a:srgbClr val="7030A0"/>
                </a:solidFill>
              </a:rPr>
              <a:t>mediano</a:t>
            </a:r>
            <a:r>
              <a:rPr lang="en-US" sz="1600" b="1" dirty="0"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solidFill>
                  <a:srgbClr val="7030A0"/>
                </a:solidFill>
              </a:rPr>
              <a:t>pelirrojo</a:t>
            </a:r>
            <a:r>
              <a:rPr lang="en-US" sz="1600" b="1" dirty="0">
                <a:solidFill>
                  <a:srgbClr val="7030A0"/>
                </a:solidFill>
              </a:rPr>
              <a:t> y un poco </a:t>
            </a:r>
            <a:r>
              <a:rPr lang="en-US" sz="1600" b="1" dirty="0" err="1">
                <a:solidFill>
                  <a:srgbClr val="7030A0"/>
                </a:solidFill>
              </a:rPr>
              <a:t>tímido</a:t>
            </a:r>
            <a:r>
              <a:rPr lang="en-US" sz="1600" b="1" dirty="0"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solidFill>
                  <a:srgbClr val="7030A0"/>
                </a:solidFill>
              </a:rPr>
              <a:t>pero</a:t>
            </a:r>
            <a:r>
              <a:rPr lang="en-US" sz="1600" b="1" dirty="0">
                <a:solidFill>
                  <a:srgbClr val="7030A0"/>
                </a:solidFill>
              </a:rPr>
              <a:t> no es </a:t>
            </a:r>
            <a:r>
              <a:rPr lang="en-US" sz="1600" b="1" dirty="0" err="1">
                <a:solidFill>
                  <a:srgbClr val="7030A0"/>
                </a:solidFill>
              </a:rPr>
              <a:t>aburrido</a:t>
            </a:r>
            <a:r>
              <a:rPr lang="en-US" sz="1600" b="1" dirty="0">
                <a:solidFill>
                  <a:srgbClr val="7030A0"/>
                </a:solidFill>
              </a:rPr>
              <a:t>. </a:t>
            </a:r>
            <a:r>
              <a:rPr lang="en-US" sz="1600" i="1" dirty="0">
                <a:solidFill>
                  <a:srgbClr val="7030A0"/>
                </a:solidFill>
              </a:rPr>
              <a:t>(Yes, Carlos is medium height, red-haired, and a little shy, but not boring.)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b="1" dirty="0"/>
              <a:t>A:</a:t>
            </a:r>
            <a:r>
              <a:rPr lang="en-US" sz="1600" dirty="0"/>
              <a:t> </a:t>
            </a:r>
            <a:r>
              <a:rPr lang="en-US" sz="1600" b="1" dirty="0"/>
              <a:t>¿Y </a:t>
            </a:r>
            <a:r>
              <a:rPr lang="en-US" sz="1600" b="1" dirty="0" err="1"/>
              <a:t>el</a:t>
            </a:r>
            <a:r>
              <a:rPr lang="en-US" sz="1600" b="1" dirty="0"/>
              <a:t> </a:t>
            </a:r>
            <a:r>
              <a:rPr lang="en-US" sz="1600" b="1" dirty="0" err="1"/>
              <a:t>señor</a:t>
            </a:r>
            <a:r>
              <a:rPr lang="en-US" sz="1600" b="1" dirty="0"/>
              <a:t> mayor? </a:t>
            </a:r>
            <a:r>
              <a:rPr lang="en-US" sz="1600" i="1" dirty="0"/>
              <a:t>(And the older man?)</a:t>
            </a:r>
            <a:endParaRPr lang="en-US" sz="1600" dirty="0"/>
          </a:p>
          <a:p>
            <a:r>
              <a:rPr lang="en-US" sz="1600" b="1" dirty="0">
                <a:solidFill>
                  <a:srgbClr val="7030A0"/>
                </a:solidFill>
              </a:rPr>
              <a:t>B: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b="1" dirty="0" err="1">
                <a:solidFill>
                  <a:srgbClr val="7030A0"/>
                </a:solidFill>
              </a:rPr>
              <a:t>Él</a:t>
            </a:r>
            <a:r>
              <a:rPr lang="en-US" sz="1600" b="1" dirty="0">
                <a:solidFill>
                  <a:srgbClr val="7030A0"/>
                </a:solidFill>
              </a:rPr>
              <a:t> es mi </a:t>
            </a:r>
            <a:r>
              <a:rPr lang="en-US" sz="1600" b="1" dirty="0" err="1">
                <a:solidFill>
                  <a:srgbClr val="7030A0"/>
                </a:solidFill>
              </a:rPr>
              <a:t>mejor</a:t>
            </a:r>
            <a:r>
              <a:rPr lang="en-US" sz="1600" b="1" dirty="0">
                <a:solidFill>
                  <a:srgbClr val="7030A0"/>
                </a:solidFill>
              </a:rPr>
              <a:t> amigo. Es </a:t>
            </a:r>
            <a:r>
              <a:rPr lang="en-US" sz="1600" b="1" dirty="0" err="1">
                <a:solidFill>
                  <a:srgbClr val="7030A0"/>
                </a:solidFill>
              </a:rPr>
              <a:t>canoso</a:t>
            </a:r>
            <a:r>
              <a:rPr lang="en-US" sz="1600" b="1" dirty="0">
                <a:solidFill>
                  <a:srgbClr val="7030A0"/>
                </a:solidFill>
              </a:rPr>
              <a:t> y a </a:t>
            </a:r>
            <a:r>
              <a:rPr lang="en-US" sz="1600" b="1" dirty="0" err="1">
                <a:solidFill>
                  <a:srgbClr val="7030A0"/>
                </a:solidFill>
              </a:rPr>
              <a:t>veces</a:t>
            </a:r>
            <a:r>
              <a:rPr lang="en-US" sz="1600" b="1" dirty="0">
                <a:solidFill>
                  <a:srgbClr val="7030A0"/>
                </a:solidFill>
              </a:rPr>
              <a:t> es </a:t>
            </a:r>
            <a:r>
              <a:rPr lang="en-US" sz="1600" b="1" dirty="0" err="1">
                <a:solidFill>
                  <a:srgbClr val="7030A0"/>
                </a:solidFill>
              </a:rPr>
              <a:t>enojón</a:t>
            </a:r>
            <a:r>
              <a:rPr lang="en-US" sz="1600" b="1" dirty="0">
                <a:solidFill>
                  <a:srgbClr val="7030A0"/>
                </a:solidFill>
              </a:rPr>
              <a:t>, </a:t>
            </a:r>
            <a:r>
              <a:rPr lang="en-US" sz="1600" b="1" dirty="0" err="1">
                <a:solidFill>
                  <a:srgbClr val="7030A0"/>
                </a:solidFill>
              </a:rPr>
              <a:t>pero</a:t>
            </a:r>
            <a:r>
              <a:rPr lang="en-US" sz="1600" b="1" dirty="0">
                <a:solidFill>
                  <a:srgbClr val="7030A0"/>
                </a:solidFill>
              </a:rPr>
              <a:t> no es </a:t>
            </a:r>
            <a:r>
              <a:rPr lang="en-US" sz="1600" b="1" dirty="0" err="1">
                <a:solidFill>
                  <a:srgbClr val="7030A0"/>
                </a:solidFill>
              </a:rPr>
              <a:t>antipático</a:t>
            </a:r>
            <a:r>
              <a:rPr lang="en-US" sz="1600" b="1" dirty="0">
                <a:solidFill>
                  <a:srgbClr val="7030A0"/>
                </a:solidFill>
              </a:rPr>
              <a:t>.</a:t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400" i="1" dirty="0">
                <a:solidFill>
                  <a:srgbClr val="7030A0"/>
                </a:solidFill>
              </a:rPr>
              <a:t>(He is my best friend. He has gray hair and is sometimes grumpy, but he is not unfriendly.)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B0B7AE-4C2A-81AE-950E-05AA8D70AC45}"/>
              </a:ext>
            </a:extLst>
          </p:cNvPr>
          <p:cNvSpPr/>
          <p:nvPr/>
        </p:nvSpPr>
        <p:spPr>
          <a:xfrm>
            <a:off x="17525" y="-1"/>
            <a:ext cx="4664203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age 22 | Party on beach Images - Free Download on Freepik">
            <a:extLst>
              <a:ext uri="{FF2B5EF4-FFF2-40B4-BE49-F238E27FC236}">
                <a16:creationId xmlns:a16="http://schemas.microsoft.com/office/drawing/2014/main" id="{61153042-B94A-E6F1-471C-AC49DC802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" y="912875"/>
            <a:ext cx="4535425" cy="45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2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CB109-11ED-7B83-5587-6D072036D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65B8D9-CC79-ACBA-C476-283815FC9D61}"/>
              </a:ext>
            </a:extLst>
          </p:cNvPr>
          <p:cNvSpPr txBox="1"/>
          <p:nvPr/>
        </p:nvSpPr>
        <p:spPr>
          <a:xfrm>
            <a:off x="91786" y="2235109"/>
            <a:ext cx="116655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#1. EL VERBO SER (continuation)</a:t>
            </a:r>
          </a:p>
        </p:txBody>
      </p:sp>
    </p:spTree>
    <p:extLst>
      <p:ext uri="{BB962C8B-B14F-4D97-AF65-F5344CB8AC3E}">
        <p14:creationId xmlns:p14="http://schemas.microsoft.com/office/powerpoint/2010/main" val="205693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7235-041E-37ED-E6F4-B9E04081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199" y="918073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CONJUGACIONES DEL VERBO SER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754E-7A83-6CEB-DC16-970BFCAC1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03" y="2301719"/>
            <a:ext cx="5189857" cy="576262"/>
          </a:xfrm>
        </p:spPr>
        <p:txBody>
          <a:bodyPr/>
          <a:lstStyle/>
          <a:p>
            <a:r>
              <a:rPr lang="en-US" sz="3200" b="1" dirty="0"/>
              <a:t>SINGULAR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88BEE-5BC9-8415-1CF8-EE357E943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3033239"/>
            <a:ext cx="5189856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yo</a:t>
            </a:r>
            <a:r>
              <a:rPr lang="en-US" sz="2400" b="1" dirty="0"/>
              <a:t> soy –</a:t>
            </a:r>
            <a:r>
              <a:rPr lang="en-US" sz="2400" dirty="0"/>
              <a:t> I 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tú</a:t>
            </a:r>
            <a:r>
              <a:rPr lang="en-US" sz="2400" b="1" dirty="0"/>
              <a:t> </a:t>
            </a:r>
            <a:r>
              <a:rPr lang="en-US" sz="2400" b="1" dirty="0" err="1"/>
              <a:t>eres</a:t>
            </a:r>
            <a:r>
              <a:rPr lang="en-US" sz="2400" b="1" dirty="0"/>
              <a:t> – </a:t>
            </a:r>
            <a:r>
              <a:rPr lang="en-US" sz="2400" dirty="0"/>
              <a:t>you are (informal)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él</a:t>
            </a:r>
            <a:r>
              <a:rPr lang="en-US" sz="2400" b="1" dirty="0"/>
              <a:t> es – </a:t>
            </a:r>
            <a:r>
              <a:rPr lang="en-US" sz="2400" dirty="0"/>
              <a:t>he 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ella</a:t>
            </a:r>
            <a:r>
              <a:rPr lang="en-US" sz="2400" b="1" dirty="0"/>
              <a:t> es – </a:t>
            </a:r>
            <a:r>
              <a:rPr lang="en-US" sz="2400" dirty="0"/>
              <a:t>she 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usted</a:t>
            </a:r>
            <a:r>
              <a:rPr lang="en-US" sz="2400" b="1" dirty="0"/>
              <a:t> es – </a:t>
            </a:r>
            <a:r>
              <a:rPr lang="en-US" sz="2400" dirty="0"/>
              <a:t>you are (formal)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B3B69-5066-86AD-46C3-262609E49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9856" y="2344107"/>
            <a:ext cx="5194583" cy="576262"/>
          </a:xfrm>
        </p:spPr>
        <p:txBody>
          <a:bodyPr/>
          <a:lstStyle/>
          <a:p>
            <a:r>
              <a:rPr lang="en-US" sz="3200" b="1" dirty="0"/>
              <a:t>PLURAL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ACBB0-ECB6-6620-B4D1-6B9AAC863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9856" y="3109440"/>
            <a:ext cx="6472135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nosotros</a:t>
            </a:r>
            <a:r>
              <a:rPr lang="en-US" sz="2400" b="1" dirty="0"/>
              <a:t> </a:t>
            </a:r>
            <a:r>
              <a:rPr lang="en-US" sz="2400" b="1" dirty="0" err="1"/>
              <a:t>somos</a:t>
            </a:r>
            <a:r>
              <a:rPr lang="en-US" sz="2400" b="1" dirty="0"/>
              <a:t> – </a:t>
            </a:r>
            <a:r>
              <a:rPr lang="en-US" sz="2400" dirty="0"/>
              <a:t>we 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vosotros</a:t>
            </a:r>
            <a:r>
              <a:rPr lang="en-US" sz="2400" b="1" dirty="0"/>
              <a:t> </a:t>
            </a:r>
            <a:r>
              <a:rPr lang="en-US" sz="2400" b="1" dirty="0" err="1"/>
              <a:t>sois</a:t>
            </a:r>
            <a:r>
              <a:rPr lang="en-US" sz="2400" b="1" dirty="0"/>
              <a:t> – </a:t>
            </a:r>
            <a:r>
              <a:rPr lang="en-US" sz="2400" dirty="0"/>
              <a:t>you all are(informal)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ellos</a:t>
            </a:r>
            <a:r>
              <a:rPr lang="en-US" sz="2400" b="1" dirty="0"/>
              <a:t> son – </a:t>
            </a:r>
            <a:r>
              <a:rPr lang="en-US" sz="2400" dirty="0"/>
              <a:t>they are (male/mix)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ellas</a:t>
            </a:r>
            <a:r>
              <a:rPr lang="en-US" sz="2400" b="1" dirty="0"/>
              <a:t> son – </a:t>
            </a:r>
            <a:r>
              <a:rPr lang="en-US" sz="2400" dirty="0"/>
              <a:t>they are (female)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ustedes</a:t>
            </a:r>
            <a:r>
              <a:rPr lang="en-US" sz="2400" b="1" dirty="0"/>
              <a:t> – </a:t>
            </a:r>
            <a:r>
              <a:rPr lang="en-US" sz="2400" dirty="0"/>
              <a:t>you all are (formal)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6F412-44BC-4BBF-1A59-3BACC38CA96C}"/>
              </a:ext>
            </a:extLst>
          </p:cNvPr>
          <p:cNvSpPr txBox="1"/>
          <p:nvPr/>
        </p:nvSpPr>
        <p:spPr>
          <a:xfrm>
            <a:off x="8784706" y="1148382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Verb TO BE conjugations</a:t>
            </a:r>
          </a:p>
        </p:txBody>
      </p:sp>
    </p:spTree>
    <p:extLst>
      <p:ext uri="{BB962C8B-B14F-4D97-AF65-F5344CB8AC3E}">
        <p14:creationId xmlns:p14="http://schemas.microsoft.com/office/powerpoint/2010/main" val="490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025710-5098-576C-ECA3-AFDF51574435}"/>
              </a:ext>
            </a:extLst>
          </p:cNvPr>
          <p:cNvSpPr txBox="1">
            <a:spLocks/>
          </p:cNvSpPr>
          <p:nvPr/>
        </p:nvSpPr>
        <p:spPr>
          <a:xfrm>
            <a:off x="1034651" y="501138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USES of SER /TO BE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4CB7E-3BBC-CAD0-1F16-AAA64D0B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8" y="1284527"/>
            <a:ext cx="11681982" cy="49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BE8D7-E2F7-10A0-AB0D-EEF53577E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9B7B74-8975-4EAD-8632-EA49330B3198}"/>
              </a:ext>
            </a:extLst>
          </p:cNvPr>
          <p:cNvSpPr txBox="1"/>
          <p:nvPr/>
        </p:nvSpPr>
        <p:spPr>
          <a:xfrm>
            <a:off x="-366712" y="4587776"/>
            <a:ext cx="12925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#2. LA HORA -TELLING TIME</a:t>
            </a:r>
          </a:p>
        </p:txBody>
      </p:sp>
      <p:pic>
        <p:nvPicPr>
          <p:cNvPr id="13316" name="Picture 4" descr="Reloj conjunto de iconos planos Antiguos relojes de pared retro reloj de péndulo y relojes de mesa de arena Reloj de pulsera de moda">
            <a:extLst>
              <a:ext uri="{FF2B5EF4-FFF2-40B4-BE49-F238E27FC236}">
                <a16:creationId xmlns:a16="http://schemas.microsoft.com/office/drawing/2014/main" id="{4612FCBF-8F5D-3DE1-FAAB-3597F3D2E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42" y="923925"/>
            <a:ext cx="70485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1067</TotalTime>
  <Words>1161</Words>
  <Application>Microsoft Office PowerPoint</Application>
  <PresentationFormat>Widescreen</PresentationFormat>
  <Paragraphs>228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ADLaM Display</vt:lpstr>
      <vt:lpstr>Aptos</vt:lpstr>
      <vt:lpstr>Arial</vt:lpstr>
      <vt:lpstr>Century Gothic</vt:lpstr>
      <vt:lpstr>Wingdings</vt:lpstr>
      <vt:lpstr>Wingdings 2</vt:lpstr>
      <vt:lpstr>Quotable</vt:lpstr>
      <vt:lpstr>REFUERZO DE ESPAÑOL PARA PRINCIPIANTES</vt:lpstr>
      <vt:lpstr>¡A romper el hielo! Icebreaker</vt:lpstr>
      <vt:lpstr>¡A romper el hielo! Icebreaker</vt:lpstr>
      <vt:lpstr>¡Vamos a Conversar!  </vt:lpstr>
      <vt:lpstr>PowerPoint Presentation</vt:lpstr>
      <vt:lpstr>PowerPoint Presentation</vt:lpstr>
      <vt:lpstr>CONJUGACIONES DEL VERBO SER  </vt:lpstr>
      <vt:lpstr>PowerPoint Presentation</vt:lpstr>
      <vt:lpstr>PowerPoint Presentation</vt:lpstr>
      <vt:lpstr>PowerPoint Presentation</vt:lpstr>
      <vt:lpstr>¡PRACTIQUEMOS! Written practice. </vt:lpstr>
      <vt:lpstr>PowerPoint Presentation</vt:lpstr>
      <vt:lpstr>PowerPoint Presentation</vt:lpstr>
      <vt:lpstr>WHOLE CLASS ACTIVITY!  </vt:lpstr>
      <vt:lpstr>PowerPoint Presentation</vt:lpstr>
      <vt:lpstr>PowerPoint Presentation</vt:lpstr>
      <vt:lpstr>¡ADIVINANZAS!  </vt:lpstr>
      <vt:lpstr>PowerPoint Presentation</vt:lpstr>
      <vt:lpstr>PowerPoint Presentation</vt:lpstr>
      <vt:lpstr>¡Vamos a Conversar!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9</cp:revision>
  <dcterms:created xsi:type="dcterms:W3CDTF">2025-05-17T11:00:52Z</dcterms:created>
  <dcterms:modified xsi:type="dcterms:W3CDTF">2026-04-09T15:24:53Z</dcterms:modified>
</cp:coreProperties>
</file>