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7" r:id="rId2"/>
    <p:sldId id="269" r:id="rId3"/>
    <p:sldId id="270" r:id="rId4"/>
    <p:sldId id="303" r:id="rId5"/>
    <p:sldId id="304" r:id="rId6"/>
    <p:sldId id="305" r:id="rId7"/>
    <p:sldId id="276" r:id="rId8"/>
    <p:sldId id="306" r:id="rId9"/>
    <p:sldId id="260" r:id="rId10"/>
    <p:sldId id="307" r:id="rId11"/>
    <p:sldId id="308" r:id="rId12"/>
    <p:sldId id="284" r:id="rId13"/>
    <p:sldId id="309" r:id="rId14"/>
    <p:sldId id="310" r:id="rId15"/>
    <p:sldId id="311" r:id="rId16"/>
    <p:sldId id="338" r:id="rId17"/>
    <p:sldId id="314" r:id="rId18"/>
    <p:sldId id="315" r:id="rId19"/>
    <p:sldId id="323" r:id="rId20"/>
    <p:sldId id="26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6" r:id="rId31"/>
    <p:sldId id="334" r:id="rId32"/>
    <p:sldId id="335" r:id="rId33"/>
    <p:sldId id="339" r:id="rId34"/>
    <p:sldId id="333" r:id="rId35"/>
    <p:sldId id="29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6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21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5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4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8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2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4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9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7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5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EBAE3BA-C4E4-4666-AC1D-2233D361FC8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15B60D2-1B04-4FF0-87E9-0CA57B7A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36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35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4.wdp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2.wdp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52.png"/><Relationship Id="rId15" Type="http://schemas.microsoft.com/office/2007/relationships/hdphoto" Target="../media/hdphoto23.wdp"/><Relationship Id="rId10" Type="http://schemas.openxmlformats.org/officeDocument/2006/relationships/image" Target="../media/image55.png"/><Relationship Id="rId4" Type="http://schemas.microsoft.com/office/2007/relationships/hdphoto" Target="../media/hdphoto18.wdp"/><Relationship Id="rId9" Type="http://schemas.microsoft.com/office/2007/relationships/hdphoto" Target="../media/hdphoto20.wdp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kingdivamanjusha.com/2014/08/pico-de-gallosalsa-frescasalsa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44" y="1088136"/>
            <a:ext cx="8210931" cy="306862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GT" sz="4800" dirty="0">
                <a:latin typeface="+mn-lt"/>
                <a:ea typeface="ADLaM Display" panose="02010000000000000000" pitchFamily="2" charset="0"/>
                <a:cs typeface="ADLaM Display" panose="02010000000000000000" pitchFamily="2" charset="0"/>
              </a:rPr>
              <a:t>COCINANDO EN ESPAÑOL: UN RECORRIDO POR EL IDIOMA A TRAVÉS DE LA COMIDA. </a:t>
            </a:r>
            <a:endParaRPr lang="en-US" sz="4800" dirty="0"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418007"/>
            <a:ext cx="10572000" cy="748892"/>
          </a:xfrm>
        </p:spPr>
        <p:txBody>
          <a:bodyPr>
            <a:noAutofit/>
          </a:bodyPr>
          <a:lstStyle/>
          <a:p>
            <a:pPr algn="r"/>
            <a:r>
              <a:rPr lang="en-US" sz="4400" b="1" dirty="0"/>
              <a:t>Day 3</a:t>
            </a:r>
          </a:p>
        </p:txBody>
      </p:sp>
      <p:pic>
        <p:nvPicPr>
          <p:cNvPr id="1026" name="Picture 2" descr="Mount Horeb Area School District - Futura Spanish Adventures">
            <a:extLst>
              <a:ext uri="{FF2B5EF4-FFF2-40B4-BE49-F238E27FC236}">
                <a16:creationId xmlns:a16="http://schemas.microsoft.com/office/drawing/2014/main" id="{9088C31D-A048-5F35-91FD-1B2D1C32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249141"/>
            <a:ext cx="1819656" cy="7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6E138-9371-30EC-E3D5-E39640CCBE90}"/>
              </a:ext>
            </a:extLst>
          </p:cNvPr>
          <p:cNvSpPr txBox="1"/>
          <p:nvPr/>
        </p:nvSpPr>
        <p:spPr>
          <a:xfrm>
            <a:off x="1403604" y="4369101"/>
            <a:ext cx="10650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/>
              <a:t>Cooking Up Spanish: A Taste of Spanish Through Food</a:t>
            </a:r>
          </a:p>
        </p:txBody>
      </p:sp>
      <p:pic>
        <p:nvPicPr>
          <p:cNvPr id="4" name="Picture 3" descr="A chopping board with spices on top">
            <a:extLst>
              <a:ext uri="{FF2B5EF4-FFF2-40B4-BE49-F238E27FC236}">
                <a16:creationId xmlns:a16="http://schemas.microsoft.com/office/drawing/2014/main" id="{E0AC727F-2EEA-8E80-4622-9DED9D0F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2507" b="-1"/>
          <a:stretch/>
        </p:blipFill>
        <p:spPr>
          <a:xfrm>
            <a:off x="8451349" y="605237"/>
            <a:ext cx="3602736" cy="3551521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4BE6-B105-E449-4B21-ADA4F98A9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495CA-FA68-32E0-A073-B27F284606B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00968" y="1004207"/>
            <a:ext cx="5818439" cy="51843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disfrutar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rellenar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licuar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quemar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derretir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descongelar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adobar</a:t>
            </a:r>
            <a:r>
              <a:rPr lang="en-US" sz="2400" b="1" dirty="0"/>
              <a:t>/</a:t>
            </a:r>
            <a:r>
              <a:rPr lang="en-US" sz="2400" b="1" dirty="0" err="1"/>
              <a:t>marinar</a:t>
            </a:r>
            <a:endParaRPr lang="en-US" sz="24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29663-5865-AE29-4467-14A891010AD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08428" y="2165744"/>
            <a:ext cx="4858317" cy="329020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enjoy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fill/stuff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blend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burn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melt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defrost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marinate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dirty="0"/>
          </a:p>
          <a:p>
            <a:endParaRPr lang="en-US" dirty="0"/>
          </a:p>
        </p:txBody>
      </p:sp>
      <p:pic>
        <p:nvPicPr>
          <p:cNvPr id="3074" name="Picture 2" descr="5 Ways to Add Joy Into Your Meals - Goodnet">
            <a:extLst>
              <a:ext uri="{FF2B5EF4-FFF2-40B4-BE49-F238E27FC236}">
                <a16:creationId xmlns:a16="http://schemas.microsoft.com/office/drawing/2014/main" id="{C484D5EF-0FAC-434B-9C8A-28C3FE31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192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o Stuff a Turkey">
            <a:extLst>
              <a:ext uri="{FF2B5EF4-FFF2-40B4-BE49-F238E27FC236}">
                <a16:creationId xmlns:a16="http://schemas.microsoft.com/office/drawing/2014/main" id="{948EE6A4-95CE-C274-929B-DD7754CD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65" y="4829001"/>
            <a:ext cx="2836235" cy="20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5 Best Blenders for Vegans &amp; Plant-Based Enthusiasts - Clean Green Simple">
            <a:extLst>
              <a:ext uri="{FF2B5EF4-FFF2-40B4-BE49-F238E27FC236}">
                <a16:creationId xmlns:a16="http://schemas.microsoft.com/office/drawing/2014/main" id="{25DA21A2-BCED-C249-211B-0A48256E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553" y="2734"/>
            <a:ext cx="2755447" cy="18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wo Black Burnt Toast On Wood Stock Photo 366641621 | Shutterstock">
            <a:extLst>
              <a:ext uri="{FF2B5EF4-FFF2-40B4-BE49-F238E27FC236}">
                <a16:creationId xmlns:a16="http://schemas.microsoft.com/office/drawing/2014/main" id="{54DA1D5F-8018-7026-2CB1-B572BE869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1"/>
          <a:stretch>
            <a:fillRect/>
          </a:stretch>
        </p:blipFill>
        <p:spPr bwMode="auto">
          <a:xfrm>
            <a:off x="3869871" y="4917036"/>
            <a:ext cx="2940528" cy="19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w To Melt Butter">
            <a:extLst>
              <a:ext uri="{FF2B5EF4-FFF2-40B4-BE49-F238E27FC236}">
                <a16:creationId xmlns:a16="http://schemas.microsoft.com/office/drawing/2014/main" id="{A6150916-6AA2-3A15-C719-C78FE423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09" y="-8164"/>
            <a:ext cx="3113314" cy="17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ow to Thaw Meat Fast">
            <a:extLst>
              <a:ext uri="{FF2B5EF4-FFF2-40B4-BE49-F238E27FC236}">
                <a16:creationId xmlns:a16="http://schemas.microsoft.com/office/drawing/2014/main" id="{4C96C14C-FC5D-0A69-F364-CFC099A91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6428" r="15053" b="7023"/>
          <a:stretch>
            <a:fillRect/>
          </a:stretch>
        </p:blipFill>
        <p:spPr bwMode="auto">
          <a:xfrm>
            <a:off x="9096401" y="2265359"/>
            <a:ext cx="2431572" cy="213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92635921-22E3-814E-600A-6203A853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8" y="4166333"/>
            <a:ext cx="20478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76A0-74F6-114A-2701-AB6F0141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DE8E9-FE3B-471F-6519-D2A8A69D7FC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27671" y="1252176"/>
            <a:ext cx="5639679" cy="43411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los</a:t>
            </a:r>
            <a:r>
              <a:rPr lang="en-US" sz="2400" b="1" dirty="0"/>
              <a:t> </a:t>
            </a:r>
            <a:r>
              <a:rPr lang="en-US" sz="2400" b="1" dirty="0" err="1"/>
              <a:t>guantes</a:t>
            </a:r>
            <a:r>
              <a:rPr lang="en-US" sz="2400" b="1" dirty="0"/>
              <a:t> para 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horno</a:t>
            </a:r>
            <a:endParaRPr lang="en-US" sz="2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con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sin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tabla</a:t>
            </a:r>
            <a:r>
              <a:rPr lang="en-US" sz="2400" b="1" dirty="0"/>
              <a:t> de </a:t>
            </a:r>
            <a:r>
              <a:rPr lang="en-US" sz="2400" b="1" dirty="0" err="1"/>
              <a:t>cortar</a:t>
            </a:r>
            <a:endParaRPr lang="en-US" sz="2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cuchillo</a:t>
            </a:r>
            <a:endParaRPr lang="en-US" sz="2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jabón</a:t>
            </a:r>
            <a:r>
              <a:rPr lang="en-US" sz="2400" b="1" dirty="0"/>
              <a:t> para </a:t>
            </a:r>
            <a:r>
              <a:rPr lang="en-US" sz="2400" b="1" dirty="0" err="1"/>
              <a:t>los</a:t>
            </a:r>
            <a:r>
              <a:rPr lang="en-US" sz="2400" b="1" dirty="0"/>
              <a:t> </a:t>
            </a:r>
            <a:r>
              <a:rPr lang="en-US" sz="2400" b="1" dirty="0" err="1"/>
              <a:t>platos</a:t>
            </a:r>
            <a:r>
              <a:rPr lang="en-US" sz="2400" b="1" dirty="0"/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toallita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9E2B3-2E55-878A-0BF4-7DCAB627AEB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78864" y="1320301"/>
            <a:ext cx="5150338" cy="43411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oven mitt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with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without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cutting board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knife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dish soap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cleaning wipe</a:t>
            </a:r>
          </a:p>
        </p:txBody>
      </p:sp>
      <p:pic>
        <p:nvPicPr>
          <p:cNvPr id="4098" name="Picture 2" descr="Handwoven Oven Mitt Maya Fiesta">
            <a:extLst>
              <a:ext uri="{FF2B5EF4-FFF2-40B4-BE49-F238E27FC236}">
                <a16:creationId xmlns:a16="http://schemas.microsoft.com/office/drawing/2014/main" id="{E8C2F039-98CD-48BA-FA6F-1E1755F49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3333" r="12579" b="1547"/>
          <a:stretch>
            <a:fillRect/>
          </a:stretch>
        </p:blipFill>
        <p:spPr bwMode="auto">
          <a:xfrm>
            <a:off x="5376782" y="4665923"/>
            <a:ext cx="1645885" cy="21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es No Icon Vector Art, Icons, and Graphics for Free Download">
            <a:extLst>
              <a:ext uri="{FF2B5EF4-FFF2-40B4-BE49-F238E27FC236}">
                <a16:creationId xmlns:a16="http://schemas.microsoft.com/office/drawing/2014/main" id="{FB8A20DE-19F4-0918-71AF-5602B4C45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24041" r="55164" b="23796"/>
          <a:stretch>
            <a:fillRect/>
          </a:stretch>
        </p:blipFill>
        <p:spPr bwMode="auto">
          <a:xfrm>
            <a:off x="4081504" y="106135"/>
            <a:ext cx="1738993" cy="17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Yes No Icon Vector Art, Icons, and Graphics for Free Download">
            <a:extLst>
              <a:ext uri="{FF2B5EF4-FFF2-40B4-BE49-F238E27FC236}">
                <a16:creationId xmlns:a16="http://schemas.microsoft.com/office/drawing/2014/main" id="{9E4B52AD-C240-36A0-8BE8-75835D101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8" t="23551" r="10033" b="24286"/>
          <a:stretch>
            <a:fillRect/>
          </a:stretch>
        </p:blipFill>
        <p:spPr bwMode="auto">
          <a:xfrm>
            <a:off x="6048889" y="106134"/>
            <a:ext cx="1738994" cy="17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8 Best Wooden Cutting Boards of 2026, Tested">
            <a:extLst>
              <a:ext uri="{FF2B5EF4-FFF2-40B4-BE49-F238E27FC236}">
                <a16:creationId xmlns:a16="http://schemas.microsoft.com/office/drawing/2014/main" id="{EEDCB254-F26D-8068-9F2A-F3DFCED1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27" y="106135"/>
            <a:ext cx="2985273" cy="19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holesale 8” Chef Knife, High Carbon x50 German Steel Kitchen Knife for  your store - Faire">
            <a:extLst>
              <a:ext uri="{FF2B5EF4-FFF2-40B4-BE49-F238E27FC236}">
                <a16:creationId xmlns:a16="http://schemas.microsoft.com/office/drawing/2014/main" id="{24EEEDC8-4F94-A759-140B-D33F5C1F9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/>
          <a:stretch>
            <a:fillRect/>
          </a:stretch>
        </p:blipFill>
        <p:spPr bwMode="auto">
          <a:xfrm>
            <a:off x="-1" y="1903"/>
            <a:ext cx="2318657" cy="20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awn dish soap Vectors - Download Free High-Quality Vectors from Freepik |  Freepik">
            <a:extLst>
              <a:ext uri="{FF2B5EF4-FFF2-40B4-BE49-F238E27FC236}">
                <a16:creationId xmlns:a16="http://schemas.microsoft.com/office/drawing/2014/main" id="{EB9E24A7-CDA1-52A5-013E-7389C5F3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6" b="96243" l="6897" r="95172">
                        <a14:foregroundMark x1="42759" y1="6069" x2="59310" y2="5202"/>
                        <a14:foregroundMark x1="41379" y1="18497" x2="61379" y2="18497"/>
                        <a14:foregroundMark x1="65517" y1="18208" x2="80000" y2="24277"/>
                        <a14:foregroundMark x1="88966" y1="35260" x2="82759" y2="65607"/>
                        <a14:foregroundMark x1="83448" y1="86994" x2="28966" y2="63006"/>
                        <a14:foregroundMark x1="28966" y1="63006" x2="25517" y2="56647"/>
                        <a14:foregroundMark x1="33793" y1="47977" x2="53793" y2="61850"/>
                        <a14:foregroundMark x1="73793" y1="53468" x2="41379" y2="58960"/>
                        <a14:foregroundMark x1="44828" y1="67630" x2="63448" y2="63295"/>
                        <a14:foregroundMark x1="44138" y1="12139" x2="54483" y2="12717"/>
                        <a14:foregroundMark x1="32414" y1="21098" x2="31034" y2="23699"/>
                        <a14:foregroundMark x1="21379" y1="76301" x2="48966" y2="83526"/>
                        <a14:foregroundMark x1="65517" y1="59827" x2="72414" y2="63006"/>
                        <a14:foregroundMark x1="51034" y1="78902" x2="58621" y2="82659"/>
                        <a14:foregroundMark x1="50345" y1="80636" x2="50345" y2="77457"/>
                        <a14:foregroundMark x1="22759" y1="92775" x2="64828" y2="93931"/>
                        <a14:foregroundMark x1="64828" y1="93931" x2="65517" y2="93642"/>
                        <a14:foregroundMark x1="74483" y1="95665" x2="55862" y2="96243"/>
                        <a14:foregroundMark x1="31724" y1="22543" x2="48966" y2="21387"/>
                        <a14:foregroundMark x1="36552" y1="10405" x2="40000" y2="17052"/>
                        <a14:foregroundMark x1="39310" y1="55202" x2="39310" y2="74855"/>
                        <a14:foregroundMark x1="39310" y1="74855" x2="49655" y2="76012"/>
                        <a14:foregroundMark x1="56552" y1="54335" x2="26897" y2="60405"/>
                        <a14:foregroundMark x1="20690" y1="65896" x2="27586" y2="58382"/>
                        <a14:foregroundMark x1="32414" y1="70231" x2="47586" y2="63584"/>
                        <a14:foregroundMark x1="71724" y1="75145" x2="77241" y2="77746"/>
                        <a14:foregroundMark x1="77241" y1="79769" x2="78621" y2="83815"/>
                        <a14:foregroundMark x1="8276" y1="86705" x2="6897" y2="68208"/>
                        <a14:foregroundMark x1="71034" y1="57225" x2="75862" y2="58382"/>
                        <a14:foregroundMark x1="88966" y1="56936" x2="95172" y2="81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8" y="2792895"/>
            <a:ext cx="138112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5,035 Wiping Tables Restaurants Royalty-Free Images, Stock Photos &amp;  Pictures | Shutterstock">
            <a:extLst>
              <a:ext uri="{FF2B5EF4-FFF2-40B4-BE49-F238E27FC236}">
                <a16:creationId xmlns:a16="http://schemas.microsoft.com/office/drawing/2014/main" id="{E9C4408E-C15B-A2A2-E710-65727C6A7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6" b="7739"/>
          <a:stretch>
            <a:fillRect/>
          </a:stretch>
        </p:blipFill>
        <p:spPr bwMode="auto">
          <a:xfrm flipH="1">
            <a:off x="9557468" y="5096786"/>
            <a:ext cx="2634530" cy="17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B9AC-9B21-38E1-A2B1-C2EF37F6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47F9-D368-1D41-622F-2A93E909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7391F-BFF3-3764-B32E-CBB1EFD3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C425B46B-3C69-3F9A-22A1-AE1DA61A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A59A2-BF28-14F4-F620-C9DD1550356A}"/>
              </a:ext>
            </a:extLst>
          </p:cNvPr>
          <p:cNvSpPr txBox="1"/>
          <p:nvPr/>
        </p:nvSpPr>
        <p:spPr>
          <a:xfrm>
            <a:off x="5456077" y="369337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Fill in the blanks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the correct words to complete the steps for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recipe.</a:t>
            </a:r>
          </a:p>
        </p:txBody>
      </p:sp>
    </p:spTree>
    <p:extLst>
      <p:ext uri="{BB962C8B-B14F-4D97-AF65-F5344CB8AC3E}">
        <p14:creationId xmlns:p14="http://schemas.microsoft.com/office/powerpoint/2010/main" val="27783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58414B-4152-4AA8-3C77-9D54E5C3B9A6}"/>
              </a:ext>
            </a:extLst>
          </p:cNvPr>
          <p:cNvSpPr txBox="1"/>
          <p:nvPr/>
        </p:nvSpPr>
        <p:spPr>
          <a:xfrm>
            <a:off x="329842" y="458956"/>
            <a:ext cx="11586855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lphaUcPeriod"/>
            </a:pP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Primero, usa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para cortar el tomate, la cebolla y el cilantro.</a:t>
            </a:r>
            <a:b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First, use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cutting board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knife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cut the tomato, onion, and cilantro.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Después, puedes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el limón y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sal sobre los ingredientes.</a:t>
            </a:r>
            <a:b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Afterwards, you can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squeeze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the lemon and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sprinkle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salt over the ingredients.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Ahora, puedes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el tomate, la cebolla y el cilantro en un tazón.</a:t>
            </a:r>
            <a:b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Now, you can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the tomato, onion, and cilantro in a bowl.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Algunas personas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pico de gallo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jalapeño, y otras lo prefieren </a:t>
            </a:r>
          </a:p>
          <a:p>
            <a:pPr lvl="0"/>
            <a:endParaRPr lang="es-G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	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jalapeño.</a:t>
            </a:r>
            <a:b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Some people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prefer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jalapeño, and others prefer it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jalapeño.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7641AB-61BF-C356-C7C3-8D4924D93857}"/>
              </a:ext>
            </a:extLst>
          </p:cNvPr>
          <p:cNvSpPr/>
          <p:nvPr/>
        </p:nvSpPr>
        <p:spPr>
          <a:xfrm>
            <a:off x="2233770" y="504695"/>
            <a:ext cx="3124812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 </a:t>
            </a:r>
            <a:r>
              <a:rPr lang="en-US" sz="2400" b="1" dirty="0" err="1">
                <a:solidFill>
                  <a:schemeClr val="bg1"/>
                </a:solidFill>
              </a:rPr>
              <a:t>tabla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cortar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81926C-E86C-F6BF-1C72-FBB180443B1F}"/>
              </a:ext>
            </a:extLst>
          </p:cNvPr>
          <p:cNvSpPr/>
          <p:nvPr/>
        </p:nvSpPr>
        <p:spPr>
          <a:xfrm>
            <a:off x="5596400" y="524924"/>
            <a:ext cx="2308735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cuchillo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6FF15D-2021-265E-D865-16683F1E5C16}"/>
              </a:ext>
            </a:extLst>
          </p:cNvPr>
          <p:cNvSpPr/>
          <p:nvPr/>
        </p:nvSpPr>
        <p:spPr>
          <a:xfrm>
            <a:off x="2812025" y="1984450"/>
            <a:ext cx="2736441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exprimir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10A51D-122F-D9B8-02FF-095C2D675F7D}"/>
              </a:ext>
            </a:extLst>
          </p:cNvPr>
          <p:cNvSpPr/>
          <p:nvPr/>
        </p:nvSpPr>
        <p:spPr>
          <a:xfrm>
            <a:off x="6655979" y="1984450"/>
            <a:ext cx="2736441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espolvorear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2AA9C5-B78F-EB1F-DFC8-61C31F2D9242}"/>
              </a:ext>
            </a:extLst>
          </p:cNvPr>
          <p:cNvSpPr/>
          <p:nvPr/>
        </p:nvSpPr>
        <p:spPr>
          <a:xfrm>
            <a:off x="2471588" y="3464205"/>
            <a:ext cx="4686296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añadir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0DD857-8B60-17FE-6C5F-A19B94A5CF69}"/>
              </a:ext>
            </a:extLst>
          </p:cNvPr>
          <p:cNvSpPr/>
          <p:nvPr/>
        </p:nvSpPr>
        <p:spPr>
          <a:xfrm>
            <a:off x="2812025" y="4921510"/>
            <a:ext cx="2644878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prefieren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1E6083-0A97-E74B-43E4-255E3BA769B5}"/>
              </a:ext>
            </a:extLst>
          </p:cNvPr>
          <p:cNvSpPr/>
          <p:nvPr/>
        </p:nvSpPr>
        <p:spPr>
          <a:xfrm>
            <a:off x="6951404" y="4989699"/>
            <a:ext cx="1150378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con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1494E3-9355-DC52-495E-4F1983C9063B}"/>
              </a:ext>
            </a:extLst>
          </p:cNvPr>
          <p:cNvSpPr/>
          <p:nvPr/>
        </p:nvSpPr>
        <p:spPr>
          <a:xfrm>
            <a:off x="870152" y="5491320"/>
            <a:ext cx="1150378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sin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  <p:bldP spid="14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A3F39-908D-A104-8685-7AEE56631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91748-A10E-944A-17F6-DE8AF686AFB4}"/>
              </a:ext>
            </a:extLst>
          </p:cNvPr>
          <p:cNvSpPr txBox="1"/>
          <p:nvPr/>
        </p:nvSpPr>
        <p:spPr>
          <a:xfrm>
            <a:off x="329842" y="458956"/>
            <a:ext cx="1158685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es-G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Si quieres salsa suave, puedes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 los ingredientes.</a:t>
            </a:r>
            <a:b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If you want smooth salsa, you can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blend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ingredients.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Ten cuidado de no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 la comida. Si usas maíz congelado, primero </a:t>
            </a:r>
          </a:p>
          <a:p>
            <a:pPr lvl="0"/>
            <a:endParaRPr lang="es-G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debes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 el maíz.</a:t>
            </a:r>
            <a:b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Be careful not to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burn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food. If you use frozen corn, first you must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defrost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corn.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Algunas personas les gusta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 pollo y comerlo con pico de gallo. </a:t>
            </a:r>
          </a:p>
          <a:p>
            <a:pPr lvl="0"/>
            <a:endParaRPr lang="es-G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También puedes </a:t>
            </a:r>
            <a:r>
              <a:rPr lang="es-GT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 tacos con pico de gallo.</a:t>
            </a:r>
            <a:b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marinate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pico de gallo. You can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tacos </a:t>
            </a:r>
            <a:r>
              <a:rPr lang="es-G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GT" sz="2400" i="1" dirty="0">
                <a:latin typeface="Arial" panose="020B0604020202020204" pitchFamily="34" charset="0"/>
                <a:cs typeface="Arial" panose="020B0604020202020204" pitchFamily="34" charset="0"/>
              </a:rPr>
              <a:t> pico de gallo.</a:t>
            </a: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20ACAC-1009-F006-1E50-705246597CA2}"/>
              </a:ext>
            </a:extLst>
          </p:cNvPr>
          <p:cNvSpPr/>
          <p:nvPr/>
        </p:nvSpPr>
        <p:spPr>
          <a:xfrm>
            <a:off x="5045795" y="747340"/>
            <a:ext cx="3999882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licuar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18DB68-6013-A3CF-57FF-C6F8F4D75901}"/>
              </a:ext>
            </a:extLst>
          </p:cNvPr>
          <p:cNvSpPr/>
          <p:nvPr/>
        </p:nvSpPr>
        <p:spPr>
          <a:xfrm>
            <a:off x="3271073" y="1843639"/>
            <a:ext cx="2451302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quemar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A55B46-7021-8A61-63EF-770CA0347C3B}"/>
              </a:ext>
            </a:extLst>
          </p:cNvPr>
          <p:cNvSpPr/>
          <p:nvPr/>
        </p:nvSpPr>
        <p:spPr>
          <a:xfrm>
            <a:off x="1274513" y="2568330"/>
            <a:ext cx="3271371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descongelar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827EC7-9C42-9012-7139-4EB5ED287911}"/>
              </a:ext>
            </a:extLst>
          </p:cNvPr>
          <p:cNvSpPr/>
          <p:nvPr/>
        </p:nvSpPr>
        <p:spPr>
          <a:xfrm>
            <a:off x="4630992" y="4040613"/>
            <a:ext cx="2595717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marinar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A9B735-E1A5-4DD7-0E7A-1E6289A6E187}"/>
              </a:ext>
            </a:extLst>
          </p:cNvPr>
          <p:cNvSpPr/>
          <p:nvPr/>
        </p:nvSpPr>
        <p:spPr>
          <a:xfrm>
            <a:off x="2740131" y="4768379"/>
            <a:ext cx="3271371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rellenar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8FFA2-65B5-E9CF-0D5D-0B0DA35D1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5A25C7-2B54-7CC9-64A6-255A16F0F0AC}"/>
              </a:ext>
            </a:extLst>
          </p:cNvPr>
          <p:cNvSpPr txBox="1"/>
          <p:nvPr/>
        </p:nvSpPr>
        <p:spPr>
          <a:xfrm>
            <a:off x="302571" y="397401"/>
            <a:ext cx="1158685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es-G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Cuando terminas de comer, ayuda a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. Después, debes </a:t>
            </a:r>
          </a:p>
          <a:p>
            <a:pPr lvl="0"/>
            <a:endParaRPr lang="es-G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los platos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When you finish eating, help to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clear the table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Afterwards, you must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the dishes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dish soap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Limpia la mesa con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.  .Si el queso está frío, lo puedes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un poco.</a:t>
            </a:r>
            <a:b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Clean the table with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cleaning wipe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If the cheese is cold, you can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melt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it a little.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Si la comida está caliente, usa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. Finalmente, ¡vamos a </a:t>
            </a:r>
            <a:r>
              <a:rPr 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</a:p>
          <a:p>
            <a:pPr lvl="0"/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GT" sz="2000" dirty="0">
                <a:latin typeface="Arial" panose="020B0604020202020204" pitchFamily="34" charset="0"/>
                <a:cs typeface="Arial" panose="020B0604020202020204" pitchFamily="34" charset="0"/>
              </a:rPr>
              <a:t>comida!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 no hay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suficiente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di: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If the food is hot, use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oven mitts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Finally, let’s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enjoy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the food! If there is not enough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say: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 need more…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466C90-F8B8-EFF9-07DF-462D4D815052}"/>
              </a:ext>
            </a:extLst>
          </p:cNvPr>
          <p:cNvSpPr/>
          <p:nvPr/>
        </p:nvSpPr>
        <p:spPr>
          <a:xfrm>
            <a:off x="4847012" y="628070"/>
            <a:ext cx="2841899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quitar la mesa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A7D1A5-7ADD-E0E0-8837-86476390060B}"/>
              </a:ext>
            </a:extLst>
          </p:cNvPr>
          <p:cNvSpPr/>
          <p:nvPr/>
        </p:nvSpPr>
        <p:spPr>
          <a:xfrm>
            <a:off x="400321" y="1212703"/>
            <a:ext cx="3004186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lavar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1EDB57-3D69-A304-D772-D9ED8163BEFF}"/>
              </a:ext>
            </a:extLst>
          </p:cNvPr>
          <p:cNvSpPr/>
          <p:nvPr/>
        </p:nvSpPr>
        <p:spPr>
          <a:xfrm>
            <a:off x="4539610" y="1212703"/>
            <a:ext cx="1485634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con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CF0D03-4C4E-1768-0895-3C6F81E3D844}"/>
              </a:ext>
            </a:extLst>
          </p:cNvPr>
          <p:cNvSpPr/>
          <p:nvPr/>
        </p:nvSpPr>
        <p:spPr>
          <a:xfrm>
            <a:off x="6095999" y="1212703"/>
            <a:ext cx="5350330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el jabón para los platos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ED0E68-2CD9-1971-5CD5-B0E496A57881}"/>
              </a:ext>
            </a:extLst>
          </p:cNvPr>
          <p:cNvSpPr/>
          <p:nvPr/>
        </p:nvSpPr>
        <p:spPr>
          <a:xfrm>
            <a:off x="2833006" y="2766725"/>
            <a:ext cx="2612573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la toallita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8F110D-1296-7A35-80FB-875A7BB0BEBF}"/>
              </a:ext>
            </a:extLst>
          </p:cNvPr>
          <p:cNvSpPr/>
          <p:nvPr/>
        </p:nvSpPr>
        <p:spPr>
          <a:xfrm>
            <a:off x="9056537" y="2766725"/>
            <a:ext cx="2011680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derretir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8057E7-282C-5D80-5DF3-E87B28EE6019}"/>
              </a:ext>
            </a:extLst>
          </p:cNvPr>
          <p:cNvSpPr/>
          <p:nvPr/>
        </p:nvSpPr>
        <p:spPr>
          <a:xfrm>
            <a:off x="4139292" y="3983603"/>
            <a:ext cx="2293313" cy="8500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los guantes para el horno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DF5C20-87CD-8308-8DE2-D2575FD34E6E}"/>
              </a:ext>
            </a:extLst>
          </p:cNvPr>
          <p:cNvSpPr/>
          <p:nvPr/>
        </p:nvSpPr>
        <p:spPr>
          <a:xfrm>
            <a:off x="9056537" y="4332073"/>
            <a:ext cx="2011680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disfrutar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9B1D80-B1D0-C82C-E8A5-774059AD89ED}"/>
              </a:ext>
            </a:extLst>
          </p:cNvPr>
          <p:cNvSpPr/>
          <p:nvPr/>
        </p:nvSpPr>
        <p:spPr>
          <a:xfrm>
            <a:off x="5530824" y="4969483"/>
            <a:ext cx="4638894" cy="501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>
                <a:solidFill>
                  <a:schemeClr val="bg1"/>
                </a:solidFill>
              </a:rPr>
              <a:t>Necesito más pico de gallo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F7D0B-C760-F9E6-BB2E-1AD809FA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639"/>
          <a:stretch>
            <a:fillRect/>
          </a:stretch>
        </p:blipFill>
        <p:spPr>
          <a:xfrm>
            <a:off x="3088004" y="0"/>
            <a:ext cx="6297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9C704-4CB5-8BBA-70B2-606CB465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8D73-9EEB-91FC-5D52-7EE85B8A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682F0C4C-67DF-3E00-7C3F-CF72F57E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578D59-38C8-7368-F90E-A31BB52227F5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7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3CBB8B-32FD-D584-694E-F0FF900FF1CC}"/>
              </a:ext>
            </a:extLst>
          </p:cNvPr>
          <p:cNvSpPr txBox="1"/>
          <p:nvPr/>
        </p:nvSpPr>
        <p:spPr>
          <a:xfrm>
            <a:off x="4638514" y="181957"/>
            <a:ext cx="7457768" cy="649408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Hola, hoy </a:t>
            </a:r>
            <a:r>
              <a:rPr lang="en-US" sz="1600" b="1" dirty="0" err="1">
                <a:solidFill>
                  <a:schemeClr val="bg1"/>
                </a:solidFill>
              </a:rPr>
              <a:t>vamos</a:t>
            </a:r>
            <a:r>
              <a:rPr lang="en-US" sz="1600" b="1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preparar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pico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gallo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Hi, today we are going to prepare </a:t>
            </a:r>
            <a:r>
              <a:rPr lang="en-US" sz="1600" i="1" dirty="0" err="1">
                <a:solidFill>
                  <a:schemeClr val="bg1"/>
                </a:solidFill>
              </a:rPr>
              <a:t>pico</a:t>
            </a:r>
            <a:r>
              <a:rPr lang="en-US" sz="1600" i="1" dirty="0">
                <a:solidFill>
                  <a:schemeClr val="bg1"/>
                </a:solidFill>
              </a:rPr>
              <a:t> de </a:t>
            </a:r>
            <a:r>
              <a:rPr lang="en-US" sz="1600" i="1" dirty="0" err="1">
                <a:solidFill>
                  <a:schemeClr val="bg1"/>
                </a:solidFill>
              </a:rPr>
              <a:t>gallo</a:t>
            </a:r>
            <a:r>
              <a:rPr lang="en-US" sz="1600" i="1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¡</a:t>
            </a:r>
            <a:r>
              <a:rPr lang="en-US" sz="1600" dirty="0" err="1">
                <a:solidFill>
                  <a:schemeClr val="bg1"/>
                </a:solidFill>
              </a:rPr>
              <a:t>Qué</a:t>
            </a:r>
            <a:r>
              <a:rPr lang="en-US" sz="1600" dirty="0">
                <a:solidFill>
                  <a:schemeClr val="bg1"/>
                </a:solidFill>
              </a:rPr>
              <a:t> bien! </a:t>
            </a:r>
            <a:r>
              <a:rPr lang="en-US" sz="1600" b="1" dirty="0">
                <a:solidFill>
                  <a:schemeClr val="bg1"/>
                </a:solidFill>
              </a:rPr>
              <a:t>¿</a:t>
            </a:r>
            <a:r>
              <a:rPr lang="en-US" sz="1600" b="1" dirty="0" err="1">
                <a:solidFill>
                  <a:schemeClr val="bg1"/>
                </a:solidFill>
              </a:rPr>
              <a:t>Cuántos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tomates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necesitamos</a:t>
            </a:r>
            <a:r>
              <a:rPr lang="en-US" sz="1600" b="1" dirty="0">
                <a:solidFill>
                  <a:schemeClr val="bg1"/>
                </a:solidFill>
              </a:rPr>
              <a:t>? /</a:t>
            </a:r>
            <a:r>
              <a:rPr lang="en-US" sz="1600" i="1" dirty="0">
                <a:solidFill>
                  <a:schemeClr val="bg1"/>
                </a:solidFill>
              </a:rPr>
              <a:t>Great! How many tomatoes do we need?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Necesitamos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tres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tomates</a:t>
            </a:r>
            <a:r>
              <a:rPr lang="en-US" sz="1600" dirty="0">
                <a:solidFill>
                  <a:schemeClr val="bg1"/>
                </a:solidFill>
              </a:rPr>
              <a:t>. También </a:t>
            </a:r>
            <a:r>
              <a:rPr lang="en-US" sz="1600" b="1" dirty="0" err="1">
                <a:solidFill>
                  <a:schemeClr val="bg1"/>
                </a:solidFill>
              </a:rPr>
              <a:t>tenemos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que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picar</a:t>
            </a:r>
            <a:r>
              <a:rPr lang="en-US" sz="1600" b="1" dirty="0">
                <a:solidFill>
                  <a:schemeClr val="bg1"/>
                </a:solidFill>
              </a:rPr>
              <a:t> la </a:t>
            </a:r>
            <a:r>
              <a:rPr lang="en-US" sz="1600" b="1" dirty="0" err="1">
                <a:solidFill>
                  <a:schemeClr val="bg1"/>
                </a:solidFill>
              </a:rPr>
              <a:t>cebolla</a:t>
            </a:r>
            <a:r>
              <a:rPr lang="en-US" sz="1600" b="1" dirty="0">
                <a:solidFill>
                  <a:schemeClr val="bg1"/>
                </a:solidFill>
              </a:rPr>
              <a:t>, cilantro, </a:t>
            </a:r>
            <a:r>
              <a:rPr lang="en-US" sz="1600" b="1" dirty="0" err="1">
                <a:solidFill>
                  <a:schemeClr val="bg1"/>
                </a:solidFill>
              </a:rPr>
              <a:t>tomate</a:t>
            </a:r>
            <a:r>
              <a:rPr lang="en-US" sz="1600" b="1" dirty="0">
                <a:solidFill>
                  <a:schemeClr val="bg1"/>
                </a:solidFill>
              </a:rPr>
              <a:t> y jalapeño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We need three tomatoes. We also need to chop the onion, cilantro, tomato, and jalapeño.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Está</a:t>
            </a:r>
            <a:r>
              <a:rPr lang="en-US" sz="1600" dirty="0">
                <a:solidFill>
                  <a:schemeClr val="bg1"/>
                </a:solidFill>
              </a:rPr>
              <a:t> bien. </a:t>
            </a:r>
            <a:r>
              <a:rPr lang="en-US" sz="1600" b="1" dirty="0">
                <a:solidFill>
                  <a:schemeClr val="bg1"/>
                </a:solidFill>
              </a:rPr>
              <a:t>Ten </a:t>
            </a:r>
            <a:r>
              <a:rPr lang="en-US" sz="1600" b="1" dirty="0" err="1">
                <a:solidFill>
                  <a:schemeClr val="bg1"/>
                </a:solidFill>
              </a:rPr>
              <a:t>cuidado</a:t>
            </a:r>
            <a:r>
              <a:rPr lang="en-US" sz="1600" b="1" dirty="0">
                <a:solidFill>
                  <a:schemeClr val="bg1"/>
                </a:solidFill>
              </a:rPr>
              <a:t> con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cuchillo</a:t>
            </a:r>
            <a:r>
              <a:rPr lang="en-US" sz="1600" b="1" dirty="0">
                <a:solidFill>
                  <a:schemeClr val="bg1"/>
                </a:solidFill>
              </a:rPr>
              <a:t> al </a:t>
            </a:r>
            <a:r>
              <a:rPr lang="en-US" sz="1600" b="1" dirty="0" err="1">
                <a:solidFill>
                  <a:schemeClr val="bg1"/>
                </a:solidFill>
              </a:rPr>
              <a:t>picar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Okay. Be careful with the knife when chopping.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Sí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porque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cortar</a:t>
            </a:r>
            <a:r>
              <a:rPr lang="en-US" sz="1600" b="1" dirty="0">
                <a:solidFill>
                  <a:schemeClr val="bg1"/>
                </a:solidFill>
              </a:rPr>
              <a:t> la </a:t>
            </a:r>
            <a:r>
              <a:rPr lang="en-US" sz="1600" b="1" dirty="0" err="1">
                <a:solidFill>
                  <a:schemeClr val="bg1"/>
                </a:solidFill>
              </a:rPr>
              <a:t>cebolla</a:t>
            </a:r>
            <a:r>
              <a:rPr lang="en-US" sz="1600" b="1" dirty="0">
                <a:solidFill>
                  <a:schemeClr val="bg1"/>
                </a:solidFill>
              </a:rPr>
              <a:t> me </a:t>
            </a:r>
            <a:r>
              <a:rPr lang="en-US" sz="1600" b="1" dirty="0" err="1">
                <a:solidFill>
                  <a:schemeClr val="bg1"/>
                </a:solidFill>
              </a:rPr>
              <a:t>hace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llorar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Yes, because chopping the onion makes me cry.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También </a:t>
            </a:r>
            <a:r>
              <a:rPr lang="en-US" sz="1600" b="1" dirty="0" err="1">
                <a:solidFill>
                  <a:schemeClr val="bg1"/>
                </a:solidFill>
              </a:rPr>
              <a:t>retira</a:t>
            </a:r>
            <a:r>
              <a:rPr lang="en-US" sz="1600" b="1" dirty="0">
                <a:solidFill>
                  <a:schemeClr val="bg1"/>
                </a:solidFill>
              </a:rPr>
              <a:t> las </a:t>
            </a:r>
            <a:r>
              <a:rPr lang="en-US" sz="1600" b="1" dirty="0" err="1">
                <a:solidFill>
                  <a:schemeClr val="bg1"/>
                </a:solidFill>
              </a:rPr>
              <a:t>semillas</a:t>
            </a:r>
            <a:r>
              <a:rPr lang="en-US" sz="1600" b="1" dirty="0">
                <a:solidFill>
                  <a:schemeClr val="bg1"/>
                </a:solidFill>
              </a:rPr>
              <a:t> del jalapeño para </a:t>
            </a:r>
            <a:r>
              <a:rPr lang="en-US" sz="1600" b="1" dirty="0" err="1">
                <a:solidFill>
                  <a:schemeClr val="bg1"/>
                </a:solidFill>
              </a:rPr>
              <a:t>que</a:t>
            </a:r>
            <a:r>
              <a:rPr lang="en-US" sz="1600" b="1" dirty="0">
                <a:solidFill>
                  <a:schemeClr val="bg1"/>
                </a:solidFill>
              </a:rPr>
              <a:t> pique </a:t>
            </a:r>
            <a:r>
              <a:rPr lang="en-US" sz="1600" b="1" dirty="0" err="1">
                <a:solidFill>
                  <a:schemeClr val="bg1"/>
                </a:solidFill>
              </a:rPr>
              <a:t>menos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Also remove the seeds from the jalapeño so it is less spicy.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Ahora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vamos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mezclar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todos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ingredientes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un </a:t>
            </a:r>
            <a:r>
              <a:rPr lang="en-US" sz="1600" b="1" dirty="0" err="1">
                <a:solidFill>
                  <a:schemeClr val="bg1"/>
                </a:solidFill>
              </a:rPr>
              <a:t>tazón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Now we are going to mix all the ingredients in a bowl.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Después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vamos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espolvorear</a:t>
            </a:r>
            <a:r>
              <a:rPr lang="en-US" sz="1600" b="1" dirty="0">
                <a:solidFill>
                  <a:schemeClr val="bg1"/>
                </a:solidFill>
              </a:rPr>
              <a:t> con </a:t>
            </a:r>
            <a:r>
              <a:rPr lang="en-US" sz="1600" b="1" dirty="0" err="1">
                <a:solidFill>
                  <a:schemeClr val="bg1"/>
                </a:solidFill>
              </a:rPr>
              <a:t>sal</a:t>
            </a:r>
            <a:r>
              <a:rPr lang="en-US" sz="1600" b="1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pimienta</a:t>
            </a:r>
            <a:r>
              <a:rPr lang="en-US" sz="1600" b="1" dirty="0">
                <a:solidFill>
                  <a:schemeClr val="bg1"/>
                </a:solidFill>
              </a:rPr>
              <a:t> al gusto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Afterward, we are going to sprinkle salt and pepper to taste.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No </a:t>
            </a:r>
            <a:r>
              <a:rPr lang="en-US" sz="1600" dirty="0" err="1">
                <a:solidFill>
                  <a:schemeClr val="bg1"/>
                </a:solidFill>
              </a:rPr>
              <a:t>olvides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exprimir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limón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Don't forget to squeeze the lime.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¡Y </a:t>
            </a:r>
            <a:r>
              <a:rPr lang="en-US" sz="1600" b="1" dirty="0">
                <a:solidFill>
                  <a:schemeClr val="bg1"/>
                </a:solidFill>
              </a:rPr>
              <a:t>me </a:t>
            </a:r>
            <a:r>
              <a:rPr lang="en-US" sz="1600" b="1" dirty="0" err="1">
                <a:solidFill>
                  <a:schemeClr val="bg1"/>
                </a:solidFill>
              </a:rPr>
              <a:t>gusta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añadir</a:t>
            </a:r>
            <a:r>
              <a:rPr lang="en-US" sz="1600" b="1" dirty="0">
                <a:solidFill>
                  <a:schemeClr val="bg1"/>
                </a:solidFill>
              </a:rPr>
              <a:t> mango a mi </a:t>
            </a:r>
            <a:r>
              <a:rPr lang="en-US" sz="1600" b="1" dirty="0" err="1">
                <a:solidFill>
                  <a:schemeClr val="bg1"/>
                </a:solidFill>
              </a:rPr>
              <a:t>pico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gallo</a:t>
            </a:r>
            <a:r>
              <a:rPr lang="en-US" sz="1600" dirty="0">
                <a:solidFill>
                  <a:schemeClr val="bg1"/>
                </a:solidFill>
              </a:rPr>
              <a:t>! /</a:t>
            </a:r>
            <a:r>
              <a:rPr lang="en-US" sz="1600" i="1" dirty="0">
                <a:solidFill>
                  <a:schemeClr val="bg1"/>
                </a:solidFill>
              </a:rPr>
              <a:t>And I like to add mango to my </a:t>
            </a:r>
            <a:r>
              <a:rPr lang="en-US" sz="1600" i="1" dirty="0" err="1">
                <a:solidFill>
                  <a:schemeClr val="bg1"/>
                </a:solidFill>
              </a:rPr>
              <a:t>pico</a:t>
            </a:r>
            <a:r>
              <a:rPr lang="en-US" sz="1600" i="1" dirty="0">
                <a:solidFill>
                  <a:schemeClr val="bg1"/>
                </a:solidFill>
              </a:rPr>
              <a:t> de </a:t>
            </a:r>
            <a:r>
              <a:rPr lang="en-US" sz="1600" i="1" dirty="0" err="1">
                <a:solidFill>
                  <a:schemeClr val="bg1"/>
                </a:solidFill>
              </a:rPr>
              <a:t>gallo</a:t>
            </a:r>
            <a:r>
              <a:rPr lang="en-US" sz="1600" i="1" dirty="0">
                <a:solidFill>
                  <a:schemeClr val="bg1"/>
                </a:solidFill>
              </a:rPr>
              <a:t>!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Muy </a:t>
            </a:r>
            <a:r>
              <a:rPr lang="en-US" sz="1600" dirty="0" err="1">
                <a:solidFill>
                  <a:schemeClr val="bg1"/>
                </a:solidFill>
              </a:rPr>
              <a:t>buena</a:t>
            </a:r>
            <a:r>
              <a:rPr lang="en-US" sz="1600" dirty="0">
                <a:solidFill>
                  <a:schemeClr val="bg1"/>
                </a:solidFill>
              </a:rPr>
              <a:t> idea. </a:t>
            </a:r>
            <a:r>
              <a:rPr lang="en-US" sz="1600" dirty="0" err="1">
                <a:solidFill>
                  <a:schemeClr val="bg1"/>
                </a:solidFill>
              </a:rPr>
              <a:t>Ahora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déjalo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reposar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Very good idea. Now let it rest.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B: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Después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cúbrelo</a:t>
            </a:r>
            <a:r>
              <a:rPr lang="en-US" sz="1600" b="1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guárdalo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refrigerador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durante</a:t>
            </a:r>
            <a:r>
              <a:rPr lang="en-US" sz="1600" b="1" dirty="0">
                <a:solidFill>
                  <a:schemeClr val="bg1"/>
                </a:solidFill>
              </a:rPr>
              <a:t> un día para </a:t>
            </a:r>
            <a:r>
              <a:rPr lang="en-US" sz="1600" b="1" dirty="0" err="1">
                <a:solidFill>
                  <a:schemeClr val="bg1"/>
                </a:solidFill>
              </a:rPr>
              <a:t>fusionar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sabores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Afterward, cover it and store it in the refrigerator for a day to blend the flavors.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¡Listo! </a:t>
            </a:r>
            <a:r>
              <a:rPr lang="en-US" sz="1600" b="1" dirty="0">
                <a:solidFill>
                  <a:schemeClr val="bg1"/>
                </a:solidFill>
              </a:rPr>
              <a:t>¡</a:t>
            </a:r>
            <a:r>
              <a:rPr lang="en-US" sz="1600" b="1" dirty="0" err="1">
                <a:solidFill>
                  <a:schemeClr val="bg1"/>
                </a:solidFill>
              </a:rPr>
              <a:t>Disfruta</a:t>
            </a:r>
            <a:r>
              <a:rPr lang="en-US" sz="1600" b="1" dirty="0">
                <a:solidFill>
                  <a:schemeClr val="bg1"/>
                </a:solidFill>
              </a:rPr>
              <a:t>! ¡Buen </a:t>
            </a:r>
            <a:r>
              <a:rPr lang="en-US" sz="1600" b="1" dirty="0" err="1">
                <a:solidFill>
                  <a:schemeClr val="bg1"/>
                </a:solidFill>
              </a:rPr>
              <a:t>provecho</a:t>
            </a:r>
            <a:r>
              <a:rPr lang="en-US" sz="1600" b="1" dirty="0">
                <a:solidFill>
                  <a:schemeClr val="bg1"/>
                </a:solidFill>
              </a:rPr>
              <a:t>! /</a:t>
            </a:r>
            <a:r>
              <a:rPr lang="en-US" sz="1600" i="1" dirty="0">
                <a:solidFill>
                  <a:schemeClr val="bg1"/>
                </a:solidFill>
              </a:rPr>
              <a:t>Ready! Enjoy! Enjoy your meal!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2" descr="Pico de Gallo - My Dominican Kitchen">
            <a:extLst>
              <a:ext uri="{FF2B5EF4-FFF2-40B4-BE49-F238E27FC236}">
                <a16:creationId xmlns:a16="http://schemas.microsoft.com/office/drawing/2014/main" id="{B9E18582-E739-32A7-3AD7-A53220484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2" b="19713"/>
          <a:stretch>
            <a:fillRect/>
          </a:stretch>
        </p:blipFill>
        <p:spPr bwMode="auto">
          <a:xfrm>
            <a:off x="95718" y="1632667"/>
            <a:ext cx="4537011" cy="41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4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02D6-06EC-FC22-3E79-D1EC0E3A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0C0739-3B91-7B4E-B9E6-5B57BBD84DC6}"/>
              </a:ext>
            </a:extLst>
          </p:cNvPr>
          <p:cNvSpPr txBox="1">
            <a:spLocks/>
          </p:cNvSpPr>
          <p:nvPr/>
        </p:nvSpPr>
        <p:spPr>
          <a:xfrm>
            <a:off x="589184" y="524912"/>
            <a:ext cx="11269662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EN LA MESA – ON THE TABLE</a:t>
            </a:r>
          </a:p>
        </p:txBody>
      </p:sp>
      <p:pic>
        <p:nvPicPr>
          <p:cNvPr id="4098" name="Picture 2" descr="People Eating Table Stock Illustrations – 14,542 People Eating Table Stock  Illustrations, Vectors &amp; Clipart - Dreamstime">
            <a:extLst>
              <a:ext uri="{FF2B5EF4-FFF2-40B4-BE49-F238E27FC236}">
                <a16:creationId xmlns:a16="http://schemas.microsoft.com/office/drawing/2014/main" id="{024A1FE3-3FA9-0E0A-FBD9-3DD4598AE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4870" r="9778" b="17709"/>
          <a:stretch>
            <a:fillRect/>
          </a:stretch>
        </p:blipFill>
        <p:spPr bwMode="auto">
          <a:xfrm>
            <a:off x="2445394" y="2015067"/>
            <a:ext cx="7790806" cy="41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C329-9D3F-97BC-04AB-4F72267D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8E7E-7262-6FBD-3174-FC64DFC8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233" y="555816"/>
            <a:ext cx="6528815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tell us:</a:t>
            </a:r>
          </a:p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GT" sz="3600" b="1" i="1" dirty="0">
                <a:latin typeface="Aptos" panose="020B0004020202020204" pitchFamily="34" charset="0"/>
              </a:rPr>
              <a:t>¿Qué pregunta o frase utilizarías al estar sentado en la mesa listo para comer? </a:t>
            </a:r>
            <a:r>
              <a:rPr lang="en-US" dirty="0">
                <a:latin typeface="Aptos" panose="020B0004020202020204" pitchFamily="34" charset="0"/>
              </a:rPr>
              <a:t>Share with the class</a:t>
            </a: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what handy question or phrase would you use when seated at a table to eat. </a:t>
            </a:r>
            <a:endParaRPr lang="es-MX" sz="40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09562-A3A4-7395-4DAD-61BD54A0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456992"/>
            <a:ext cx="3547533" cy="36003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Amigos de diseño plano mirando hacia arriba">
            <a:extLst>
              <a:ext uri="{FF2B5EF4-FFF2-40B4-BE49-F238E27FC236}">
                <a16:creationId xmlns:a16="http://schemas.microsoft.com/office/drawing/2014/main" id="{50EE80AB-66DC-67CE-95CD-BE720AE2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56992"/>
            <a:ext cx="3547533" cy="3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7E3-24CD-1BD7-CD22-7B1EE8E6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FRASES COMUNES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2595" y="2138170"/>
            <a:ext cx="5850491" cy="4576679"/>
          </a:xfrm>
        </p:spPr>
        <p:txBody>
          <a:bodyPr>
            <a:noAutofit/>
          </a:bodyPr>
          <a:lstStyle/>
          <a:p>
            <a:pPr lvl="0"/>
            <a:r>
              <a:rPr lang="es-MX" sz="2400" b="1" i="1" dirty="0"/>
              <a:t>Tengo hambre.</a:t>
            </a:r>
            <a:r>
              <a:rPr lang="es-MX" sz="2400" dirty="0"/>
              <a:t>. </a:t>
            </a:r>
          </a:p>
          <a:p>
            <a:pPr lvl="0"/>
            <a:r>
              <a:rPr lang="es-MX" sz="2400" b="1" i="1" dirty="0"/>
              <a:t>¿Tienes hambre? </a:t>
            </a:r>
            <a:endParaRPr lang="en-US" sz="2400" dirty="0"/>
          </a:p>
          <a:p>
            <a:pPr lvl="0"/>
            <a:r>
              <a:rPr lang="en-US" sz="2400" b="1" i="1" dirty="0"/>
              <a:t>¿</a:t>
            </a:r>
            <a:r>
              <a:rPr lang="en-US" sz="2400" b="1" i="1" dirty="0" err="1"/>
              <a:t>Tienes</a:t>
            </a:r>
            <a:r>
              <a:rPr lang="en-US" sz="2400" b="1" i="1" dirty="0"/>
              <a:t> </a:t>
            </a:r>
            <a:r>
              <a:rPr lang="en-US" sz="2400" b="1" i="1" dirty="0" err="1"/>
              <a:t>alergias</a:t>
            </a:r>
            <a:r>
              <a:rPr lang="en-US" sz="2400" b="1" i="1" dirty="0"/>
              <a:t>?</a:t>
            </a:r>
            <a:r>
              <a:rPr lang="en-US" sz="2400" dirty="0"/>
              <a:t> </a:t>
            </a:r>
          </a:p>
          <a:p>
            <a:pPr lvl="0"/>
            <a:r>
              <a:rPr lang="es-MX" sz="2400" b="1" i="1" dirty="0"/>
              <a:t>El desayuno es mi comida favorita.</a:t>
            </a:r>
            <a:r>
              <a:rPr lang="es-MX" sz="2400" b="1" dirty="0"/>
              <a:t> </a:t>
            </a:r>
          </a:p>
          <a:p>
            <a:pPr lvl="0"/>
            <a:r>
              <a:rPr lang="es-MX" sz="2400" b="1" i="1" dirty="0"/>
              <a:t>¿Cuándo es la cena?</a:t>
            </a:r>
            <a:r>
              <a:rPr lang="es-MX" sz="2400" b="1" dirty="0"/>
              <a:t> </a:t>
            </a:r>
            <a:endParaRPr lang="en-US" sz="2400" dirty="0"/>
          </a:p>
          <a:p>
            <a:pPr lvl="0"/>
            <a:r>
              <a:rPr lang="es-MX" sz="2400" b="1" i="1" dirty="0"/>
              <a:t>Prefiero el pollo más que la carne roja.</a:t>
            </a:r>
            <a:r>
              <a:rPr lang="es-MX" sz="2400" dirty="0"/>
              <a:t> </a:t>
            </a:r>
          </a:p>
          <a:p>
            <a:pPr lvl="0"/>
            <a:r>
              <a:rPr lang="es-MX" sz="2400" b="1" i="1" dirty="0"/>
              <a:t>¿Eres vegetariano(a)?</a:t>
            </a:r>
            <a:r>
              <a:rPr lang="es-MX" sz="2400" dirty="0"/>
              <a:t> </a:t>
            </a:r>
            <a:endParaRPr lang="en-US" sz="2400" dirty="0"/>
          </a:p>
          <a:p>
            <a:pPr lvl="0"/>
            <a:r>
              <a:rPr lang="en-US" sz="2400" b="1" dirty="0"/>
              <a:t>Quita la mesa. </a:t>
            </a: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132" y="1995021"/>
            <a:ext cx="5792868" cy="48629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s-MX" sz="2400" dirty="0" err="1"/>
              <a:t>I’m</a:t>
            </a:r>
            <a:r>
              <a:rPr lang="es-MX" sz="2400" dirty="0"/>
              <a:t> </a:t>
            </a:r>
            <a:r>
              <a:rPr lang="es-MX" sz="2400" dirty="0" err="1"/>
              <a:t>hungry</a:t>
            </a:r>
            <a:endParaRPr lang="es-MX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Are you hungry?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Do you have any allergies?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Breakfast is my favorite food.</a:t>
            </a:r>
            <a:r>
              <a:rPr lang="en-US" sz="2400" b="1" dirty="0"/>
              <a:t> 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s-MX" sz="2400" dirty="0" err="1"/>
              <a:t>When</a:t>
            </a:r>
            <a:r>
              <a:rPr lang="es-MX" sz="2400" dirty="0"/>
              <a:t> </a:t>
            </a:r>
            <a:r>
              <a:rPr lang="es-MX" sz="2400" dirty="0" err="1"/>
              <a:t>is</a:t>
            </a:r>
            <a:r>
              <a:rPr lang="es-MX" sz="2400" dirty="0"/>
              <a:t> </a:t>
            </a:r>
            <a:r>
              <a:rPr lang="es-MX" sz="2400" dirty="0" err="1"/>
              <a:t>dinner</a:t>
            </a:r>
            <a:r>
              <a:rPr lang="es-MX" sz="2400" dirty="0"/>
              <a:t>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I prefer chicken more than red meat. </a:t>
            </a:r>
          </a:p>
          <a:p>
            <a:pPr marL="457200" indent="-457200">
              <a:buFont typeface="+mj-lt"/>
              <a:buAutoNum type="arabicParenR"/>
            </a:pPr>
            <a:r>
              <a:rPr lang="es-MX" sz="2400" dirty="0"/>
              <a:t>Are </a:t>
            </a:r>
            <a:r>
              <a:rPr lang="es-MX" sz="2400" dirty="0" err="1"/>
              <a:t>you</a:t>
            </a:r>
            <a:r>
              <a:rPr lang="es-MX" sz="2400" dirty="0"/>
              <a:t> a </a:t>
            </a:r>
            <a:r>
              <a:rPr lang="es-MX" sz="2400" dirty="0" err="1"/>
              <a:t>vegetarian</a:t>
            </a:r>
            <a:r>
              <a:rPr lang="es-MX" sz="2400" dirty="0"/>
              <a:t>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Clean the table.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b="1" dirty="0"/>
          </a:p>
        </p:txBody>
      </p:sp>
      <p:pic>
        <p:nvPicPr>
          <p:cNvPr id="5122" name="Picture 2" descr="Table setting enjoying food Vectors - Download Free High-Quality Vectors  from Freepik | Freepik">
            <a:extLst>
              <a:ext uri="{FF2B5EF4-FFF2-40B4-BE49-F238E27FC236}">
                <a16:creationId xmlns:a16="http://schemas.microsoft.com/office/drawing/2014/main" id="{E08BFB5E-74DD-44AC-E96D-313ADBA1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01" y="157763"/>
            <a:ext cx="1624766" cy="162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639478-9B8D-4D6B-1FE0-59108ED95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90463"/>
              </p:ext>
            </p:extLst>
          </p:nvPr>
        </p:nvGraphicFramePr>
        <p:xfrm>
          <a:off x="2724647" y="1294658"/>
          <a:ext cx="6742706" cy="4007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6031">
                  <a:extLst>
                    <a:ext uri="{9D8B030D-6E8A-4147-A177-3AD203B41FA5}">
                      <a16:colId xmlns:a16="http://schemas.microsoft.com/office/drawing/2014/main" val="444102709"/>
                    </a:ext>
                  </a:extLst>
                </a:gridCol>
                <a:gridCol w="2816675">
                  <a:extLst>
                    <a:ext uri="{9D8B030D-6E8A-4147-A177-3AD203B41FA5}">
                      <a16:colId xmlns:a16="http://schemas.microsoft.com/office/drawing/2014/main" val="41901329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el desayuno</a:t>
                      </a:r>
                      <a:endParaRPr lang="en-US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breakfast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82357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el almuerzo</a:t>
                      </a:r>
                      <a:endParaRPr lang="en-US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lunch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9369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la merienda</a:t>
                      </a:r>
                      <a:endParaRPr lang="en-US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snack</a:t>
                      </a:r>
                      <a:endParaRPr lang="en-US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06745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la cena</a:t>
                      </a:r>
                      <a:endParaRPr lang="en-US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dinner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79902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s-GT" sz="2000" b="1" kern="100">
                          <a:effectLst/>
                        </a:rPr>
                        <a:t>los aperitivos/ los antojitos/ las botanas/ las tapas</a:t>
                      </a:r>
                      <a:endParaRPr lang="en-US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appetizers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49079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la ensalada</a:t>
                      </a:r>
                      <a:endParaRPr lang="en-US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salad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32823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>
                          <a:effectLst/>
                        </a:rPr>
                        <a:t>la sopa</a:t>
                      </a:r>
                      <a:endParaRPr lang="en-US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soup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18435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b="1" kern="100" dirty="0" err="1">
                          <a:effectLst/>
                        </a:rPr>
                        <a:t>el</a:t>
                      </a:r>
                      <a:r>
                        <a:rPr lang="en-US" sz="2000" b="1" kern="100" dirty="0">
                          <a:effectLst/>
                        </a:rPr>
                        <a:t> queso</a:t>
                      </a:r>
                      <a:endParaRPr lang="en-US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cheese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53412979"/>
                  </a:ext>
                </a:extLst>
              </a:tr>
            </a:tbl>
          </a:graphicData>
        </a:graphic>
      </p:graphicFrame>
      <p:pic>
        <p:nvPicPr>
          <p:cNvPr id="2050" name="Picture 2" descr="Breakfast food clipart Images - Free Download on Freepik">
            <a:extLst>
              <a:ext uri="{FF2B5EF4-FFF2-40B4-BE49-F238E27FC236}">
                <a16:creationId xmlns:a16="http://schemas.microsoft.com/office/drawing/2014/main" id="{28B1ED75-45F0-FC23-8A3E-82F4267A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75" b="92326" l="6550" r="93291">
                        <a14:foregroundMark x1="15974" y1="23261" x2="10383" y2="32134"/>
                        <a14:foregroundMark x1="10383" y1="32134" x2="6550" y2="45324"/>
                        <a14:foregroundMark x1="6550" y1="45324" x2="8307" y2="52038"/>
                        <a14:foregroundMark x1="15815" y1="36930" x2="19649" y2="25180"/>
                        <a14:foregroundMark x1="19649" y1="25180" x2="27636" y2="31655"/>
                        <a14:foregroundMark x1="27636" y1="31655" x2="29553" y2="38129"/>
                        <a14:foregroundMark x1="32109" y1="30935" x2="21565" y2="23022"/>
                        <a14:foregroundMark x1="17572" y1="25899" x2="15815" y2="49400"/>
                        <a14:foregroundMark x1="15815" y1="49400" x2="18690" y2="54197"/>
                        <a14:foregroundMark x1="17891" y1="44844" x2="12460" y2="29976"/>
                        <a14:foregroundMark x1="12460" y1="29976" x2="13259" y2="28297"/>
                        <a14:foregroundMark x1="29553" y1="32854" x2="30351" y2="43645"/>
                        <a14:foregroundMark x1="20767" y1="47002" x2="22524" y2="46523"/>
                        <a14:foregroundMark x1="22204" y1="45084" x2="25559" y2="45084"/>
                        <a14:foregroundMark x1="24121" y1="58753" x2="39776" y2="50839"/>
                        <a14:foregroundMark x1="39776" y1="50839" x2="40415" y2="51079"/>
                        <a14:foregroundMark x1="26198" y1="63549" x2="41214" y2="54916"/>
                        <a14:foregroundMark x1="41214" y1="54916" x2="41853" y2="47482"/>
                        <a14:foregroundMark x1="21565" y1="67146" x2="42332" y2="62830"/>
                        <a14:foregroundMark x1="42332" y1="62830" x2="42332" y2="57314"/>
                        <a14:foregroundMark x1="54313" y1="43405" x2="62300" y2="39808"/>
                        <a14:foregroundMark x1="62300" y1="39808" x2="69968" y2="47722"/>
                        <a14:foregroundMark x1="69968" y1="47722" x2="68530" y2="51799"/>
                        <a14:foregroundMark x1="52396" y1="48201" x2="49361" y2="44125"/>
                        <a14:foregroundMark x1="51278" y1="49880" x2="61661" y2="59712"/>
                        <a14:foregroundMark x1="61661" y1="59712" x2="63419" y2="58034"/>
                        <a14:foregroundMark x1="40895" y1="6475" x2="55911" y2="7674"/>
                        <a14:foregroundMark x1="66454" y1="9353" x2="75399" y2="14868"/>
                        <a14:foregroundMark x1="75399" y1="14868" x2="84665" y2="26619"/>
                        <a14:foregroundMark x1="84665" y1="26619" x2="90096" y2="43165"/>
                        <a14:foregroundMark x1="90096" y1="43165" x2="90096" y2="43645"/>
                        <a14:foregroundMark x1="90575" y1="40767" x2="90575" y2="58034"/>
                        <a14:foregroundMark x1="90575" y1="58034" x2="90415" y2="58513"/>
                        <a14:foregroundMark x1="93291" y1="50600" x2="87859" y2="69544"/>
                        <a14:foregroundMark x1="87859" y1="69544" x2="87220" y2="70743"/>
                        <a14:foregroundMark x1="32109" y1="89209" x2="47764" y2="92326"/>
                        <a14:foregroundMark x1="47764" y1="92326" x2="64537" y2="91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59" y="-59758"/>
            <a:ext cx="3039634" cy="20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nch food Vectors - Download Free High-Quality Vectors from Freepik |  Freepik">
            <a:extLst>
              <a:ext uri="{FF2B5EF4-FFF2-40B4-BE49-F238E27FC236}">
                <a16:creationId xmlns:a16="http://schemas.microsoft.com/office/drawing/2014/main" id="{4985CE9A-FF50-0D26-0A06-27686680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16" b="93878" l="3994" r="95687">
                        <a14:foregroundMark x1="17412" y1="21173" x2="14217" y2="60969"/>
                        <a14:foregroundMark x1="14217" y1="60969" x2="16613" y2="66582"/>
                        <a14:foregroundMark x1="16454" y1="71429" x2="60064" y2="79592"/>
                        <a14:foregroundMark x1="60064" y1="79592" x2="70767" y2="70153"/>
                        <a14:foregroundMark x1="70767" y1="70153" x2="72204" y2="67347"/>
                        <a14:foregroundMark x1="59425" y1="57653" x2="64058" y2="52806"/>
                        <a14:foregroundMark x1="52236" y1="11735" x2="71725" y2="24235"/>
                        <a14:foregroundMark x1="71725" y1="24235" x2="88339" y2="53571"/>
                        <a14:foregroundMark x1="88339" y1="53571" x2="88978" y2="60714"/>
                        <a14:foregroundMark x1="90895" y1="40051" x2="64696" y2="13265"/>
                        <a14:foregroundMark x1="64696" y1="13265" x2="61022" y2="11990"/>
                        <a14:foregroundMark x1="88658" y1="24490" x2="61182" y2="4847"/>
                        <a14:foregroundMark x1="58786" y1="7653" x2="31629" y2="12245"/>
                        <a14:foregroundMark x1="31629" y1="12245" x2="27157" y2="15561"/>
                        <a14:foregroundMark x1="18211" y1="18878" x2="6230" y2="48980"/>
                        <a14:foregroundMark x1="6230" y1="48980" x2="6230" y2="56122"/>
                        <a14:foregroundMark x1="6230" y1="55102" x2="12300" y2="71173"/>
                        <a14:foregroundMark x1="12300" y1="71173" x2="41693" y2="90051"/>
                        <a14:foregroundMark x1="41693" y1="90051" x2="49361" y2="89541"/>
                        <a14:foregroundMark x1="47604" y1="89541" x2="86422" y2="70408"/>
                        <a14:foregroundMark x1="73003" y1="81378" x2="80351" y2="69898"/>
                        <a14:foregroundMark x1="80351" y1="69898" x2="84665" y2="49490"/>
                        <a14:foregroundMark x1="84665" y1="49490" x2="84185" y2="46429"/>
                        <a14:foregroundMark x1="85144" y1="25255" x2="91534" y2="40816"/>
                        <a14:foregroundMark x1="91534" y1="40816" x2="94888" y2="60459"/>
                        <a14:foregroundMark x1="94888" y1="60459" x2="94728" y2="61990"/>
                        <a14:foregroundMark x1="89137" y1="32398" x2="95687" y2="55102"/>
                        <a14:foregroundMark x1="95687" y1="55102" x2="95687" y2="57143"/>
                        <a14:foregroundMark x1="86422" y1="78827" x2="52556" y2="93878"/>
                        <a14:foregroundMark x1="4313" y1="54082" x2="9904" y2="29337"/>
                        <a14:foregroundMark x1="9904" y1="29337" x2="18051" y2="20663"/>
                        <a14:foregroundMark x1="18051" y1="20408" x2="42812" y2="5102"/>
                        <a14:foregroundMark x1="53514" y1="3827" x2="46166" y2="4337"/>
                        <a14:foregroundMark x1="17412" y1="16071" x2="30351" y2="8418"/>
                        <a14:foregroundMark x1="38019" y1="5102" x2="45687" y2="3316"/>
                        <a14:foregroundMark x1="4313" y1="66837" x2="7668" y2="72959"/>
                        <a14:foregroundMark x1="23003" y1="11224" x2="38978" y2="4592"/>
                        <a14:foregroundMark x1="23962" y1="9694" x2="40415" y2="3571"/>
                        <a14:foregroundMark x1="26677" y1="7143" x2="37220" y2="4592"/>
                        <a14:foregroundMark x1="90575" y1="26786" x2="94728" y2="49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339" y="4914762"/>
            <a:ext cx="3198661" cy="20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up sandwich Images - Free Download on Freepik">
            <a:extLst>
              <a:ext uri="{FF2B5EF4-FFF2-40B4-BE49-F238E27FC236}">
                <a16:creationId xmlns:a16="http://schemas.microsoft.com/office/drawing/2014/main" id="{46197896-4C07-22A9-16ED-76779597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89617" l="3355" r="96326">
                        <a14:foregroundMark x1="52077" y1="54153" x2="59585" y2="44249"/>
                        <a14:foregroundMark x1="59585" y1="44249" x2="74760" y2="43291"/>
                        <a14:foregroundMark x1="74760" y1="43291" x2="76677" y2="44249"/>
                        <a14:foregroundMark x1="52396" y1="38498" x2="60863" y2="34665"/>
                        <a14:foregroundMark x1="60863" y1="34665" x2="75719" y2="37540"/>
                        <a14:foregroundMark x1="75719" y1="37540" x2="80511" y2="42013"/>
                        <a14:foregroundMark x1="71246" y1="34026" x2="80671" y2="37540"/>
                        <a14:foregroundMark x1="80671" y1="37540" x2="87220" y2="42812"/>
                        <a14:foregroundMark x1="84665" y1="42173" x2="78275" y2="57508"/>
                        <a14:foregroundMark x1="78275" y1="57508" x2="73163" y2="59904"/>
                        <a14:foregroundMark x1="54473" y1="52556" x2="66294" y2="59425"/>
                        <a14:foregroundMark x1="66294" y1="59425" x2="82428" y2="62141"/>
                        <a14:foregroundMark x1="82428" y1="62141" x2="83067" y2="61342"/>
                        <a14:foregroundMark x1="86581" y1="49361" x2="90575" y2="68690"/>
                        <a14:foregroundMark x1="92173" y1="56390" x2="68051" y2="73163"/>
                        <a14:foregroundMark x1="88818" y1="50160" x2="95847" y2="60543"/>
                        <a14:foregroundMark x1="95847" y1="60543" x2="95847" y2="60703"/>
                        <a14:foregroundMark x1="10064" y1="55431" x2="18371" y2="63578"/>
                        <a14:foregroundMark x1="18371" y1="63578" x2="57188" y2="69808"/>
                        <a14:foregroundMark x1="57188" y1="69808" x2="63738" y2="69169"/>
                        <a14:foregroundMark x1="14217" y1="68211" x2="64058" y2="77636"/>
                        <a14:foregroundMark x1="64058" y1="77636" x2="64377" y2="77636"/>
                        <a14:foregroundMark x1="10863" y1="65655" x2="7029" y2="58147"/>
                        <a14:foregroundMark x1="7029" y1="58147" x2="6070" y2="49681"/>
                        <a14:foregroundMark x1="6070" y1="49681" x2="6550" y2="49042"/>
                        <a14:foregroundMark x1="7188" y1="47444" x2="4107" y2="56553"/>
                        <a14:foregroundMark x1="4015" y1="60074" x2="6230" y2="67891"/>
                        <a14:foregroundMark x1="6230" y1="67891" x2="14696" y2="76038"/>
                        <a14:foregroundMark x1="14856" y1="76038" x2="64217" y2="78115"/>
                        <a14:foregroundMark x1="26038" y1="80990" x2="65815" y2="82748"/>
                        <a14:foregroundMark x1="65815" y1="82588" x2="85623" y2="74920"/>
                        <a14:foregroundMark x1="85623" y1="74920" x2="85783" y2="74760"/>
                        <a14:foregroundMark x1="3994" y1="65974" x2="4153" y2="56709"/>
                        <a14:foregroundMark x1="4153" y1="56709" x2="4313" y2="56550"/>
                        <a14:foregroundMark x1="5591" y1="50958" x2="10383" y2="45208"/>
                        <a14:foregroundMark x1="87061" y1="42971" x2="96326" y2="59265"/>
                        <a14:foregroundMark x1="95367" y1="54313" x2="89776" y2="45847"/>
                        <a14:backgroundMark x1="5431" y1="43610" x2="1917" y2="46645"/>
                        <a14:backgroundMark x1="958" y1="47125" x2="479" y2="65335"/>
                        <a14:backgroundMark x1="479" y1="65335" x2="319" y2="65176"/>
                        <a14:backgroundMark x1="639" y1="65655" x2="799" y2="58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334" y="-475033"/>
            <a:ext cx="2976025" cy="29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opular snack Images - Free Download on Freepik">
            <a:extLst>
              <a:ext uri="{FF2B5EF4-FFF2-40B4-BE49-F238E27FC236}">
                <a16:creationId xmlns:a16="http://schemas.microsoft.com/office/drawing/2014/main" id="{F48FC8E2-BFB8-020F-FDA2-4A50281FE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9" b="5679"/>
          <a:stretch>
            <a:fillRect/>
          </a:stretch>
        </p:blipFill>
        <p:spPr bwMode="auto">
          <a:xfrm>
            <a:off x="0" y="5009322"/>
            <a:ext cx="2663687" cy="184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ppetizer delightful serving Vectors - Download Free High-Quality Vectors  from Freepik | Freepik">
            <a:extLst>
              <a:ext uri="{FF2B5EF4-FFF2-40B4-BE49-F238E27FC236}">
                <a16:creationId xmlns:a16="http://schemas.microsoft.com/office/drawing/2014/main" id="{6974C927-5D10-2F36-A2A1-B041B08F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92" b="89880" l="5000" r="95946">
                        <a14:foregroundMark x1="6081" y1="52048" x2="8378" y2="63614"/>
                        <a14:foregroundMark x1="8378" y1="63614" x2="28784" y2="77831"/>
                        <a14:foregroundMark x1="28784" y1="77831" x2="32162" y2="77349"/>
                        <a14:foregroundMark x1="30676" y1="79759" x2="46892" y2="69880"/>
                        <a14:foregroundMark x1="45000" y1="81928" x2="59054" y2="83855"/>
                        <a14:foregroundMark x1="59054" y1="83855" x2="79324" y2="72048"/>
                        <a14:foregroundMark x1="79324" y1="72048" x2="83919" y2="64578"/>
                        <a14:foregroundMark x1="90541" y1="45542" x2="92568" y2="57108"/>
                        <a14:foregroundMark x1="92568" y1="57108" x2="83514" y2="81928"/>
                        <a14:foregroundMark x1="83514" y1="81928" x2="81216" y2="83855"/>
                        <a14:foregroundMark x1="88243" y1="80241" x2="94189" y2="48193"/>
                        <a14:foregroundMark x1="96216" y1="55422" x2="91486" y2="38795"/>
                        <a14:foregroundMark x1="50405" y1="8434" x2="49324" y2="2892"/>
                        <a14:foregroundMark x1="3784" y1="51325" x2="5000" y2="64337"/>
                        <a14:foregroundMark x1="5000" y1="64337" x2="5811" y2="66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1" y="27056"/>
            <a:ext cx="2493231" cy="13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alad clipart Vectors - Download Free High-Quality Vectors from Freepik |  Freepik">
            <a:extLst>
              <a:ext uri="{FF2B5EF4-FFF2-40B4-BE49-F238E27FC236}">
                <a16:creationId xmlns:a16="http://schemas.microsoft.com/office/drawing/2014/main" id="{136261BB-9481-6089-859D-0219FE646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56" b="94798" l="4595" r="97838">
                        <a14:foregroundMark x1="8243" y1="20039" x2="16622" y2="36416"/>
                        <a14:foregroundMark x1="5811" y1="40848" x2="8514" y2="50096"/>
                        <a14:foregroundMark x1="8514" y1="50096" x2="33514" y2="75337"/>
                        <a14:foregroundMark x1="33514" y1="75337" x2="63108" y2="79191"/>
                        <a14:foregroundMark x1="63108" y1="79191" x2="63649" y2="78805"/>
                        <a14:foregroundMark x1="87568" y1="59152" x2="93243" y2="37380"/>
                        <a14:foregroundMark x1="92297" y1="31407" x2="95676" y2="51830"/>
                        <a14:foregroundMark x1="95676" y1="51830" x2="94595" y2="57996"/>
                        <a14:foregroundMark x1="76486" y1="50482" x2="53784" y2="57611"/>
                        <a14:foregroundMark x1="26216" y1="23699" x2="49054" y2="20231"/>
                        <a14:foregroundMark x1="49054" y1="20231" x2="50405" y2="20231"/>
                        <a14:foregroundMark x1="32162" y1="18304" x2="44459" y2="16378"/>
                        <a14:foregroundMark x1="44459" y1="16378" x2="55405" y2="17534"/>
                        <a14:foregroundMark x1="55405" y1="17534" x2="55541" y2="17534"/>
                        <a14:foregroundMark x1="68784" y1="9056" x2="72973" y2="9441"/>
                        <a14:foregroundMark x1="48514" y1="59152" x2="81622" y2="54143"/>
                        <a14:foregroundMark x1="4595" y1="40655" x2="4730" y2="32370"/>
                        <a14:foregroundMark x1="5541" y1="57996" x2="23649" y2="82081"/>
                        <a14:foregroundMark x1="23649" y1="82081" x2="25676" y2="83044"/>
                        <a14:foregroundMark x1="32027" y1="94412" x2="63649" y2="94798"/>
                        <a14:foregroundMark x1="63649" y1="94798" x2="70270" y2="93642"/>
                        <a14:foregroundMark x1="97703" y1="39306" x2="92297" y2="28516"/>
                        <a14:foregroundMark x1="92297" y1="28516" x2="89730" y2="26397"/>
                        <a14:foregroundMark x1="23243" y1="23121" x2="36757" y2="20039"/>
                        <a14:foregroundMark x1="47297" y1="16956" x2="56892" y2="15992"/>
                        <a14:foregroundMark x1="56892" y1="15992" x2="59595" y2="16956"/>
                        <a14:foregroundMark x1="88784" y1="24085" x2="94595" y2="30250"/>
                        <a14:foregroundMark x1="94595" y1="30250" x2="97838" y2="3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80" y="5144349"/>
            <a:ext cx="2447262" cy="171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ese clip art free Images - Free Download on Freepik">
            <a:extLst>
              <a:ext uri="{FF2B5EF4-FFF2-40B4-BE49-F238E27FC236}">
                <a16:creationId xmlns:a16="http://schemas.microsoft.com/office/drawing/2014/main" id="{DFC17727-CEEB-4B4A-FFCD-D551BB22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65" r="90000">
                        <a14:foregroundMark x1="9865" y1="20946" x2="10270" y2="36081"/>
                        <a14:foregroundMark x1="89189" y1="22703" x2="88243" y2="16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514" y="2500992"/>
            <a:ext cx="1856014" cy="185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egetable soup illustration Images - Free Download on Freepik">
            <a:extLst>
              <a:ext uri="{FF2B5EF4-FFF2-40B4-BE49-F238E27FC236}">
                <a16:creationId xmlns:a16="http://schemas.microsoft.com/office/drawing/2014/main" id="{9E5B9D1B-0D42-1A2D-A29D-B59A375E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811" l="8784" r="90000">
                        <a14:foregroundMark x1="9189" y1="64865" x2="8784" y2="53649"/>
                        <a14:foregroundMark x1="8784" y1="53649" x2="10676" y2="50270"/>
                        <a14:foregroundMark x1="30676" y1="91757" x2="50811" y2="90811"/>
                        <a14:foregroundMark x1="50811" y1="90811" x2="50811" y2="90676"/>
                        <a14:foregroundMark x1="88108" y1="15135" x2="54324" y2="5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2" y="1965046"/>
            <a:ext cx="2493231" cy="24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5C9CD-B540-038E-356D-A548CE17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3B1BA6-9B16-0EEA-3E33-3E01502AA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12874"/>
              </p:ext>
            </p:extLst>
          </p:nvPr>
        </p:nvGraphicFramePr>
        <p:xfrm>
          <a:off x="3005593" y="1764605"/>
          <a:ext cx="6425192" cy="3662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9019">
                  <a:extLst>
                    <a:ext uri="{9D8B030D-6E8A-4147-A177-3AD203B41FA5}">
                      <a16:colId xmlns:a16="http://schemas.microsoft.com/office/drawing/2014/main" val="51852640"/>
                    </a:ext>
                  </a:extLst>
                </a:gridCol>
                <a:gridCol w="2346173">
                  <a:extLst>
                    <a:ext uri="{9D8B030D-6E8A-4147-A177-3AD203B41FA5}">
                      <a16:colId xmlns:a16="http://schemas.microsoft.com/office/drawing/2014/main" val="55095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>
                          <a:effectLst/>
                        </a:rPr>
                        <a:t>el arroz</a:t>
                      </a:r>
                      <a:endParaRPr lang="en-US" sz="2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rice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84209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los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vegetales</a:t>
                      </a:r>
                      <a:r>
                        <a:rPr lang="en-US" sz="2400" b="1" kern="100" dirty="0">
                          <a:effectLst/>
                        </a:rPr>
                        <a:t> /las </a:t>
                      </a:r>
                      <a:r>
                        <a:rPr lang="en-US" sz="2400" b="1" kern="100" dirty="0" err="1">
                          <a:effectLst/>
                        </a:rPr>
                        <a:t>verduras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vegetables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25561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>
                          <a:effectLst/>
                        </a:rPr>
                        <a:t>las papas</a:t>
                      </a:r>
                      <a:endParaRPr lang="en-US" sz="2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potatoes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79263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pasta /</a:t>
                      </a:r>
                      <a:r>
                        <a:rPr lang="en-US" sz="2400" b="1" kern="100" dirty="0" err="1">
                          <a:effectLst/>
                        </a:rPr>
                        <a:t>los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fideos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pasta/noodles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20816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maíz</a:t>
                      </a:r>
                      <a:r>
                        <a:rPr lang="en-US" sz="2400" b="1" kern="100" dirty="0">
                          <a:effectLst/>
                        </a:rPr>
                        <a:t> /</a:t>
                      </a: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elote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corn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41830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>
                          <a:effectLst/>
                        </a:rPr>
                        <a:t>los frijoles</a:t>
                      </a:r>
                      <a:endParaRPr lang="en-US" sz="2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beans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94733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las </a:t>
                      </a:r>
                      <a:r>
                        <a:rPr lang="en-US" sz="2400" b="1" kern="100" dirty="0" err="1">
                          <a:effectLst/>
                        </a:rPr>
                        <a:t>frutas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fruits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1201725"/>
                  </a:ext>
                </a:extLst>
              </a:tr>
            </a:tbl>
          </a:graphicData>
        </a:graphic>
      </p:graphicFrame>
      <p:pic>
        <p:nvPicPr>
          <p:cNvPr id="3074" name="Picture 2" descr="Page 3 | Wet rice Vectors - Download Free High-Quality Vectors from Freepik  | Freepik">
            <a:extLst>
              <a:ext uri="{FF2B5EF4-FFF2-40B4-BE49-F238E27FC236}">
                <a16:creationId xmlns:a16="http://schemas.microsoft.com/office/drawing/2014/main" id="{B5F674F5-C055-BD8D-0236-2CF650D1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17" y="-211833"/>
            <a:ext cx="352425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eamed veggies Images - Free Download on Freepik">
            <a:extLst>
              <a:ext uri="{FF2B5EF4-FFF2-40B4-BE49-F238E27FC236}">
                <a16:creationId xmlns:a16="http://schemas.microsoft.com/office/drawing/2014/main" id="{F18410AD-3E04-54CB-006E-1A508ED8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6" b="90000" l="7162" r="91622">
                        <a14:foregroundMark x1="10135" y1="44730" x2="18784" y2="71486"/>
                        <a14:foregroundMark x1="18784" y1="71486" x2="20270" y2="73378"/>
                        <a14:foregroundMark x1="21081" y1="17838" x2="41486" y2="9865"/>
                        <a14:foregroundMark x1="41486" y1="9865" x2="53919" y2="9189"/>
                        <a14:foregroundMark x1="53919" y1="9189" x2="62838" y2="11892"/>
                        <a14:foregroundMark x1="62838" y1="11892" x2="62838" y2="11892"/>
                        <a14:foregroundMark x1="65270" y1="10270" x2="80270" y2="20405"/>
                        <a14:foregroundMark x1="80270" y1="20405" x2="88649" y2="41351"/>
                        <a14:foregroundMark x1="88649" y1="41351" x2="89730" y2="56757"/>
                        <a14:foregroundMark x1="89730" y1="56757" x2="85541" y2="71622"/>
                        <a14:foregroundMark x1="85541" y1="71622" x2="81622" y2="76216"/>
                        <a14:foregroundMark x1="80541" y1="76892" x2="65946" y2="82838"/>
                        <a14:foregroundMark x1="63378" y1="87027" x2="41486" y2="86486"/>
                        <a14:foregroundMark x1="41486" y1="86486" x2="41216" y2="86351"/>
                        <a14:foregroundMark x1="50541" y1="87838" x2="74459" y2="82568"/>
                        <a14:foregroundMark x1="73649" y1="82838" x2="54324" y2="89595"/>
                        <a14:foregroundMark x1="46622" y1="89189" x2="39054" y2="88514"/>
                        <a14:foregroundMark x1="39054" y1="88514" x2="29324" y2="84459"/>
                        <a14:foregroundMark x1="29324" y1="84459" x2="28649" y2="83649"/>
                        <a14:foregroundMark x1="25405" y1="81081" x2="15405" y2="63919"/>
                        <a14:foregroundMark x1="15405" y1="63919" x2="15405" y2="63514"/>
                        <a14:foregroundMark x1="18378" y1="74865" x2="11351" y2="57703"/>
                        <a14:foregroundMark x1="11351" y1="57703" x2="11216" y2="56081"/>
                        <a14:foregroundMark x1="8378" y1="42162" x2="8514" y2="60135"/>
                        <a14:foregroundMark x1="9324" y1="37027" x2="17703" y2="21892"/>
                        <a14:foregroundMark x1="17703" y1="21892" x2="35811" y2="11757"/>
                        <a14:foregroundMark x1="31081" y1="11892" x2="51757" y2="7027"/>
                        <a14:foregroundMark x1="51757" y1="7027" x2="64595" y2="10000"/>
                        <a14:foregroundMark x1="70811" y1="11081" x2="82838" y2="20135"/>
                        <a14:foregroundMark x1="82838" y1="20135" x2="87162" y2="28108"/>
                        <a14:foregroundMark x1="87162" y1="28108" x2="90270" y2="53919"/>
                        <a14:foregroundMark x1="71622" y1="11081" x2="57297" y2="7568"/>
                        <a14:foregroundMark x1="57162" y1="7297" x2="49189" y2="6351"/>
                        <a14:foregroundMark x1="49189" y1="6351" x2="48919" y2="6216"/>
                        <a14:foregroundMark x1="46486" y1="6351" x2="34730" y2="8784"/>
                        <a14:foregroundMark x1="32297" y1="10676" x2="21486" y2="17703"/>
                        <a14:foregroundMark x1="19459" y1="18919" x2="7297" y2="42568"/>
                        <a14:foregroundMark x1="89054" y1="35541" x2="91622" y2="5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8" y="4613054"/>
            <a:ext cx="2397522" cy="23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elicious looking baked potato, food concept photo. | Premium Photo">
            <a:extLst>
              <a:ext uri="{FF2B5EF4-FFF2-40B4-BE49-F238E27FC236}">
                <a16:creationId xmlns:a16="http://schemas.microsoft.com/office/drawing/2014/main" id="{8C24AA44-2EFD-B40B-587D-470E2752A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" b="99281" l="22684" r="99681">
                        <a14:foregroundMark x1="37859" y1="9832" x2="30831" y2="25659"/>
                        <a14:foregroundMark x1="30831" y1="25659" x2="26198" y2="54197"/>
                        <a14:foregroundMark x1="26198" y1="54197" x2="31310" y2="64508"/>
                        <a14:foregroundMark x1="39936" y1="85612" x2="58786" y2="90408"/>
                        <a14:foregroundMark x1="58786" y1="90408" x2="87540" y2="68106"/>
                        <a14:foregroundMark x1="87540" y1="68106" x2="88658" y2="41966"/>
                        <a14:foregroundMark x1="88658" y1="41966" x2="88658" y2="41966"/>
                        <a14:foregroundMark x1="98083" y1="77458" x2="95048" y2="11271"/>
                        <a14:foregroundMark x1="95527" y1="3837" x2="52396" y2="4077"/>
                        <a14:foregroundMark x1="34185" y1="8633" x2="26997" y2="30935"/>
                        <a14:foregroundMark x1="26997" y1="30935" x2="26677" y2="35252"/>
                        <a14:foregroundMark x1="22843" y1="33813" x2="23962" y2="55875"/>
                        <a14:foregroundMark x1="33227" y1="77698" x2="48882" y2="96882"/>
                        <a14:foregroundMark x1="48882" y1="96882" x2="48882" y2="96882"/>
                        <a14:foregroundMark x1="74760" y1="99281" x2="88339" y2="89688"/>
                        <a14:foregroundMark x1="88339" y1="89688" x2="94728" y2="80576"/>
                        <a14:foregroundMark x1="94728" y1="80576" x2="94728" y2="80576"/>
                        <a14:foregroundMark x1="97923" y1="81535" x2="95208" y2="95683"/>
                        <a14:foregroundMark x1="26358" y1="67866" x2="38339" y2="91847"/>
                        <a14:foregroundMark x1="38339" y1="91847" x2="40895" y2="93765"/>
                        <a14:foregroundMark x1="96166" y1="1918" x2="99681" y2="4077"/>
                        <a14:foregroundMark x1="95367" y1="98801" x2="99521" y2="9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7"/>
          <a:stretch>
            <a:fillRect/>
          </a:stretch>
        </p:blipFill>
        <p:spPr bwMode="auto">
          <a:xfrm>
            <a:off x="9430785" y="41271"/>
            <a:ext cx="2744380" cy="22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sta dish Images - Free Download on Freepik">
            <a:extLst>
              <a:ext uri="{FF2B5EF4-FFF2-40B4-BE49-F238E27FC236}">
                <a16:creationId xmlns:a16="http://schemas.microsoft.com/office/drawing/2014/main" id="{3E1F7604-1E15-71CE-AD3E-30EB7A10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5" b="93514" l="4730" r="96892">
                        <a14:foregroundMark x1="18378" y1="19865" x2="9459" y2="53514"/>
                        <a14:foregroundMark x1="9459" y1="53514" x2="13649" y2="63108"/>
                        <a14:foregroundMark x1="13649" y1="63108" x2="13649" y2="63108"/>
                        <a14:foregroundMark x1="14459" y1="69459" x2="22297" y2="76892"/>
                        <a14:foregroundMark x1="22297" y1="76892" x2="51081" y2="85541"/>
                        <a14:foregroundMark x1="51081" y1="85541" x2="57568" y2="85000"/>
                        <a14:foregroundMark x1="60135" y1="86757" x2="75541" y2="77973"/>
                        <a14:foregroundMark x1="75541" y1="77973" x2="84730" y2="63514"/>
                        <a14:foregroundMark x1="91892" y1="61757" x2="80000" y2="27973"/>
                        <a14:foregroundMark x1="80000" y1="27973" x2="71216" y2="16081"/>
                        <a14:foregroundMark x1="71216" y1="16081" x2="65135" y2="12838"/>
                        <a14:foregroundMark x1="66757" y1="13243" x2="82838" y2="30000"/>
                        <a14:foregroundMark x1="82838" y1="30000" x2="88514" y2="43514"/>
                        <a14:foregroundMark x1="88514" y1="43514" x2="88514" y2="45000"/>
                        <a14:foregroundMark x1="92162" y1="43784" x2="78784" y2="19189"/>
                        <a14:foregroundMark x1="78784" y1="19189" x2="75946" y2="15946"/>
                        <a14:foregroundMark x1="68649" y1="14324" x2="41351" y2="14324"/>
                        <a14:foregroundMark x1="26622" y1="15811" x2="35946" y2="10811"/>
                        <a14:foregroundMark x1="35946" y1="10811" x2="48919" y2="8108"/>
                        <a14:foregroundMark x1="48919" y1="8108" x2="56486" y2="8649"/>
                        <a14:foregroundMark x1="41486" y1="5000" x2="50135" y2="4865"/>
                        <a14:foregroundMark x1="50135" y1="4865" x2="71351" y2="9459"/>
                        <a14:foregroundMark x1="71351" y1="9459" x2="78919" y2="15676"/>
                        <a14:foregroundMark x1="78919" y1="15676" x2="79189" y2="16081"/>
                        <a14:foregroundMark x1="81216" y1="18243" x2="92027" y2="41757"/>
                        <a14:foregroundMark x1="92027" y1="41757" x2="92297" y2="46892"/>
                        <a14:foregroundMark x1="88378" y1="26892" x2="97027" y2="48243"/>
                        <a14:foregroundMark x1="97027" y1="48243" x2="84867" y2="82341"/>
                        <a14:foregroundMark x1="85811" y1="78514" x2="51081" y2="87432"/>
                        <a14:foregroundMark x1="68243" y1="89595" x2="35270" y2="88108"/>
                        <a14:foregroundMark x1="35270" y1="88108" x2="34054" y2="87568"/>
                        <a14:foregroundMark x1="80135" y1="82703" x2="66081" y2="89054"/>
                        <a14:foregroundMark x1="66081" y1="89054" x2="40135" y2="93108"/>
                        <a14:foregroundMark x1="40135" y1="93108" x2="20541" y2="80135"/>
                        <a14:foregroundMark x1="20541" y1="80135" x2="18243" y2="77297"/>
                        <a14:foregroundMark x1="16757" y1="75270" x2="12703" y2="64730"/>
                        <a14:foregroundMark x1="7973" y1="41081" x2="7973" y2="41081"/>
                        <a14:foregroundMark x1="12297" y1="30135" x2="5270" y2="51216"/>
                        <a14:foregroundMark x1="5270" y1="51216" x2="5270" y2="51486"/>
                        <a14:foregroundMark x1="8378" y1="48919" x2="5676" y2="53514"/>
                        <a14:foregroundMark x1="5135" y1="52162" x2="10946" y2="72162"/>
                        <a14:foregroundMark x1="10946" y1="72162" x2="29730" y2="89189"/>
                        <a14:foregroundMark x1="76486" y1="87568" x2="67703" y2="91216"/>
                        <a14:foregroundMark x1="67703" y1="91216" x2="41757" y2="92838"/>
                        <a14:foregroundMark x1="41757" y1="92838" x2="14595" y2="80405"/>
                        <a14:foregroundMark x1="14595" y1="80405" x2="8341" y2="72811"/>
                        <a14:foregroundMark x1="4888" y1="63145" x2="4730" y2="59459"/>
                        <a14:foregroundMark x1="4730" y1="59459" x2="6622" y2="52568"/>
                        <a14:foregroundMark x1="59459" y1="5000" x2="86351" y2="20811"/>
                        <a14:foregroundMark x1="86351" y1="20811" x2="92568" y2="33784"/>
                        <a14:foregroundMark x1="43243" y1="94595" x2="61892" y2="93514"/>
                        <a14:foregroundMark x1="61892" y1="93514" x2="62703" y2="93243"/>
                        <a14:foregroundMark x1="75405" y1="10946" x2="80541" y2="17297"/>
                        <a14:foregroundMark x1="80541" y1="17297" x2="85811" y2="20946"/>
                        <a14:foregroundMark x1="86351" y1="19730" x2="79324" y2="14054"/>
                        <a14:foregroundMark x1="5270" y1="63784" x2="8919" y2="71892"/>
                        <a14:foregroundMark x1="8919" y1="71892" x2="8919" y2="71892"/>
                        <a14:backgroundMark x1="4054" y1="63514" x2="4363" y2="64168"/>
                        <a14:backgroundMark x1="85000" y1="84595" x2="83919" y2="85000"/>
                        <a14:backgroundMark x1="7656" y1="72426" x2="7838" y2="72973"/>
                        <a14:backgroundMark x1="85270" y1="82703" x2="83243" y2="8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9" y="2264133"/>
            <a:ext cx="2329733" cy="23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orn food Images - Free Download on Freepik">
            <a:extLst>
              <a:ext uri="{FF2B5EF4-FFF2-40B4-BE49-F238E27FC236}">
                <a16:creationId xmlns:a16="http://schemas.microsoft.com/office/drawing/2014/main" id="{B52EF3B4-FE2B-3010-284E-49873E5AD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37" b="89655" l="3108" r="90000">
                        <a14:foregroundMark x1="17703" y1="12779" x2="45541" y2="2637"/>
                        <a14:foregroundMark x1="45541" y1="2637" x2="50676" y2="5680"/>
                        <a14:foregroundMark x1="18784" y1="22312" x2="13108" y2="54361"/>
                        <a14:foregroundMark x1="3108" y1="67343" x2="20270" y2="74645"/>
                        <a14:foregroundMark x1="20270" y1="74645" x2="20541" y2="79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" y="0"/>
            <a:ext cx="3069771" cy="20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hite beans cooked Images - Free Download on Freepik">
            <a:extLst>
              <a:ext uri="{FF2B5EF4-FFF2-40B4-BE49-F238E27FC236}">
                <a16:creationId xmlns:a16="http://schemas.microsoft.com/office/drawing/2014/main" id="{01A409CD-FF51-717C-0AC1-23ED7C55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95278" l="8056" r="95556">
                        <a14:foregroundMark x1="23333" y1="19444" x2="13056" y2="33889"/>
                        <a14:foregroundMark x1="13056" y1="33889" x2="12222" y2="38889"/>
                        <a14:foregroundMark x1="11389" y1="41389" x2="10000" y2="56944"/>
                        <a14:foregroundMark x1="10000" y1="56944" x2="16667" y2="75833"/>
                        <a14:foregroundMark x1="16667" y1="75833" x2="46944" y2="92778"/>
                        <a14:foregroundMark x1="46944" y1="92778" x2="66667" y2="93611"/>
                        <a14:foregroundMark x1="66667" y1="93611" x2="88889" y2="68333"/>
                        <a14:foregroundMark x1="88889" y1="68333" x2="96111" y2="49444"/>
                        <a14:foregroundMark x1="96111" y1="49444" x2="91667" y2="32778"/>
                        <a14:foregroundMark x1="91667" y1="32778" x2="53611" y2="14722"/>
                        <a14:foregroundMark x1="53611" y1="14722" x2="50556" y2="14722"/>
                        <a14:foregroundMark x1="28889" y1="15556" x2="45278" y2="8889"/>
                        <a14:foregroundMark x1="45278" y1="8889" x2="70000" y2="13611"/>
                        <a14:foregroundMark x1="70000" y1="13611" x2="76667" y2="20000"/>
                        <a14:foregroundMark x1="18889" y1="20000" x2="13333" y2="37500"/>
                        <a14:foregroundMark x1="10833" y1="33056" x2="8889" y2="49444"/>
                        <a14:foregroundMark x1="45556" y1="89444" x2="61111" y2="89722"/>
                        <a14:foregroundMark x1="61111" y1="89722" x2="62222" y2="89444"/>
                        <a14:foregroundMark x1="60556" y1="90556" x2="37500" y2="89722"/>
                        <a14:foregroundMark x1="37500" y1="89722" x2="28611" y2="85833"/>
                        <a14:foregroundMark x1="17778" y1="71944" x2="10556" y2="57222"/>
                        <a14:foregroundMark x1="10556" y1="57222" x2="8611" y2="40556"/>
                        <a14:foregroundMark x1="8056" y1="38611" x2="7222" y2="59444"/>
                        <a14:foregroundMark x1="7222" y1="59444" x2="18611" y2="82500"/>
                        <a14:foregroundMark x1="18611" y1="82500" x2="45556" y2="95278"/>
                        <a14:foregroundMark x1="90833" y1="68333" x2="77222" y2="84444"/>
                        <a14:foregroundMark x1="78056" y1="17222" x2="93889" y2="50278"/>
                        <a14:foregroundMark x1="93889" y1="50278" x2="95556" y2="51389"/>
                        <a14:foregroundMark x1="77778" y1="17500" x2="89444" y2="30278"/>
                        <a14:foregroundMark x1="89444" y1="30278" x2="89722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63" y="2483137"/>
            <a:ext cx="2350037" cy="23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Fresh fruit fruits Images - Free Download on Freepik">
            <a:extLst>
              <a:ext uri="{FF2B5EF4-FFF2-40B4-BE49-F238E27FC236}">
                <a16:creationId xmlns:a16="http://schemas.microsoft.com/office/drawing/2014/main" id="{F85C3AF4-C8CD-34A6-C7F7-D63EED7B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31" b="92089" l="10000" r="90000">
                        <a14:foregroundMark x1="21622" y1="39554" x2="28378" y2="18661"/>
                        <a14:foregroundMark x1="28378" y1="18661" x2="36216" y2="10548"/>
                        <a14:foregroundMark x1="36216" y1="10548" x2="43784" y2="7099"/>
                        <a14:foregroundMark x1="43784" y1="7099" x2="53243" y2="6694"/>
                        <a14:foregroundMark x1="53243" y1="6694" x2="62703" y2="12373"/>
                        <a14:foregroundMark x1="62703" y1="12373" x2="70405" y2="21704"/>
                        <a14:foregroundMark x1="70405" y1="21704" x2="76892" y2="40771"/>
                        <a14:foregroundMark x1="32162" y1="14199" x2="42452" y2="6315"/>
                        <a14:foregroundMark x1="48109" y1="4029" x2="52973" y2="3651"/>
                        <a14:foregroundMark x1="20946" y1="40974" x2="22027" y2="64097"/>
                        <a14:foregroundMark x1="26757" y1="72819" x2="33784" y2="81136"/>
                        <a14:foregroundMark x1="33784" y1="81136" x2="52568" y2="89047"/>
                        <a14:foregroundMark x1="52568" y1="89047" x2="55541" y2="88032"/>
                        <a14:foregroundMark x1="55000" y1="84990" x2="59459" y2="67546"/>
                        <a14:foregroundMark x1="59459" y1="67546" x2="60405" y2="67951"/>
                        <a14:foregroundMark x1="67027" y1="68763" x2="59730" y2="78296"/>
                        <a14:foregroundMark x1="59730" y1="78296" x2="50541" y2="83367"/>
                        <a14:foregroundMark x1="50541" y1="83367" x2="49324" y2="81947"/>
                        <a14:foregroundMark x1="49595" y1="75456" x2="68649" y2="69574"/>
                        <a14:foregroundMark x1="68649" y1="69574" x2="66892" y2="79919"/>
                        <a14:foregroundMark x1="49730" y1="92292" x2="67568" y2="82556"/>
                        <a14:foregroundMark x1="70270" y1="80730" x2="77568" y2="66126"/>
                        <a14:foregroundMark x1="77568" y1="66126" x2="77973" y2="64097"/>
                        <a14:foregroundMark x1="66081" y1="85193" x2="53378" y2="91886"/>
                        <a14:foregroundMark x1="74459" y1="75862" x2="78784" y2="62880"/>
                        <a14:foregroundMark x1="78784" y1="62880" x2="80135" y2="35700"/>
                        <a14:foregroundMark x1="80135" y1="35700" x2="77027" y2="22921"/>
                        <a14:foregroundMark x1="50135" y1="3854" x2="62162" y2="6491"/>
                        <a14:foregroundMark x1="62162" y1="6491" x2="68919" y2="11562"/>
                        <a14:foregroundMark x1="54730" y1="2231" x2="63108" y2="6897"/>
                        <a14:foregroundMark x1="81622" y1="42799" x2="78784" y2="60041"/>
                        <a14:foregroundMark x1="24459" y1="70791" x2="50676" y2="90872"/>
                        <a14:foregroundMark x1="50676" y1="90872" x2="51622" y2="91075"/>
                        <a14:backgroundMark x1="27703" y1="5680" x2="49054" y2="1623"/>
                        <a14:backgroundMark x1="73378" y1="7302" x2="77973" y2="15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28" y="4613054"/>
            <a:ext cx="3503614" cy="23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8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56327F-2BE4-1799-F819-44306E06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B18A6D-3D70-2ECB-D919-0A26B1F16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427335"/>
              </p:ext>
            </p:extLst>
          </p:nvPr>
        </p:nvGraphicFramePr>
        <p:xfrm>
          <a:off x="3231320" y="1184888"/>
          <a:ext cx="6165773" cy="4185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6704">
                  <a:extLst>
                    <a:ext uri="{9D8B030D-6E8A-4147-A177-3AD203B41FA5}">
                      <a16:colId xmlns:a16="http://schemas.microsoft.com/office/drawing/2014/main" val="3343203849"/>
                    </a:ext>
                  </a:extLst>
                </a:gridCol>
                <a:gridCol w="2619069">
                  <a:extLst>
                    <a:ext uri="{9D8B030D-6E8A-4147-A177-3AD203B41FA5}">
                      <a16:colId xmlns:a16="http://schemas.microsoft.com/office/drawing/2014/main" val="2035865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los</a:t>
                      </a:r>
                      <a:r>
                        <a:rPr lang="en-US" sz="2400" b="1" kern="100" dirty="0">
                          <a:effectLst/>
                        </a:rPr>
                        <a:t> huevos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eggs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53034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carne </a:t>
                      </a:r>
                      <a:r>
                        <a:rPr lang="en-US" sz="2400" b="1" kern="100" dirty="0" err="1">
                          <a:effectLst/>
                        </a:rPr>
                        <a:t>roja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red meat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79623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los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mariscos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seafood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43313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pollo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chicken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06903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pescado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fish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48397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</a:rPr>
                        <a:t>jamón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ham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644777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 err="1">
                          <a:effectLst/>
                        </a:rPr>
                        <a:t>el</a:t>
                      </a:r>
                      <a:r>
                        <a:rPr lang="en-US" sz="2400" b="1" kern="100" dirty="0">
                          <a:effectLst/>
                        </a:rPr>
                        <a:t> bistec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steak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52601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b="1" kern="100" dirty="0">
                          <a:effectLst/>
                        </a:rPr>
                        <a:t>la carne de </a:t>
                      </a:r>
                      <a:r>
                        <a:rPr lang="en-US" sz="2400" b="1" kern="100" dirty="0" err="1">
                          <a:effectLst/>
                        </a:rPr>
                        <a:t>cerdo</a:t>
                      </a:r>
                      <a:endParaRPr lang="en-US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pork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697732356"/>
                  </a:ext>
                </a:extLst>
              </a:tr>
            </a:tbl>
          </a:graphicData>
        </a:graphic>
      </p:graphicFrame>
      <p:pic>
        <p:nvPicPr>
          <p:cNvPr id="4102" name="Picture 6" descr="Eggs cooked Images - Free Download on Freepik">
            <a:extLst>
              <a:ext uri="{FF2B5EF4-FFF2-40B4-BE49-F238E27FC236}">
                <a16:creationId xmlns:a16="http://schemas.microsoft.com/office/drawing/2014/main" id="{491E3EB7-30BE-D91A-6020-8213FF8C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9604"/>
            <a:ext cx="3110593" cy="20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d meat Vectors - Download Free High-Quality Vectors from Freepik | Freepik">
            <a:extLst>
              <a:ext uri="{FF2B5EF4-FFF2-40B4-BE49-F238E27FC236}">
                <a16:creationId xmlns:a16="http://schemas.microsoft.com/office/drawing/2014/main" id="{DA5E4041-2D7A-5DCA-0F99-B8292F74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44" y="-522459"/>
            <a:ext cx="2898747" cy="23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hicken leg Vectors - Download Free High-Quality Vectors from Freepik |  Freepik">
            <a:extLst>
              <a:ext uri="{FF2B5EF4-FFF2-40B4-BE49-F238E27FC236}">
                <a16:creationId xmlns:a16="http://schemas.microsoft.com/office/drawing/2014/main" id="{797B71C6-C761-94EF-6409-171251AE8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0" b="95600" l="2970" r="95545">
                        <a14:foregroundMark x1="4455" y1="89600" x2="8911" y2="85600"/>
                        <a14:foregroundMark x1="25248" y1="95600" x2="29208" y2="95600"/>
                        <a14:foregroundMark x1="61386" y1="7200" x2="95545" y2="24000"/>
                        <a14:foregroundMark x1="95545" y1="24000" x2="94059" y2="38800"/>
                        <a14:foregroundMark x1="53465" y1="3600" x2="65347" y2="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573" y="2288354"/>
            <a:ext cx="1924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resh fish dorado | Premium Photo">
            <a:extLst>
              <a:ext uri="{FF2B5EF4-FFF2-40B4-BE49-F238E27FC236}">
                <a16:creationId xmlns:a16="http://schemas.microsoft.com/office/drawing/2014/main" id="{D89690B1-5A7D-925F-B5A4-78C1C1D70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 b="5064"/>
          <a:stretch>
            <a:fillRect/>
          </a:stretch>
        </p:blipFill>
        <p:spPr bwMode="auto">
          <a:xfrm rot="16200000">
            <a:off x="9783283" y="-230740"/>
            <a:ext cx="2194630" cy="26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ish sea food Vectors - Download Free High-Quality Vectors from Freepik |  Freepik">
            <a:extLst>
              <a:ext uri="{FF2B5EF4-FFF2-40B4-BE49-F238E27FC236}">
                <a16:creationId xmlns:a16="http://schemas.microsoft.com/office/drawing/2014/main" id="{C6608AAF-1A93-BA8E-2282-2B319CE9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88" b="96421" l="2973" r="98514">
                        <a14:foregroundMark x1="5000" y1="9396" x2="18108" y2="6488"/>
                        <a14:foregroundMark x1="18108" y1="6488" x2="18378" y2="6488"/>
                        <a14:foregroundMark x1="91892" y1="43400" x2="72703" y2="62640"/>
                        <a14:foregroundMark x1="30541" y1="96868" x2="37297" y2="89709"/>
                        <a14:foregroundMark x1="37297" y1="89709" x2="39595" y2="79195"/>
                        <a14:foregroundMark x1="57703" y1="92841" x2="62162" y2="96197"/>
                        <a14:foregroundMark x1="92432" y1="62192" x2="93108" y2="77181"/>
                        <a14:foregroundMark x1="93108" y1="77181" x2="92703" y2="79866"/>
                        <a14:foregroundMark x1="3108" y1="16107" x2="5270" y2="9620"/>
                        <a14:foregroundMark x1="91486" y1="37808" x2="95676" y2="44519"/>
                        <a14:foregroundMark x1="95541" y1="40045" x2="98378" y2="44519"/>
                        <a14:foregroundMark x1="98514" y1="38702" x2="95811" y2="36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9" y="-16653"/>
            <a:ext cx="2898745" cy="17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am Vectors - Download Free High-Quality Vectors from Freepik | Freepik">
            <a:extLst>
              <a:ext uri="{FF2B5EF4-FFF2-40B4-BE49-F238E27FC236}">
                <a16:creationId xmlns:a16="http://schemas.microsoft.com/office/drawing/2014/main" id="{DC40E4F5-0F17-652E-86F0-E29D96FA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4" b="89936" l="8626" r="89936">
                        <a14:foregroundMark x1="10383" y1="56869" x2="8626" y2="43131"/>
                        <a14:foregroundMark x1="82907" y1="48403" x2="85942" y2="48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" y="1698475"/>
            <a:ext cx="3158242" cy="31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Steak png free Images - Free Download on Freepik">
            <a:extLst>
              <a:ext uri="{FF2B5EF4-FFF2-40B4-BE49-F238E27FC236}">
                <a16:creationId xmlns:a16="http://schemas.microsoft.com/office/drawing/2014/main" id="{D68A9498-5E23-DF40-431B-1CA1A8C28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81" r="91622">
                        <a14:foregroundMark x1="91622" y1="33514" x2="91622" y2="42297"/>
                        <a14:foregroundMark x1="7838" y1="66351" x2="12027" y2="68243"/>
                        <a14:foregroundMark x1="6081" y1="72838" x2="7027" y2="73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58" y="4244383"/>
            <a:ext cx="2922767" cy="292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Grilled pork chops Vectors - Download Free High-Quality Vectors from Freepik  | Freepik">
            <a:extLst>
              <a:ext uri="{FF2B5EF4-FFF2-40B4-BE49-F238E27FC236}">
                <a16:creationId xmlns:a16="http://schemas.microsoft.com/office/drawing/2014/main" id="{44AC4221-5461-E1A3-FF08-45D2B380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6622" y1="48378" x2="56622" y2="31216"/>
                        <a14:foregroundMark x1="55676" y1="30541" x2="59054" y2="41486"/>
                        <a14:foregroundMark x1="59054" y1="41486" x2="59595" y2="41757"/>
                        <a14:foregroundMark x1="60811" y1="43919" x2="64459" y2="48784"/>
                        <a14:foregroundMark x1="37973" y1="72568" x2="41486" y2="68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03" y="4785946"/>
            <a:ext cx="2627988" cy="26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CF902-22AA-404E-F4C8-CE2E4899F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20F1-87DD-8C4F-DC75-A2C980BE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7A0D8-956F-C433-8529-AC4616B6B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051C525A-93FA-D157-A497-79E9948B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DC270-AD33-2A2A-A9A4-B844E50D90FD}"/>
              </a:ext>
            </a:extLst>
          </p:cNvPr>
          <p:cNvSpPr txBox="1"/>
          <p:nvPr/>
        </p:nvSpPr>
        <p:spPr>
          <a:xfrm>
            <a:off x="5456077" y="369337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Translate the following sentences from Spanish to English.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2BF833-0E05-BB93-431F-509891004E0C}"/>
              </a:ext>
            </a:extLst>
          </p:cNvPr>
          <p:cNvSpPr txBox="1"/>
          <p:nvPr/>
        </p:nvSpPr>
        <p:spPr>
          <a:xfrm>
            <a:off x="426720" y="406754"/>
            <a:ext cx="1133856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Clr>
                <a:srgbClr val="EE0000"/>
              </a:buClr>
            </a:pPr>
            <a:r>
              <a:rPr lang="es-G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a)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desayuno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 a las siete y el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almuerzo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 al mediodía.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algn="ctr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la cena, comemos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sopa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arroz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frijoles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algn="ctr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</a:t>
            </a:r>
          </a:p>
          <a:p>
            <a:pPr marL="457200" marR="0" algn="ctr">
              <a:buNone/>
            </a:pP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 gusta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ensalada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pollo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pescado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algn="ctr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Hoy voy a comer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pasta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queso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vegetales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s-GT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_____________________________________________________________________________________________________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1D2F77-ED20-84BA-8445-2EB9518AD6D9}"/>
              </a:ext>
            </a:extLst>
          </p:cNvPr>
          <p:cNvSpPr/>
          <p:nvPr/>
        </p:nvSpPr>
        <p:spPr>
          <a:xfrm>
            <a:off x="690033" y="1075267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 err="1">
                <a:solidFill>
                  <a:schemeClr val="bg1"/>
                </a:solidFill>
              </a:rPr>
              <a:t>Breakfast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is</a:t>
            </a:r>
            <a:r>
              <a:rPr lang="es-GT" sz="2400" b="1" dirty="0">
                <a:solidFill>
                  <a:schemeClr val="bg1"/>
                </a:solidFill>
              </a:rPr>
              <a:t> at </a:t>
            </a:r>
            <a:r>
              <a:rPr lang="es-GT" sz="2400" b="1" dirty="0" err="1">
                <a:solidFill>
                  <a:schemeClr val="bg1"/>
                </a:solidFill>
              </a:rPr>
              <a:t>seven</a:t>
            </a:r>
            <a:r>
              <a:rPr lang="es-GT" sz="2400" b="1" dirty="0">
                <a:solidFill>
                  <a:schemeClr val="bg1"/>
                </a:solidFill>
              </a:rPr>
              <a:t> and lunch </a:t>
            </a:r>
            <a:r>
              <a:rPr lang="es-GT" sz="2400" b="1" dirty="0" err="1">
                <a:solidFill>
                  <a:schemeClr val="bg1"/>
                </a:solidFill>
              </a:rPr>
              <a:t>is</a:t>
            </a:r>
            <a:r>
              <a:rPr lang="es-GT" sz="2400" b="1" dirty="0">
                <a:solidFill>
                  <a:schemeClr val="bg1"/>
                </a:solidFill>
              </a:rPr>
              <a:t> at </a:t>
            </a:r>
            <a:r>
              <a:rPr lang="es-GT" sz="2400" b="1" dirty="0" err="1">
                <a:solidFill>
                  <a:schemeClr val="bg1"/>
                </a:solidFill>
              </a:rPr>
              <a:t>noon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737E3-380C-AC60-624F-93EC41ACAE07}"/>
              </a:ext>
            </a:extLst>
          </p:cNvPr>
          <p:cNvSpPr/>
          <p:nvPr/>
        </p:nvSpPr>
        <p:spPr>
          <a:xfrm>
            <a:off x="690033" y="2436265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For </a:t>
            </a:r>
            <a:r>
              <a:rPr lang="es-GT" sz="2400" b="1" dirty="0" err="1">
                <a:solidFill>
                  <a:schemeClr val="bg1"/>
                </a:solidFill>
              </a:rPr>
              <a:t>dinner</a:t>
            </a:r>
            <a:r>
              <a:rPr lang="es-GT" sz="2400" b="1" dirty="0">
                <a:solidFill>
                  <a:schemeClr val="bg1"/>
                </a:solidFill>
              </a:rPr>
              <a:t>, </a:t>
            </a:r>
            <a:r>
              <a:rPr lang="es-GT" sz="2400" b="1" dirty="0" err="1">
                <a:solidFill>
                  <a:schemeClr val="bg1"/>
                </a:solidFill>
              </a:rPr>
              <a:t>we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eat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soup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rice and </a:t>
            </a:r>
            <a:r>
              <a:rPr lang="es-GT" sz="2400" b="1" dirty="0" err="1">
                <a:solidFill>
                  <a:schemeClr val="bg1"/>
                </a:solidFill>
              </a:rPr>
              <a:t>beans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DF9C1A-805A-8690-26CA-4E4BF9315D59}"/>
              </a:ext>
            </a:extLst>
          </p:cNvPr>
          <p:cNvSpPr/>
          <p:nvPr/>
        </p:nvSpPr>
        <p:spPr>
          <a:xfrm>
            <a:off x="690033" y="3910554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I </a:t>
            </a:r>
            <a:r>
              <a:rPr lang="es-GT" sz="2400" b="1" dirty="0" err="1">
                <a:solidFill>
                  <a:schemeClr val="bg1"/>
                </a:solidFill>
              </a:rPr>
              <a:t>like</a:t>
            </a:r>
            <a:r>
              <a:rPr lang="es-GT" sz="2400" b="1" dirty="0">
                <a:solidFill>
                  <a:schemeClr val="bg1"/>
                </a:solidFill>
              </a:rPr>
              <a:t> salad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chicken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or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fish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165930-A653-EC23-BC4D-BD9BEC30F172}"/>
              </a:ext>
            </a:extLst>
          </p:cNvPr>
          <p:cNvSpPr/>
          <p:nvPr/>
        </p:nvSpPr>
        <p:spPr>
          <a:xfrm>
            <a:off x="690033" y="5290784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 err="1">
                <a:solidFill>
                  <a:schemeClr val="bg1"/>
                </a:solidFill>
              </a:rPr>
              <a:t>Today</a:t>
            </a:r>
            <a:r>
              <a:rPr lang="es-GT" sz="2400" b="1" dirty="0">
                <a:solidFill>
                  <a:schemeClr val="bg1"/>
                </a:solidFill>
              </a:rPr>
              <a:t> I am </a:t>
            </a:r>
            <a:r>
              <a:rPr lang="es-GT" sz="2400" b="1" dirty="0" err="1">
                <a:solidFill>
                  <a:schemeClr val="bg1"/>
                </a:solidFill>
              </a:rPr>
              <a:t>going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to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eat</a:t>
            </a:r>
            <a:r>
              <a:rPr lang="es-GT" sz="2400" b="1" dirty="0">
                <a:solidFill>
                  <a:schemeClr val="bg1"/>
                </a:solidFill>
              </a:rPr>
              <a:t> pasta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cheese</a:t>
            </a:r>
            <a:r>
              <a:rPr lang="es-GT" sz="2400" b="1" dirty="0">
                <a:solidFill>
                  <a:schemeClr val="bg1"/>
                </a:solidFill>
              </a:rPr>
              <a:t> and vegetables.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10283B-D703-2122-B578-1DA619AB187B}"/>
              </a:ext>
            </a:extLst>
          </p:cNvPr>
          <p:cNvSpPr txBox="1"/>
          <p:nvPr/>
        </p:nvSpPr>
        <p:spPr>
          <a:xfrm>
            <a:off x="573819" y="1009155"/>
            <a:ext cx="1104436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Ella prepara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merienda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 frutas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aperitivos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algn="ctr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Nosotros comemos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huevos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 papas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el desayuno.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algn="ctr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como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carne roja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pero sí como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bistec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veces.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45189B-14AB-51C2-342F-585B64832E43}"/>
              </a:ext>
            </a:extLst>
          </p:cNvPr>
          <p:cNvSpPr/>
          <p:nvPr/>
        </p:nvSpPr>
        <p:spPr>
          <a:xfrm>
            <a:off x="888816" y="1545719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She prepares </a:t>
            </a:r>
            <a:r>
              <a:rPr lang="es-GT" sz="2400" b="1" dirty="0" err="1">
                <a:solidFill>
                  <a:schemeClr val="bg1"/>
                </a:solidFill>
              </a:rPr>
              <a:t>the</a:t>
            </a:r>
            <a:r>
              <a:rPr lang="es-GT" sz="2400" b="1" dirty="0">
                <a:solidFill>
                  <a:schemeClr val="bg1"/>
                </a:solidFill>
              </a:rPr>
              <a:t> snack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fruits</a:t>
            </a:r>
            <a:r>
              <a:rPr lang="es-GT" sz="2400" b="1" dirty="0">
                <a:solidFill>
                  <a:schemeClr val="bg1"/>
                </a:solidFill>
              </a:rPr>
              <a:t> and </a:t>
            </a:r>
            <a:r>
              <a:rPr lang="es-GT" sz="2400" b="1" dirty="0" err="1">
                <a:solidFill>
                  <a:schemeClr val="bg1"/>
                </a:solidFill>
              </a:rPr>
              <a:t>appetizers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5A72EB-A497-5E7A-0304-33F57051537A}"/>
              </a:ext>
            </a:extLst>
          </p:cNvPr>
          <p:cNvSpPr/>
          <p:nvPr/>
        </p:nvSpPr>
        <p:spPr>
          <a:xfrm>
            <a:off x="888816" y="3000807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 err="1">
                <a:solidFill>
                  <a:schemeClr val="bg1"/>
                </a:solidFill>
              </a:rPr>
              <a:t>We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eat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eggs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potatoes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for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breakfast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E5E41-2319-D274-91F9-C17C331E606E}"/>
              </a:ext>
            </a:extLst>
          </p:cNvPr>
          <p:cNvSpPr/>
          <p:nvPr/>
        </p:nvSpPr>
        <p:spPr>
          <a:xfrm>
            <a:off x="888815" y="4503605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I </a:t>
            </a:r>
            <a:r>
              <a:rPr lang="es-GT" sz="2400" b="1" dirty="0" err="1">
                <a:solidFill>
                  <a:schemeClr val="bg1"/>
                </a:solidFill>
              </a:rPr>
              <a:t>don’t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eat</a:t>
            </a:r>
            <a:r>
              <a:rPr lang="es-GT" sz="2400" b="1" dirty="0">
                <a:solidFill>
                  <a:schemeClr val="bg1"/>
                </a:solidFill>
              </a:rPr>
              <a:t> red </a:t>
            </a:r>
            <a:r>
              <a:rPr lang="es-GT" sz="2400" b="1" dirty="0" err="1">
                <a:solidFill>
                  <a:schemeClr val="bg1"/>
                </a:solidFill>
              </a:rPr>
              <a:t>meat</a:t>
            </a:r>
            <a:r>
              <a:rPr lang="es-GT" sz="2400" b="1" dirty="0">
                <a:solidFill>
                  <a:schemeClr val="bg1"/>
                </a:solidFill>
              </a:rPr>
              <a:t>, </a:t>
            </a:r>
            <a:r>
              <a:rPr lang="es-GT" sz="2400" b="1" dirty="0" err="1">
                <a:solidFill>
                  <a:schemeClr val="bg1"/>
                </a:solidFill>
              </a:rPr>
              <a:t>but</a:t>
            </a:r>
            <a:r>
              <a:rPr lang="es-GT" sz="2400" b="1" dirty="0">
                <a:solidFill>
                  <a:schemeClr val="bg1"/>
                </a:solidFill>
              </a:rPr>
              <a:t> I </a:t>
            </a:r>
            <a:r>
              <a:rPr lang="es-GT" sz="2400" b="1" dirty="0" err="1">
                <a:solidFill>
                  <a:schemeClr val="bg1"/>
                </a:solidFill>
              </a:rPr>
              <a:t>eat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steak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sometimes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D421-445B-0423-D0F0-13CF689D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8A628-8900-E6CB-E696-FE5C028BBD76}"/>
              </a:ext>
            </a:extLst>
          </p:cNvPr>
          <p:cNvSpPr txBox="1"/>
          <p:nvPr/>
        </p:nvSpPr>
        <p:spPr>
          <a:xfrm>
            <a:off x="771277" y="1052239"/>
            <a:ext cx="107819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 la playa, comemos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mariscos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maíz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 hermano come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jamón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 su sándwich con queso.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algn="ctr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buClr>
                <a:srgbClr val="EE0000"/>
              </a:buClr>
            </a:pP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j) 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todos les gusta la comida con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vegetales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G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carne de cerdo</a:t>
            </a:r>
            <a:r>
              <a:rPr lang="es-G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316BB5-2D78-8E2A-AC91-E0C67C09A7F7}"/>
              </a:ext>
            </a:extLst>
          </p:cNvPr>
          <p:cNvSpPr/>
          <p:nvPr/>
        </p:nvSpPr>
        <p:spPr>
          <a:xfrm>
            <a:off x="857011" y="1633184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 err="1">
                <a:solidFill>
                  <a:schemeClr val="bg1"/>
                </a:solidFill>
              </a:rPr>
              <a:t>On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the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beach</a:t>
            </a:r>
            <a:r>
              <a:rPr lang="es-GT" sz="2400" b="1" dirty="0">
                <a:solidFill>
                  <a:schemeClr val="bg1"/>
                </a:solidFill>
              </a:rPr>
              <a:t>, </a:t>
            </a:r>
            <a:r>
              <a:rPr lang="es-GT" sz="2400" b="1" dirty="0" err="1">
                <a:solidFill>
                  <a:schemeClr val="bg1"/>
                </a:solidFill>
              </a:rPr>
              <a:t>we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eat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seafood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corn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A3D004-5133-C97D-F78F-8AF8F03326D8}"/>
              </a:ext>
            </a:extLst>
          </p:cNvPr>
          <p:cNvSpPr/>
          <p:nvPr/>
        </p:nvSpPr>
        <p:spPr>
          <a:xfrm>
            <a:off x="857011" y="3132667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 err="1">
                <a:solidFill>
                  <a:schemeClr val="bg1"/>
                </a:solidFill>
              </a:rPr>
              <a:t>My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brother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eats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ham</a:t>
            </a:r>
            <a:r>
              <a:rPr lang="es-GT" sz="2400" b="1" dirty="0">
                <a:solidFill>
                  <a:schemeClr val="bg1"/>
                </a:solidFill>
              </a:rPr>
              <a:t> in </a:t>
            </a:r>
            <a:r>
              <a:rPr lang="es-GT" sz="2400" b="1" dirty="0" err="1">
                <a:solidFill>
                  <a:schemeClr val="bg1"/>
                </a:solidFill>
              </a:rPr>
              <a:t>his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sandwich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cheese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FE9478-B5FA-E4E1-E0C7-F10204E4DB44}"/>
              </a:ext>
            </a:extLst>
          </p:cNvPr>
          <p:cNvSpPr/>
          <p:nvPr/>
        </p:nvSpPr>
        <p:spPr>
          <a:xfrm>
            <a:off x="857010" y="4505171"/>
            <a:ext cx="10966579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 err="1">
                <a:solidFill>
                  <a:schemeClr val="bg1"/>
                </a:solidFill>
              </a:rPr>
              <a:t>Everyone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likes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the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food</a:t>
            </a:r>
            <a:r>
              <a:rPr lang="es-GT" sz="2400" b="1" dirty="0">
                <a:solidFill>
                  <a:schemeClr val="bg1"/>
                </a:solidFill>
              </a:rPr>
              <a:t> </a:t>
            </a:r>
            <a:r>
              <a:rPr lang="es-GT" sz="2400" b="1" dirty="0" err="1">
                <a:solidFill>
                  <a:schemeClr val="bg1"/>
                </a:solidFill>
              </a:rPr>
              <a:t>with</a:t>
            </a:r>
            <a:r>
              <a:rPr lang="es-GT" sz="2400" b="1" dirty="0">
                <a:solidFill>
                  <a:schemeClr val="bg1"/>
                </a:solidFill>
              </a:rPr>
              <a:t> vegetables and </a:t>
            </a:r>
            <a:r>
              <a:rPr lang="es-GT" sz="2400" b="1" dirty="0" err="1">
                <a:solidFill>
                  <a:schemeClr val="bg1"/>
                </a:solidFill>
              </a:rPr>
              <a:t>pork</a:t>
            </a:r>
            <a:r>
              <a:rPr lang="es-GT" sz="2400" b="1" dirty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0E062-1C72-91E1-8F91-85101E18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290D3-6F10-0BF0-6E4E-2B7BCEF1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454DB2EC-317F-E5D9-2ECA-206E9384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F42B57-CBBF-022F-4B63-836D43231AF0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78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DB184-879C-3EAD-0E87-B09D7D396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7C61C3-395B-BDA9-199B-FB215B74244C}"/>
              </a:ext>
            </a:extLst>
          </p:cNvPr>
          <p:cNvSpPr txBox="1"/>
          <p:nvPr/>
        </p:nvSpPr>
        <p:spPr>
          <a:xfrm>
            <a:off x="219075" y="29766"/>
            <a:ext cx="7457768" cy="67710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550" b="1" dirty="0">
                <a:solidFill>
                  <a:schemeClr val="bg1"/>
                </a:solidFill>
              </a:rPr>
              <a:t>A: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Huele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delicioso</a:t>
            </a:r>
            <a:r>
              <a:rPr lang="en-US" sz="1550" dirty="0">
                <a:solidFill>
                  <a:schemeClr val="bg1"/>
                </a:solidFill>
              </a:rPr>
              <a:t>. ¿</a:t>
            </a:r>
            <a:r>
              <a:rPr lang="en-US" sz="1550" dirty="0" err="1">
                <a:solidFill>
                  <a:schemeClr val="bg1"/>
                </a:solidFill>
              </a:rPr>
              <a:t>Tienes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hambre</a:t>
            </a:r>
            <a:r>
              <a:rPr lang="en-US" sz="1550" dirty="0">
                <a:solidFill>
                  <a:schemeClr val="bg1"/>
                </a:solidFill>
              </a:rPr>
              <a:t>? / It smells delicious. Are you hungry?</a:t>
            </a: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B: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Sí</a:t>
            </a:r>
            <a:r>
              <a:rPr lang="en-US" sz="1550" dirty="0">
                <a:solidFill>
                  <a:schemeClr val="bg1"/>
                </a:solidFill>
              </a:rPr>
              <a:t>, </a:t>
            </a:r>
            <a:r>
              <a:rPr lang="en-US" sz="1550" dirty="0" err="1">
                <a:solidFill>
                  <a:schemeClr val="bg1"/>
                </a:solidFill>
              </a:rPr>
              <a:t>tengo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hambre</a:t>
            </a:r>
            <a:r>
              <a:rPr lang="en-US" sz="1550" dirty="0">
                <a:solidFill>
                  <a:schemeClr val="bg1"/>
                </a:solidFill>
              </a:rPr>
              <a:t>. </a:t>
            </a:r>
            <a:r>
              <a:rPr lang="en-US" sz="1550" b="1" dirty="0">
                <a:solidFill>
                  <a:schemeClr val="bg1"/>
                </a:solidFill>
              </a:rPr>
              <a:t>El </a:t>
            </a:r>
            <a:r>
              <a:rPr lang="en-US" sz="1550" b="1" dirty="0" err="1">
                <a:solidFill>
                  <a:schemeClr val="bg1"/>
                </a:solidFill>
              </a:rPr>
              <a:t>desayuno</a:t>
            </a:r>
            <a:r>
              <a:rPr lang="en-US" sz="1550" dirty="0">
                <a:solidFill>
                  <a:schemeClr val="bg1"/>
                </a:solidFill>
              </a:rPr>
              <a:t> es mi comida </a:t>
            </a:r>
            <a:r>
              <a:rPr lang="en-US" sz="1550" dirty="0" err="1">
                <a:solidFill>
                  <a:schemeClr val="bg1"/>
                </a:solidFill>
              </a:rPr>
              <a:t>favorita</a:t>
            </a:r>
            <a:r>
              <a:rPr lang="en-US" sz="1550" dirty="0">
                <a:solidFill>
                  <a:schemeClr val="bg1"/>
                </a:solidFill>
              </a:rPr>
              <a:t>. / Yes, I’m hungry. Breakfast is my favorite meal.</a:t>
            </a:r>
          </a:p>
          <a:p>
            <a:pPr algn="just"/>
            <a:endParaRPr lang="en-US" sz="1550" b="1" dirty="0">
              <a:solidFill>
                <a:schemeClr val="bg1"/>
              </a:solidFill>
            </a:endParaRP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A:</a:t>
            </a:r>
            <a:r>
              <a:rPr lang="en-US" sz="1550" dirty="0">
                <a:solidFill>
                  <a:schemeClr val="bg1"/>
                </a:solidFill>
              </a:rPr>
              <a:t> Para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desayuno</a:t>
            </a:r>
            <a:r>
              <a:rPr lang="en-US" sz="1550" dirty="0">
                <a:solidFill>
                  <a:schemeClr val="bg1"/>
                </a:solidFill>
              </a:rPr>
              <a:t>, me </a:t>
            </a:r>
            <a:r>
              <a:rPr lang="en-US" sz="1550" dirty="0" err="1">
                <a:solidFill>
                  <a:schemeClr val="bg1"/>
                </a:solidFill>
              </a:rPr>
              <a:t>gustan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los</a:t>
            </a:r>
            <a:r>
              <a:rPr lang="en-US" sz="1550" b="1" dirty="0">
                <a:solidFill>
                  <a:schemeClr val="bg1"/>
                </a:solidFill>
              </a:rPr>
              <a:t> huevos</a:t>
            </a:r>
            <a:r>
              <a:rPr lang="en-US" sz="1550" dirty="0">
                <a:solidFill>
                  <a:schemeClr val="bg1"/>
                </a:solidFill>
              </a:rPr>
              <a:t>,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jamón</a:t>
            </a:r>
            <a:r>
              <a:rPr lang="en-US" sz="1550" dirty="0">
                <a:solidFill>
                  <a:schemeClr val="bg1"/>
                </a:solidFill>
              </a:rPr>
              <a:t> y </a:t>
            </a:r>
            <a:r>
              <a:rPr lang="en-US" sz="1550" b="1" dirty="0">
                <a:solidFill>
                  <a:schemeClr val="bg1"/>
                </a:solidFill>
              </a:rPr>
              <a:t>las </a:t>
            </a:r>
            <a:r>
              <a:rPr lang="en-US" sz="1550" b="1" dirty="0" err="1">
                <a:solidFill>
                  <a:schemeClr val="bg1"/>
                </a:solidFill>
              </a:rPr>
              <a:t>frutas</a:t>
            </a:r>
            <a:r>
              <a:rPr lang="en-US" sz="1550" dirty="0">
                <a:solidFill>
                  <a:schemeClr val="bg1"/>
                </a:solidFill>
              </a:rPr>
              <a:t>. / For breakfast, I like eggs, ham, and fruits.</a:t>
            </a: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B: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Yo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prefiero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queso</a:t>
            </a:r>
            <a:r>
              <a:rPr lang="en-US" sz="1550" dirty="0">
                <a:solidFill>
                  <a:schemeClr val="bg1"/>
                </a:solidFill>
              </a:rPr>
              <a:t> con </a:t>
            </a:r>
            <a:r>
              <a:rPr lang="en-US" sz="1550" b="1" dirty="0">
                <a:solidFill>
                  <a:schemeClr val="bg1"/>
                </a:solidFill>
              </a:rPr>
              <a:t>las papas</a:t>
            </a:r>
            <a:r>
              <a:rPr lang="en-US" sz="1550" dirty="0">
                <a:solidFill>
                  <a:schemeClr val="bg1"/>
                </a:solidFill>
              </a:rPr>
              <a:t> y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maíz</a:t>
            </a:r>
            <a:r>
              <a:rPr lang="en-US" sz="1550" b="1" dirty="0">
                <a:solidFill>
                  <a:schemeClr val="bg1"/>
                </a:solidFill>
              </a:rPr>
              <a:t> /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elote</a:t>
            </a:r>
            <a:r>
              <a:rPr lang="en-US" sz="1550" dirty="0">
                <a:solidFill>
                  <a:schemeClr val="bg1"/>
                </a:solidFill>
              </a:rPr>
              <a:t>. / I prefer cheese with potatoes and corn.</a:t>
            </a:r>
          </a:p>
          <a:p>
            <a:pPr algn="just"/>
            <a:br>
              <a:rPr lang="en-US" sz="1550" dirty="0">
                <a:solidFill>
                  <a:schemeClr val="bg1"/>
                </a:solidFill>
              </a:rPr>
            </a:br>
            <a:r>
              <a:rPr lang="en-US" sz="1550" b="1" dirty="0">
                <a:solidFill>
                  <a:schemeClr val="bg1"/>
                </a:solidFill>
              </a:rPr>
              <a:t>A:</a:t>
            </a:r>
            <a:r>
              <a:rPr lang="en-US" sz="1550" dirty="0">
                <a:solidFill>
                  <a:schemeClr val="bg1"/>
                </a:solidFill>
              </a:rPr>
              <a:t> ¿</a:t>
            </a:r>
            <a:r>
              <a:rPr lang="en-US" sz="1550" dirty="0" err="1">
                <a:solidFill>
                  <a:schemeClr val="bg1"/>
                </a:solidFill>
              </a:rPr>
              <a:t>Tienes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alergias</a:t>
            </a:r>
            <a:r>
              <a:rPr lang="en-US" sz="1550" dirty="0">
                <a:solidFill>
                  <a:schemeClr val="bg1"/>
                </a:solidFill>
              </a:rPr>
              <a:t>? / Do you have any allergies?</a:t>
            </a: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B:</a:t>
            </a:r>
            <a:r>
              <a:rPr lang="en-US" sz="1550" dirty="0">
                <a:solidFill>
                  <a:schemeClr val="bg1"/>
                </a:solidFill>
              </a:rPr>
              <a:t> No, no </a:t>
            </a:r>
            <a:r>
              <a:rPr lang="en-US" sz="1550" dirty="0" err="1">
                <a:solidFill>
                  <a:schemeClr val="bg1"/>
                </a:solidFill>
              </a:rPr>
              <a:t>tengo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alergias</a:t>
            </a:r>
            <a:r>
              <a:rPr lang="en-US" sz="1550" dirty="0">
                <a:solidFill>
                  <a:schemeClr val="bg1"/>
                </a:solidFill>
              </a:rPr>
              <a:t>. ¿Eres </a:t>
            </a:r>
            <a:r>
              <a:rPr lang="en-US" sz="1550" dirty="0" err="1">
                <a:solidFill>
                  <a:schemeClr val="bg1"/>
                </a:solidFill>
              </a:rPr>
              <a:t>vegetariano</a:t>
            </a:r>
            <a:r>
              <a:rPr lang="en-US" sz="1550" dirty="0">
                <a:solidFill>
                  <a:schemeClr val="bg1"/>
                </a:solidFill>
              </a:rPr>
              <a:t>? / No, I do not have allergies. Are you vegetarian?</a:t>
            </a:r>
          </a:p>
          <a:p>
            <a:pPr algn="just"/>
            <a:br>
              <a:rPr lang="en-US" sz="1550" dirty="0">
                <a:solidFill>
                  <a:schemeClr val="bg1"/>
                </a:solidFill>
              </a:rPr>
            </a:br>
            <a:r>
              <a:rPr lang="en-US" sz="1550" b="1" dirty="0">
                <a:solidFill>
                  <a:schemeClr val="bg1"/>
                </a:solidFill>
              </a:rPr>
              <a:t>A:</a:t>
            </a:r>
            <a:r>
              <a:rPr lang="en-US" sz="1550" dirty="0">
                <a:solidFill>
                  <a:schemeClr val="bg1"/>
                </a:solidFill>
              </a:rPr>
              <a:t> No, </a:t>
            </a:r>
            <a:r>
              <a:rPr lang="en-US" sz="1550" dirty="0" err="1">
                <a:solidFill>
                  <a:schemeClr val="bg1"/>
                </a:solidFill>
              </a:rPr>
              <a:t>pero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prefiero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pollo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más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que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>
                <a:solidFill>
                  <a:schemeClr val="bg1"/>
                </a:solidFill>
              </a:rPr>
              <a:t>la carne </a:t>
            </a:r>
            <a:r>
              <a:rPr lang="en-US" sz="1550" b="1" dirty="0" err="1">
                <a:solidFill>
                  <a:schemeClr val="bg1"/>
                </a:solidFill>
              </a:rPr>
              <a:t>roja</a:t>
            </a:r>
            <a:r>
              <a:rPr lang="en-US" sz="1550" dirty="0">
                <a:solidFill>
                  <a:schemeClr val="bg1"/>
                </a:solidFill>
              </a:rPr>
              <a:t>. / No, but I prefer chicken more than red meat.</a:t>
            </a: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B:</a:t>
            </a:r>
            <a:r>
              <a:rPr lang="en-US" sz="1550" dirty="0">
                <a:solidFill>
                  <a:schemeClr val="bg1"/>
                </a:solidFill>
              </a:rPr>
              <a:t> A </a:t>
            </a:r>
            <a:r>
              <a:rPr lang="en-US" sz="1550" dirty="0" err="1">
                <a:solidFill>
                  <a:schemeClr val="bg1"/>
                </a:solidFill>
              </a:rPr>
              <a:t>mí</a:t>
            </a:r>
            <a:r>
              <a:rPr lang="en-US" sz="1550" dirty="0">
                <a:solidFill>
                  <a:schemeClr val="bg1"/>
                </a:solidFill>
              </a:rPr>
              <a:t> me </a:t>
            </a:r>
            <a:r>
              <a:rPr lang="en-US" sz="1550" dirty="0" err="1">
                <a:solidFill>
                  <a:schemeClr val="bg1"/>
                </a:solidFill>
              </a:rPr>
              <a:t>gustan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pescado</a:t>
            </a:r>
            <a:r>
              <a:rPr lang="en-US" sz="1550" dirty="0">
                <a:solidFill>
                  <a:schemeClr val="bg1"/>
                </a:solidFill>
              </a:rPr>
              <a:t>, </a:t>
            </a:r>
            <a:r>
              <a:rPr lang="en-US" sz="1550" b="1" dirty="0" err="1">
                <a:solidFill>
                  <a:schemeClr val="bg1"/>
                </a:solidFill>
              </a:rPr>
              <a:t>los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mariscos</a:t>
            </a:r>
            <a:r>
              <a:rPr lang="en-US" sz="1550" dirty="0">
                <a:solidFill>
                  <a:schemeClr val="bg1"/>
                </a:solidFill>
              </a:rPr>
              <a:t> y </a:t>
            </a:r>
            <a:r>
              <a:rPr lang="en-US" sz="1550" b="1" dirty="0">
                <a:solidFill>
                  <a:schemeClr val="bg1"/>
                </a:solidFill>
              </a:rPr>
              <a:t>la </a:t>
            </a:r>
            <a:r>
              <a:rPr lang="en-US" sz="1550" b="1" dirty="0" err="1">
                <a:solidFill>
                  <a:schemeClr val="bg1"/>
                </a:solidFill>
              </a:rPr>
              <a:t>sopa</a:t>
            </a:r>
            <a:r>
              <a:rPr lang="en-US" sz="1550" dirty="0">
                <a:solidFill>
                  <a:schemeClr val="bg1"/>
                </a:solidFill>
              </a:rPr>
              <a:t>. / I like fish, seafood, and soup.</a:t>
            </a:r>
          </a:p>
          <a:p>
            <a:pPr algn="just"/>
            <a:br>
              <a:rPr lang="en-US" sz="1550" dirty="0">
                <a:solidFill>
                  <a:schemeClr val="bg1"/>
                </a:solidFill>
              </a:rPr>
            </a:br>
            <a:r>
              <a:rPr lang="en-US" sz="1550" b="1" dirty="0">
                <a:solidFill>
                  <a:schemeClr val="bg1"/>
                </a:solidFill>
              </a:rPr>
              <a:t>A:</a:t>
            </a:r>
            <a:r>
              <a:rPr lang="en-US" sz="1550" dirty="0">
                <a:solidFill>
                  <a:schemeClr val="bg1"/>
                </a:solidFill>
              </a:rPr>
              <a:t> Para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almuerzo</a:t>
            </a:r>
            <a:r>
              <a:rPr lang="en-US" sz="1550" dirty="0">
                <a:solidFill>
                  <a:schemeClr val="bg1"/>
                </a:solidFill>
              </a:rPr>
              <a:t>, </a:t>
            </a:r>
            <a:r>
              <a:rPr lang="en-US" sz="1550" dirty="0" err="1">
                <a:solidFill>
                  <a:schemeClr val="bg1"/>
                </a:solidFill>
              </a:rPr>
              <a:t>quiero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>
                <a:solidFill>
                  <a:schemeClr val="bg1"/>
                </a:solidFill>
              </a:rPr>
              <a:t>la ensalada</a:t>
            </a:r>
            <a:r>
              <a:rPr lang="en-US" sz="1550" dirty="0">
                <a:solidFill>
                  <a:schemeClr val="bg1"/>
                </a:solidFill>
              </a:rPr>
              <a:t>,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arroz</a:t>
            </a:r>
            <a:r>
              <a:rPr lang="en-US" sz="1550" dirty="0">
                <a:solidFill>
                  <a:schemeClr val="bg1"/>
                </a:solidFill>
              </a:rPr>
              <a:t> y </a:t>
            </a:r>
            <a:r>
              <a:rPr lang="en-US" sz="1550" b="1" dirty="0" err="1">
                <a:solidFill>
                  <a:schemeClr val="bg1"/>
                </a:solidFill>
              </a:rPr>
              <a:t>los</a:t>
            </a:r>
            <a:r>
              <a:rPr lang="en-US" sz="1550" b="1" dirty="0">
                <a:solidFill>
                  <a:schemeClr val="bg1"/>
                </a:solidFill>
              </a:rPr>
              <a:t> frijoles</a:t>
            </a:r>
            <a:r>
              <a:rPr lang="en-US" sz="1550" dirty="0">
                <a:solidFill>
                  <a:schemeClr val="bg1"/>
                </a:solidFill>
              </a:rPr>
              <a:t>. / For lunch, I want salad, rice, and beans.</a:t>
            </a: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B: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Yo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quiero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b="1" dirty="0">
                <a:solidFill>
                  <a:schemeClr val="bg1"/>
                </a:solidFill>
              </a:rPr>
              <a:t>la pasta / </a:t>
            </a:r>
            <a:r>
              <a:rPr lang="en-US" sz="1550" b="1" dirty="0" err="1">
                <a:solidFill>
                  <a:schemeClr val="bg1"/>
                </a:solidFill>
              </a:rPr>
              <a:t>los</a:t>
            </a:r>
            <a:r>
              <a:rPr lang="en-US" sz="1550" b="1" dirty="0">
                <a:solidFill>
                  <a:schemeClr val="bg1"/>
                </a:solidFill>
              </a:rPr>
              <a:t> </a:t>
            </a:r>
            <a:r>
              <a:rPr lang="en-US" sz="1550" b="1" dirty="0" err="1">
                <a:solidFill>
                  <a:schemeClr val="bg1"/>
                </a:solidFill>
              </a:rPr>
              <a:t>fideos</a:t>
            </a:r>
            <a:r>
              <a:rPr lang="en-US" sz="1550" dirty="0">
                <a:solidFill>
                  <a:schemeClr val="bg1"/>
                </a:solidFill>
              </a:rPr>
              <a:t> con </a:t>
            </a:r>
            <a:r>
              <a:rPr lang="en-US" sz="1550" b="1" dirty="0">
                <a:solidFill>
                  <a:schemeClr val="bg1"/>
                </a:solidFill>
              </a:rPr>
              <a:t>la carne de </a:t>
            </a:r>
            <a:r>
              <a:rPr lang="en-US" sz="1550" b="1" dirty="0" err="1">
                <a:solidFill>
                  <a:schemeClr val="bg1"/>
                </a:solidFill>
              </a:rPr>
              <a:t>cerdo</a:t>
            </a:r>
            <a:r>
              <a:rPr lang="en-US" sz="1550" dirty="0">
                <a:solidFill>
                  <a:schemeClr val="bg1"/>
                </a:solidFill>
              </a:rPr>
              <a:t> o </a:t>
            </a:r>
            <a:r>
              <a:rPr lang="en-US" sz="1550" b="1" dirty="0" err="1">
                <a:solidFill>
                  <a:schemeClr val="bg1"/>
                </a:solidFill>
              </a:rPr>
              <a:t>el</a:t>
            </a:r>
            <a:r>
              <a:rPr lang="en-US" sz="1550" b="1" dirty="0">
                <a:solidFill>
                  <a:schemeClr val="bg1"/>
                </a:solidFill>
              </a:rPr>
              <a:t> bistec</a:t>
            </a:r>
            <a:r>
              <a:rPr lang="en-US" sz="1550" dirty="0">
                <a:solidFill>
                  <a:schemeClr val="bg1"/>
                </a:solidFill>
              </a:rPr>
              <a:t>. / I want pasta/noodles with pork or steak.</a:t>
            </a:r>
          </a:p>
          <a:p>
            <a:pPr algn="just"/>
            <a:br>
              <a:rPr lang="en-US" sz="1550" dirty="0">
                <a:solidFill>
                  <a:schemeClr val="bg1"/>
                </a:solidFill>
              </a:rPr>
            </a:br>
            <a:r>
              <a:rPr lang="en-US" sz="1550" b="1" dirty="0">
                <a:solidFill>
                  <a:schemeClr val="bg1"/>
                </a:solidFill>
              </a:rPr>
              <a:t>A:</a:t>
            </a:r>
            <a:r>
              <a:rPr lang="en-US" sz="1550" dirty="0">
                <a:solidFill>
                  <a:schemeClr val="bg1"/>
                </a:solidFill>
              </a:rPr>
              <a:t> ¿</a:t>
            </a:r>
            <a:r>
              <a:rPr lang="en-US" sz="1550" dirty="0" err="1">
                <a:solidFill>
                  <a:schemeClr val="bg1"/>
                </a:solidFill>
              </a:rPr>
              <a:t>Cuándo</a:t>
            </a:r>
            <a:r>
              <a:rPr lang="en-US" sz="1550" dirty="0">
                <a:solidFill>
                  <a:schemeClr val="bg1"/>
                </a:solidFill>
              </a:rPr>
              <a:t> es </a:t>
            </a:r>
            <a:r>
              <a:rPr lang="en-US" sz="1550" b="1" dirty="0">
                <a:solidFill>
                  <a:schemeClr val="bg1"/>
                </a:solidFill>
              </a:rPr>
              <a:t>la </a:t>
            </a:r>
            <a:r>
              <a:rPr lang="en-US" sz="1550" b="1" dirty="0" err="1">
                <a:solidFill>
                  <a:schemeClr val="bg1"/>
                </a:solidFill>
              </a:rPr>
              <a:t>cena</a:t>
            </a:r>
            <a:r>
              <a:rPr lang="en-US" sz="1550" dirty="0">
                <a:solidFill>
                  <a:schemeClr val="bg1"/>
                </a:solidFill>
              </a:rPr>
              <a:t>? Tengo </a:t>
            </a:r>
            <a:r>
              <a:rPr lang="en-US" sz="1550" dirty="0" err="1">
                <a:solidFill>
                  <a:schemeClr val="bg1"/>
                </a:solidFill>
              </a:rPr>
              <a:t>hambre</a:t>
            </a:r>
            <a:r>
              <a:rPr lang="en-US" sz="1550" dirty="0">
                <a:solidFill>
                  <a:schemeClr val="bg1"/>
                </a:solidFill>
              </a:rPr>
              <a:t> y </a:t>
            </a:r>
            <a:r>
              <a:rPr lang="en-US" sz="1550" dirty="0" err="1">
                <a:solidFill>
                  <a:schemeClr val="bg1"/>
                </a:solidFill>
              </a:rPr>
              <a:t>quiero</a:t>
            </a:r>
            <a:r>
              <a:rPr lang="en-US" sz="1550" dirty="0">
                <a:solidFill>
                  <a:schemeClr val="bg1"/>
                </a:solidFill>
              </a:rPr>
              <a:t> comer </a:t>
            </a:r>
            <a:r>
              <a:rPr lang="en-US" sz="1550" b="1" dirty="0" err="1">
                <a:solidFill>
                  <a:schemeClr val="bg1"/>
                </a:solidFill>
              </a:rPr>
              <a:t>los</a:t>
            </a:r>
            <a:r>
              <a:rPr lang="en-US" sz="1550" b="1" dirty="0">
                <a:solidFill>
                  <a:schemeClr val="bg1"/>
                </a:solidFill>
              </a:rPr>
              <a:t> aperitivos </a:t>
            </a:r>
            <a:r>
              <a:rPr lang="en-US" sz="1550" dirty="0">
                <a:solidFill>
                  <a:schemeClr val="bg1"/>
                </a:solidFill>
              </a:rPr>
              <a:t>antes de la </a:t>
            </a:r>
            <a:r>
              <a:rPr lang="en-US" sz="1550" dirty="0" err="1">
                <a:solidFill>
                  <a:schemeClr val="bg1"/>
                </a:solidFill>
              </a:rPr>
              <a:t>cena</a:t>
            </a:r>
            <a:r>
              <a:rPr lang="en-US" sz="1550" dirty="0">
                <a:solidFill>
                  <a:schemeClr val="bg1"/>
                </a:solidFill>
              </a:rPr>
              <a:t>. / When is dinner? I’m hungry and I want to eat the appetizers before dinner.</a:t>
            </a:r>
          </a:p>
          <a:p>
            <a:pPr algn="just"/>
            <a:r>
              <a:rPr lang="en-US" sz="1550" b="1" dirty="0">
                <a:solidFill>
                  <a:schemeClr val="bg1"/>
                </a:solidFill>
              </a:rPr>
              <a:t>B:</a:t>
            </a:r>
            <a:r>
              <a:rPr lang="en-US" sz="1550" dirty="0">
                <a:solidFill>
                  <a:schemeClr val="bg1"/>
                </a:solidFill>
              </a:rPr>
              <a:t> La </a:t>
            </a:r>
            <a:r>
              <a:rPr lang="en-US" sz="1550" dirty="0" err="1">
                <a:solidFill>
                  <a:schemeClr val="bg1"/>
                </a:solidFill>
              </a:rPr>
              <a:t>cena</a:t>
            </a:r>
            <a:r>
              <a:rPr lang="en-US" sz="1550" dirty="0">
                <a:solidFill>
                  <a:schemeClr val="bg1"/>
                </a:solidFill>
              </a:rPr>
              <a:t> es a las </a:t>
            </a:r>
            <a:r>
              <a:rPr lang="en-US" sz="1550" dirty="0" err="1">
                <a:solidFill>
                  <a:schemeClr val="bg1"/>
                </a:solidFill>
              </a:rPr>
              <a:t>siete</a:t>
            </a:r>
            <a:r>
              <a:rPr lang="en-US" sz="1550" dirty="0">
                <a:solidFill>
                  <a:schemeClr val="bg1"/>
                </a:solidFill>
              </a:rPr>
              <a:t>. </a:t>
            </a:r>
            <a:r>
              <a:rPr lang="en-US" sz="1550" dirty="0" err="1">
                <a:solidFill>
                  <a:schemeClr val="bg1"/>
                </a:solidFill>
              </a:rPr>
              <a:t>Después</a:t>
            </a:r>
            <a:r>
              <a:rPr lang="en-US" sz="1550" dirty="0">
                <a:solidFill>
                  <a:schemeClr val="bg1"/>
                </a:solidFill>
              </a:rPr>
              <a:t> de comer, </a:t>
            </a:r>
            <a:r>
              <a:rPr lang="en-US" sz="1550" dirty="0" err="1">
                <a:solidFill>
                  <a:schemeClr val="bg1"/>
                </a:solidFill>
              </a:rPr>
              <a:t>tenemos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que</a:t>
            </a:r>
            <a:r>
              <a:rPr lang="en-US" sz="1550" dirty="0">
                <a:solidFill>
                  <a:schemeClr val="bg1"/>
                </a:solidFill>
              </a:rPr>
              <a:t> </a:t>
            </a:r>
            <a:r>
              <a:rPr lang="en-US" sz="1550" dirty="0" err="1">
                <a:solidFill>
                  <a:schemeClr val="bg1"/>
                </a:solidFill>
              </a:rPr>
              <a:t>quitar</a:t>
            </a:r>
            <a:r>
              <a:rPr lang="en-US" sz="1550" dirty="0">
                <a:solidFill>
                  <a:schemeClr val="bg1"/>
                </a:solidFill>
              </a:rPr>
              <a:t> la mesa. / Dinner is at seven. After eating, we have to clean the table.</a:t>
            </a:r>
          </a:p>
        </p:txBody>
      </p:sp>
      <p:pic>
        <p:nvPicPr>
          <p:cNvPr id="5124" name="Picture 4" descr="Page 13 | Cafe discussion Vectors - Download Free High-Quality Vectors from  Freepik | Freepik">
            <a:extLst>
              <a:ext uri="{FF2B5EF4-FFF2-40B4-BE49-F238E27FC236}">
                <a16:creationId xmlns:a16="http://schemas.microsoft.com/office/drawing/2014/main" id="{F65DC204-FE71-3555-9471-767AE6E6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52" y1="45414" x2="56070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514467"/>
            <a:ext cx="5495924" cy="421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0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5D5D-C4C9-FD99-375F-D1094779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C7DE-9EF7-D893-58C0-94F49BB2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E9-45AA-20F5-4D9C-974D7D21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888" y="801724"/>
            <a:ext cx="7171990" cy="5844984"/>
          </a:xfrm>
        </p:spPr>
        <p:txBody>
          <a:bodyPr>
            <a:normAutofit fontScale="92500" lnSpcReduction="10000"/>
          </a:bodyPr>
          <a:lstStyle/>
          <a:p>
            <a:r>
              <a:rPr lang="es-MX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 usaría____________________.</a:t>
            </a:r>
          </a:p>
          <a:p>
            <a:pPr marL="0" indent="0">
              <a:buNone/>
            </a:pP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MX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s-MX" sz="40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Examples</a:t>
            </a:r>
            <a:r>
              <a:rPr lang="es-MX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900" b="1" dirty="0">
                <a:latin typeface="Aptos" panose="020B0004020202020204" pitchFamily="34" charset="0"/>
              </a:rPr>
              <a:t>Pon la mesa, </a:t>
            </a:r>
            <a:r>
              <a:rPr lang="en-US" sz="1900" b="1" dirty="0" err="1">
                <a:latin typeface="Aptos" panose="020B0004020202020204" pitchFamily="34" charset="0"/>
              </a:rPr>
              <a:t>por</a:t>
            </a:r>
            <a:r>
              <a:rPr lang="en-US" sz="1900" b="1" dirty="0">
                <a:latin typeface="Aptos" panose="020B0004020202020204" pitchFamily="34" charset="0"/>
              </a:rPr>
              <a:t> favor.</a:t>
            </a:r>
            <a:r>
              <a:rPr lang="en-US" sz="1900" dirty="0">
                <a:latin typeface="Aptos" panose="020B0004020202020204" pitchFamily="34" charset="0"/>
              </a:rPr>
              <a:t> Set the table, please.</a:t>
            </a:r>
          </a:p>
          <a:p>
            <a:pPr lvl="0"/>
            <a:r>
              <a:rPr lang="es-MX" sz="1900" b="1" dirty="0">
                <a:latin typeface="Aptos" panose="020B0004020202020204" pitchFamily="34" charset="0"/>
              </a:rPr>
              <a:t>¿Dónde está la mantequilla?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Where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is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the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butter</a:t>
            </a:r>
            <a:r>
              <a:rPr lang="es-MX" sz="1900" dirty="0">
                <a:latin typeface="Aptos" panose="020B0004020202020204" pitchFamily="34" charset="0"/>
              </a:rPr>
              <a:t>?</a:t>
            </a:r>
            <a:endParaRPr lang="en-US" sz="1900" dirty="0">
              <a:latin typeface="Aptos" panose="020B0004020202020204" pitchFamily="34" charset="0"/>
            </a:endParaRPr>
          </a:p>
          <a:p>
            <a:pPr lvl="0"/>
            <a:r>
              <a:rPr lang="es-MX" sz="1900" b="1" dirty="0">
                <a:latin typeface="Aptos" panose="020B0004020202020204" pitchFamily="34" charset="0"/>
              </a:rPr>
              <a:t>Pásame la pimienta, por favor.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n-US" sz="1900" dirty="0">
                <a:latin typeface="Aptos" panose="020B0004020202020204" pitchFamily="34" charset="0"/>
              </a:rPr>
              <a:t>Pass me the pepper, please.</a:t>
            </a:r>
          </a:p>
          <a:p>
            <a:pPr lvl="0"/>
            <a:r>
              <a:rPr lang="es-MX" sz="1900" b="1" dirty="0">
                <a:latin typeface="Aptos" panose="020B0004020202020204" pitchFamily="34" charset="0"/>
              </a:rPr>
              <a:t>La comida está deliciosa.</a:t>
            </a:r>
            <a:r>
              <a:rPr lang="es-MX" sz="1900" dirty="0">
                <a:latin typeface="Aptos" panose="020B0004020202020204" pitchFamily="34" charset="0"/>
              </a:rPr>
              <a:t> The </a:t>
            </a:r>
            <a:r>
              <a:rPr lang="es-MX" sz="1900" dirty="0" err="1">
                <a:latin typeface="Aptos" panose="020B0004020202020204" pitchFamily="34" charset="0"/>
              </a:rPr>
              <a:t>food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is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delicious</a:t>
            </a:r>
            <a:r>
              <a:rPr lang="es-MX" sz="1900" dirty="0">
                <a:latin typeface="Aptos" panose="020B0004020202020204" pitchFamily="34" charset="0"/>
              </a:rPr>
              <a:t>.</a:t>
            </a:r>
            <a:endParaRPr lang="en-US" sz="1900" dirty="0">
              <a:latin typeface="Aptos" panose="020B0004020202020204" pitchFamily="34" charset="0"/>
            </a:endParaRPr>
          </a:p>
          <a:p>
            <a:pPr lvl="0"/>
            <a:r>
              <a:rPr lang="es-MX" sz="1900" b="1" dirty="0">
                <a:latin typeface="Aptos" panose="020B0004020202020204" pitchFamily="34" charset="0"/>
              </a:rPr>
              <a:t>Me encanta el guacamole.</a:t>
            </a:r>
            <a:r>
              <a:rPr lang="es-MX" sz="1900" dirty="0">
                <a:latin typeface="Aptos" panose="020B0004020202020204" pitchFamily="34" charset="0"/>
              </a:rPr>
              <a:t> I </a:t>
            </a:r>
            <a:r>
              <a:rPr lang="es-MX" sz="1900" dirty="0" err="1">
                <a:latin typeface="Aptos" panose="020B0004020202020204" pitchFamily="34" charset="0"/>
              </a:rPr>
              <a:t>love</a:t>
            </a:r>
            <a:r>
              <a:rPr lang="es-MX" sz="1900" dirty="0">
                <a:latin typeface="Aptos" panose="020B0004020202020204" pitchFamily="34" charset="0"/>
              </a:rPr>
              <a:t> guacamole. </a:t>
            </a:r>
            <a:endParaRPr lang="en-US" sz="1900" dirty="0">
              <a:latin typeface="Aptos" panose="020B0004020202020204" pitchFamily="34" charset="0"/>
            </a:endParaRPr>
          </a:p>
          <a:p>
            <a:pPr lvl="0"/>
            <a:r>
              <a:rPr lang="es-MX" sz="1900" b="1" dirty="0">
                <a:latin typeface="Aptos" panose="020B0004020202020204" pitchFamily="34" charset="0"/>
              </a:rPr>
              <a:t>¿Te gusta la comida?</a:t>
            </a:r>
            <a:r>
              <a:rPr lang="es-MX" sz="1900" dirty="0">
                <a:latin typeface="Aptos" panose="020B0004020202020204" pitchFamily="34" charset="0"/>
              </a:rPr>
              <a:t> Do </a:t>
            </a:r>
            <a:r>
              <a:rPr lang="es-MX" sz="1900" dirty="0" err="1">
                <a:latin typeface="Aptos" panose="020B0004020202020204" pitchFamily="34" charset="0"/>
              </a:rPr>
              <a:t>you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the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food</a:t>
            </a:r>
            <a:r>
              <a:rPr lang="es-MX" sz="1900" dirty="0">
                <a:latin typeface="Aptos" panose="020B0004020202020204" pitchFamily="34" charset="0"/>
              </a:rPr>
              <a:t>?</a:t>
            </a:r>
            <a:endParaRPr lang="en-US" sz="1900" dirty="0">
              <a:latin typeface="Aptos" panose="020B0004020202020204" pitchFamily="34" charset="0"/>
            </a:endParaRPr>
          </a:p>
          <a:p>
            <a:pPr lvl="0"/>
            <a:r>
              <a:rPr lang="en-US" sz="1900" b="1" dirty="0" err="1">
                <a:latin typeface="Aptos" panose="020B0004020202020204" pitchFamily="34" charset="0"/>
              </a:rPr>
              <a:t>Necesito</a:t>
            </a:r>
            <a:r>
              <a:rPr lang="en-US" sz="1900" b="1" dirty="0">
                <a:latin typeface="Aptos" panose="020B0004020202020204" pitchFamily="34" charset="0"/>
              </a:rPr>
              <a:t> </a:t>
            </a:r>
            <a:r>
              <a:rPr lang="en-US" sz="1900" b="1" dirty="0" err="1">
                <a:latin typeface="Aptos" panose="020B0004020202020204" pitchFamily="34" charset="0"/>
              </a:rPr>
              <a:t>más</a:t>
            </a:r>
            <a:r>
              <a:rPr lang="en-US" sz="1900" b="1" dirty="0">
                <a:latin typeface="Aptos" panose="020B0004020202020204" pitchFamily="34" charset="0"/>
              </a:rPr>
              <a:t> </a:t>
            </a:r>
            <a:r>
              <a:rPr lang="en-US" sz="1900" b="1" dirty="0" err="1">
                <a:latin typeface="Aptos" panose="020B0004020202020204" pitchFamily="34" charset="0"/>
              </a:rPr>
              <a:t>sal</a:t>
            </a:r>
            <a:r>
              <a:rPr lang="en-US" sz="1900" b="1" dirty="0">
                <a:latin typeface="Aptos" panose="020B0004020202020204" pitchFamily="34" charset="0"/>
              </a:rPr>
              <a:t>, </a:t>
            </a:r>
            <a:r>
              <a:rPr lang="en-US" sz="1900" b="1" dirty="0" err="1">
                <a:latin typeface="Aptos" panose="020B0004020202020204" pitchFamily="34" charset="0"/>
              </a:rPr>
              <a:t>por</a:t>
            </a:r>
            <a:r>
              <a:rPr lang="en-US" sz="1900" b="1" dirty="0">
                <a:latin typeface="Aptos" panose="020B0004020202020204" pitchFamily="34" charset="0"/>
              </a:rPr>
              <a:t> favor.</a:t>
            </a:r>
            <a:r>
              <a:rPr lang="en-US" sz="1900" dirty="0">
                <a:latin typeface="Aptos" panose="020B0004020202020204" pitchFamily="34" charset="0"/>
              </a:rPr>
              <a:t> I need more salt, please. </a:t>
            </a:r>
          </a:p>
          <a:p>
            <a:pPr lvl="0"/>
            <a:r>
              <a:rPr lang="en-US" sz="1900" b="1" dirty="0">
                <a:latin typeface="Aptos" panose="020B0004020202020204" pitchFamily="34" charset="0"/>
              </a:rPr>
              <a:t>¡Listo, a comer!</a:t>
            </a:r>
            <a:r>
              <a:rPr lang="en-US" sz="1900" dirty="0">
                <a:latin typeface="Aptos" panose="020B0004020202020204" pitchFamily="34" charset="0"/>
              </a:rPr>
              <a:t> Ready, time to eat! </a:t>
            </a:r>
          </a:p>
          <a:p>
            <a:pPr lvl="0"/>
            <a:r>
              <a:rPr lang="es-MX" sz="1900" b="1" dirty="0">
                <a:latin typeface="Aptos" panose="020B0004020202020204" pitchFamily="34" charset="0"/>
              </a:rPr>
              <a:t>Buen provecho.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Enjoy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your</a:t>
            </a:r>
            <a:r>
              <a:rPr lang="es-MX" sz="1900" dirty="0">
                <a:latin typeface="Aptos" panose="020B0004020202020204" pitchFamily="34" charset="0"/>
              </a:rPr>
              <a:t> </a:t>
            </a:r>
            <a:r>
              <a:rPr lang="es-MX" sz="1900" dirty="0" err="1">
                <a:latin typeface="Aptos" panose="020B0004020202020204" pitchFamily="34" charset="0"/>
              </a:rPr>
              <a:t>meal</a:t>
            </a:r>
            <a:r>
              <a:rPr lang="es-MX" sz="1900" dirty="0">
                <a:latin typeface="Aptos" panose="020B0004020202020204" pitchFamily="34" charset="0"/>
              </a:rPr>
              <a:t>. </a:t>
            </a:r>
            <a:endParaRPr lang="en-US" sz="1900" dirty="0">
              <a:latin typeface="Aptos" panose="020B0004020202020204" pitchFamily="34" charset="0"/>
            </a:endParaRPr>
          </a:p>
          <a:p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C57A5-C7DA-997C-CB50-35236DC4F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8" name="Picture 6" descr="Hola - Hello - Olá - Salut - Hallo by ...">
            <a:extLst>
              <a:ext uri="{FF2B5EF4-FFF2-40B4-BE49-F238E27FC236}">
                <a16:creationId xmlns:a16="http://schemas.microsoft.com/office/drawing/2014/main" id="{BC28B6EE-6705-691B-D5A3-9DA5CBC6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523744"/>
            <a:ext cx="3547533" cy="34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D63D-A1FC-7666-F766-A3941896B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823987-67D3-44F3-2AE5-A61296550591}"/>
              </a:ext>
            </a:extLst>
          </p:cNvPr>
          <p:cNvSpPr txBox="1">
            <a:spLocks/>
          </p:cNvSpPr>
          <p:nvPr/>
        </p:nvSpPr>
        <p:spPr>
          <a:xfrm>
            <a:off x="6810375" y="2854455"/>
            <a:ext cx="5629276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CEVICHE</a:t>
            </a:r>
          </a:p>
        </p:txBody>
      </p:sp>
      <p:pic>
        <p:nvPicPr>
          <p:cNvPr id="7170" name="Picture 2" descr="Recetas de camarones: paso a paso, cómo preparar ceviche | EL ESPECTADOR">
            <a:extLst>
              <a:ext uri="{FF2B5EF4-FFF2-40B4-BE49-F238E27FC236}">
                <a16:creationId xmlns:a16="http://schemas.microsoft.com/office/drawing/2014/main" id="{82E7FE6D-F434-FEFF-1E73-76FBFF70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53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A0FF0-2B3C-0C64-57C8-159D0D5776B5}"/>
              </a:ext>
            </a:extLst>
          </p:cNvPr>
          <p:cNvSpPr txBox="1"/>
          <p:nvPr/>
        </p:nvSpPr>
        <p:spPr>
          <a:xfrm>
            <a:off x="315733" y="363915"/>
            <a:ext cx="606742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 ceviche es un plato saludable que está hecho de pescado crudo o camarones que se marinan en jugos de limón o lima.</a:t>
            </a:r>
            <a:r>
              <a:rPr lang="es-MX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Ceviche is a healthy dish that is made from raw fresh fish or shrimp that is marinated in lemon or lime juices. </a:t>
            </a: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originó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Perú,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aunque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habla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hispana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también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tienen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propias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versiones</a:t>
            </a:r>
            <a:r>
              <a:rPr lang="en-US" sz="2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ceviche.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dish originated in Peru, where it is considered a national dish, although many other Spanish-speaking countries have their own versions of ceviche as well. </a:t>
            </a:r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s-MX" sz="20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Usualmente se sirve como aperitivo y tiene muchas variaciones entre países.</a:t>
            </a:r>
            <a:r>
              <a:rPr lang="es-MX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 is usually served as an appetizer and has many variations across countries. </a:t>
            </a:r>
          </a:p>
          <a:p>
            <a:pPr algn="just"/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148" name="Picture 4" descr="Receta de Ceviche peruano">
            <a:extLst>
              <a:ext uri="{FF2B5EF4-FFF2-40B4-BE49-F238E27FC236}">
                <a16:creationId xmlns:a16="http://schemas.microsoft.com/office/drawing/2014/main" id="{07BAB2E8-8EE3-48DD-5E63-9FF14A79A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9333" b="3572"/>
          <a:stretch>
            <a:fillRect/>
          </a:stretch>
        </p:blipFill>
        <p:spPr bwMode="auto">
          <a:xfrm>
            <a:off x="6677025" y="1479363"/>
            <a:ext cx="5095875" cy="38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7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C173D-2BC2-9275-47BD-83437015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0912C-B51A-46EF-2BA2-77C4AC4A88C7}"/>
              </a:ext>
            </a:extLst>
          </p:cNvPr>
          <p:cNvSpPr txBox="1"/>
          <p:nvPr/>
        </p:nvSpPr>
        <p:spPr>
          <a:xfrm>
            <a:off x="4638677" y="724168"/>
            <a:ext cx="72580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s-MX" sz="20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ejemplo, en México el tomate y el aguacate también suelen incluirse.</a:t>
            </a:r>
            <a:r>
              <a:rPr lang="es-MX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 example, in Mexico tomato and avocado are also usually included. </a:t>
            </a: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s-MX" sz="20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 una gran comida para fines de semana o fiestas y combina bien con chips de tortilla o en México tostadas de maíz</a:t>
            </a:r>
            <a:r>
              <a:rPr lang="es-MX" sz="2000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 is a great meal for weekends or parties and pairs well with tortilla chips or in Mexico corn tostadas. </a:t>
            </a: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n-US" sz="2000" i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s-MX" sz="20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Después de que los mariscos se han ´cocinado’  en los cítricos, se pueden agregar otros ingredientes como cebollas, cilantro, pimientos, o tomates.</a:t>
            </a:r>
            <a:r>
              <a:rPr lang="es-MX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After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seafood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has ‘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cooked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’ in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citrus,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other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ingredients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like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onions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cilantro,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peppers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or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tomatoes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can be </a:t>
            </a:r>
            <a:r>
              <a:rPr lang="es-MX" sz="200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added</a:t>
            </a:r>
            <a:r>
              <a:rPr lang="es-MX" sz="2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6146" name="Picture 2" descr="Shrimp Ceviche Recipe - Home. Made. Interest.">
            <a:extLst>
              <a:ext uri="{FF2B5EF4-FFF2-40B4-BE49-F238E27FC236}">
                <a16:creationId xmlns:a16="http://schemas.microsoft.com/office/drawing/2014/main" id="{F9E15426-F184-C5F4-564D-E0FD2230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2" y="1471612"/>
            <a:ext cx="4052888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D18BD-BE89-86E1-26E6-98182DD1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E78A-22D6-5111-31F1-E82C682F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DFB0D-F6F6-2A42-F181-77EAE8E30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F9ED550F-8C89-E1B1-F11A-257400F9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095A5-8E31-545D-4364-45EECE684AA3}"/>
              </a:ext>
            </a:extLst>
          </p:cNvPr>
          <p:cNvSpPr txBox="1"/>
          <p:nvPr/>
        </p:nvSpPr>
        <p:spPr>
          <a:xfrm>
            <a:off x="5456077" y="369337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Translate the following sentences from English to Spanish.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1815FA-F5E4-B317-50D2-7BA42AB8C866}"/>
              </a:ext>
            </a:extLst>
          </p:cNvPr>
          <p:cNvSpPr txBox="1"/>
          <p:nvPr/>
        </p:nvSpPr>
        <p:spPr>
          <a:xfrm>
            <a:off x="428625" y="524192"/>
            <a:ext cx="11601450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We eat eggs with ham for breakfast on the weekends.</a:t>
            </a:r>
          </a:p>
          <a:p>
            <a:pPr marL="0" marR="0">
              <a:buNone/>
            </a:pP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________________________________________________________________________________________________</a:t>
            </a:r>
            <a:endParaRPr lang="en-US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r>
              <a:rPr lang="en-US" sz="2000" kern="100" dirty="0"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I like to add more jalapeños because I like spicy food.</a:t>
            </a: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r>
              <a:rPr lang="en-US" sz="2000" kern="100" dirty="0"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Can you sprinkle cheese on my noodles, please?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r>
              <a:rPr lang="en-US" sz="2000" kern="100" dirty="0"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 I am cooking seafood enchiladas with rice and beans for dinner.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  <a:buNone/>
              <a:tabLst>
                <a:tab pos="3991610" algn="l"/>
              </a:tabLst>
            </a:pPr>
            <a:r>
              <a:rPr lang="en-US" sz="2000" kern="100" dirty="0"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 Fruits are a healthy snack.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27ADDE-8B91-6505-FA09-23AB69442FCE}"/>
              </a:ext>
            </a:extLst>
          </p:cNvPr>
          <p:cNvSpPr/>
          <p:nvPr/>
        </p:nvSpPr>
        <p:spPr>
          <a:xfrm>
            <a:off x="592105" y="1004534"/>
            <a:ext cx="11274490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200" b="1" dirty="0">
                <a:solidFill>
                  <a:schemeClr val="bg1"/>
                </a:solidFill>
              </a:rPr>
              <a:t>Nosotros comemos huevos con jamón para el desayuno los fines de semana.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BDD215-BB35-E2F7-2860-6D19D2A54038}"/>
              </a:ext>
            </a:extLst>
          </p:cNvPr>
          <p:cNvSpPr/>
          <p:nvPr/>
        </p:nvSpPr>
        <p:spPr>
          <a:xfrm>
            <a:off x="458755" y="2385659"/>
            <a:ext cx="11407840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Me gusta añadir más jalapeños porque me gusta la comida picante.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CB27C-310E-9DE1-58A4-3BB29EAE4C90}"/>
              </a:ext>
            </a:extLst>
          </p:cNvPr>
          <p:cNvSpPr/>
          <p:nvPr/>
        </p:nvSpPr>
        <p:spPr>
          <a:xfrm>
            <a:off x="458755" y="3428999"/>
            <a:ext cx="11274490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Puedes espolvorear queso en mis fideos, por favor?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24F923-6087-F02B-6571-EFEB2128F333}"/>
              </a:ext>
            </a:extLst>
          </p:cNvPr>
          <p:cNvSpPr/>
          <p:nvPr/>
        </p:nvSpPr>
        <p:spPr>
          <a:xfrm>
            <a:off x="488885" y="4527920"/>
            <a:ext cx="11274490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Estoy cocinando enchiladas de mariscos con arroz y frijoles para la cena.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54262F-DE33-6960-C462-286175B3261C}"/>
              </a:ext>
            </a:extLst>
          </p:cNvPr>
          <p:cNvSpPr/>
          <p:nvPr/>
        </p:nvSpPr>
        <p:spPr>
          <a:xfrm>
            <a:off x="525430" y="5724737"/>
            <a:ext cx="11274490" cy="5926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b="1" dirty="0">
                <a:solidFill>
                  <a:schemeClr val="bg1"/>
                </a:solidFill>
              </a:rPr>
              <a:t>Las frutas son una merienda saludable.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39CCB-32CF-B4A3-6580-A8F6BC02896D}"/>
              </a:ext>
            </a:extLst>
          </p:cNvPr>
          <p:cNvSpPr/>
          <p:nvPr/>
        </p:nvSpPr>
        <p:spPr>
          <a:xfrm>
            <a:off x="4950865" y="802379"/>
            <a:ext cx="2023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adiós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7BC24-FE79-4833-19C6-FE37310EC918}"/>
              </a:ext>
            </a:extLst>
          </p:cNvPr>
          <p:cNvSpPr/>
          <p:nvPr/>
        </p:nvSpPr>
        <p:spPr>
          <a:xfrm>
            <a:off x="2944075" y="5396196"/>
            <a:ext cx="6575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¡Hasta la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próxima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CF811-63D6-A8A9-4071-CAC96E2E60D2}"/>
              </a:ext>
            </a:extLst>
          </p:cNvPr>
          <p:cNvSpPr/>
          <p:nvPr/>
        </p:nvSpPr>
        <p:spPr>
          <a:xfrm>
            <a:off x="6834443" y="472586"/>
            <a:ext cx="5357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¡Hasta la vista!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665E9-32FB-BBE6-D5F1-C96A498A456C}"/>
              </a:ext>
            </a:extLst>
          </p:cNvPr>
          <p:cNvSpPr/>
          <p:nvPr/>
        </p:nvSpPr>
        <p:spPr>
          <a:xfrm>
            <a:off x="-160964" y="621940"/>
            <a:ext cx="485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¡Hasta pronto!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8C146-303B-9DB5-F073-D3DD69CB8FCA}"/>
              </a:ext>
            </a:extLst>
          </p:cNvPr>
          <p:cNvSpPr/>
          <p:nvPr/>
        </p:nvSpPr>
        <p:spPr>
          <a:xfrm>
            <a:off x="7585283" y="4209122"/>
            <a:ext cx="4257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¡Nos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vemos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6DC8-8369-C7B6-8EA1-442A69AE79B5}"/>
              </a:ext>
            </a:extLst>
          </p:cNvPr>
          <p:cNvSpPr/>
          <p:nvPr/>
        </p:nvSpPr>
        <p:spPr>
          <a:xfrm>
            <a:off x="86269" y="3945378"/>
            <a:ext cx="626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¡Que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te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vaya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bien!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4DA20-A5D8-034C-749C-52EE67AEE58D}"/>
              </a:ext>
            </a:extLst>
          </p:cNvPr>
          <p:cNvSpPr/>
          <p:nvPr/>
        </p:nvSpPr>
        <p:spPr>
          <a:xfrm>
            <a:off x="4428524" y="1395916"/>
            <a:ext cx="3334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¡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Cuídate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11" name="Picture 2" descr="Diseño plano jóvenes agitando colección de mano">
            <a:extLst>
              <a:ext uri="{FF2B5EF4-FFF2-40B4-BE49-F238E27FC236}">
                <a16:creationId xmlns:a16="http://schemas.microsoft.com/office/drawing/2014/main" id="{E9BBEE8E-D2FF-1AA5-7791-E68E36201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10" b="73022" l="4865" r="98108">
                        <a14:foregroundMark x1="13514" y1="53144" x2="13514" y2="53144"/>
                        <a14:foregroundMark x1="10811" y1="37931" x2="10811" y2="37931"/>
                        <a14:foregroundMark x1="4865" y1="56795" x2="4865" y2="56795"/>
                        <a14:foregroundMark x1="23784" y1="39148" x2="23784" y2="39148"/>
                        <a14:foregroundMark x1="5676" y1="64097" x2="5676" y2="64097"/>
                        <a14:foregroundMark x1="11757" y1="70994" x2="11757" y2="70994"/>
                        <a14:foregroundMark x1="35541" y1="35091" x2="35541" y2="35091"/>
                        <a14:foregroundMark x1="35270" y1="70791" x2="35270" y2="70791"/>
                        <a14:foregroundMark x1="37973" y1="59635" x2="34865" y2="42799"/>
                        <a14:foregroundMark x1="36216" y1="72211" x2="33784" y2="73225"/>
                        <a14:foregroundMark x1="81351" y1="65517" x2="80405" y2="33266"/>
                        <a14:foregroundMark x1="91486" y1="53753" x2="92458" y2="53217"/>
                        <a14:foregroundMark x1="74730" y1="63286" x2="74459" y2="61055"/>
                        <a14:foregroundMark x1="23514" y1="44219" x2="24054" y2="33874"/>
                        <a14:foregroundMark x1="28919" y1="28398" x2="29595" y2="23327"/>
                        <a14:foregroundMark x1="95317" y1="46263" x2="95135" y2="45030"/>
                        <a14:foregroundMark x1="75000" y1="72211" x2="75000" y2="67343"/>
                        <a14:backgroundMark x1="98243" y1="47870" x2="95405" y2="52333"/>
                        <a14:backgroundMark x1="95811" y1="51927" x2="94189" y2="5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32405"/>
          <a:stretch/>
        </p:blipFill>
        <p:spPr bwMode="auto">
          <a:xfrm>
            <a:off x="3925907" y="2334144"/>
            <a:ext cx="4853385" cy="16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13CC0F-4F29-A48A-CE75-2629F36CAD7E}"/>
              </a:ext>
            </a:extLst>
          </p:cNvPr>
          <p:cNvSpPr txBox="1">
            <a:spLocks/>
          </p:cNvSpPr>
          <p:nvPr/>
        </p:nvSpPr>
        <p:spPr>
          <a:xfrm>
            <a:off x="2891513" y="2778255"/>
            <a:ext cx="11269662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PICO DE GALLO</a:t>
            </a:r>
          </a:p>
        </p:txBody>
      </p:sp>
      <p:pic>
        <p:nvPicPr>
          <p:cNvPr id="1026" name="Picture 2" descr="Pico de Gallo - My Dominican Kitchen">
            <a:extLst>
              <a:ext uri="{FF2B5EF4-FFF2-40B4-BE49-F238E27FC236}">
                <a16:creationId xmlns:a16="http://schemas.microsoft.com/office/drawing/2014/main" id="{3340F46E-A12A-618A-BAEE-41CCA11B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752FC8-4CEB-7A5E-1B2F-0B2AAD45C399}"/>
              </a:ext>
            </a:extLst>
          </p:cNvPr>
          <p:cNvSpPr txBox="1"/>
          <p:nvPr/>
        </p:nvSpPr>
        <p:spPr>
          <a:xfrm>
            <a:off x="298943" y="477134"/>
            <a:ext cx="7334251" cy="590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400"/>
              </a:spcAft>
              <a:buNone/>
              <a:tabLst>
                <a:tab pos="1092200" algn="l"/>
              </a:tabLst>
            </a:pPr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¡</a:t>
            </a:r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Hoy vamos a preparar pico de gallo!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Today we are going to prepare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pico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gallo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! </a:t>
            </a:r>
          </a:p>
          <a:p>
            <a:pPr marL="0" marR="0" algn="just">
              <a:lnSpc>
                <a:spcPct val="107000"/>
              </a:lnSpc>
              <a:spcAft>
                <a:spcPts val="400"/>
              </a:spcAft>
              <a:buNone/>
              <a:tabLst>
                <a:tab pos="1092200" algn="l"/>
              </a:tabLst>
            </a:pP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ü"/>
              <a:tabLst>
                <a:tab pos="1092200" algn="l"/>
              </a:tabLst>
            </a:pPr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Esta es una comida popular en la cocina mexicana.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This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is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a popular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food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in Mexican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cuisine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ü"/>
              <a:tabLst>
                <a:tab pos="1092200" algn="l"/>
              </a:tabLs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 fresco y simple de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hacer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It is fresh and simple to make. </a:t>
            </a:r>
          </a:p>
          <a:p>
            <a:pPr marL="285750" marR="0" indent="-285750" algn="just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ü"/>
              <a:tabLst>
                <a:tab pos="1092200" algn="l"/>
              </a:tabLst>
            </a:pPr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También se conoce como “salsa fresca” o “salsa cruda.”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is also known as “salsa fresca” or “salsa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cruda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.” </a:t>
            </a:r>
          </a:p>
          <a:p>
            <a:pPr marL="285750" marR="0" indent="-285750" algn="just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ü"/>
              <a:tabLst>
                <a:tab pos="1092200" algn="l"/>
              </a:tabLst>
            </a:pPr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El pico de gallo se sirve con chips de tortilla (totopos), pero también puede servirse como un aderezo para desayunos, enchiladas, tacos, nachos, y más.</a:t>
            </a:r>
            <a:r>
              <a:rPr lang="es-ES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Pico de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gallo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is served with tortilla chips but can also be a topping for breakfast foods, enchiladas, tacos, nachos, and more. 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bowl of salsa with a chip in it&#10;&#10;Description automatically generated with medium confidence">
            <a:extLst>
              <a:ext uri="{FF2B5EF4-FFF2-40B4-BE49-F238E27FC236}">
                <a16:creationId xmlns:a16="http://schemas.microsoft.com/office/drawing/2014/main" id="{C4E332FC-0851-072C-C897-A6D67582A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0460" y="1695781"/>
            <a:ext cx="3660250" cy="357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03A4B-8138-DB7B-607D-E048FEB03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253" y="2615573"/>
            <a:ext cx="5486400" cy="3840480"/>
          </a:xfrm>
        </p:spPr>
        <p:txBody>
          <a:bodyPr>
            <a:noAutofit/>
          </a:bodyPr>
          <a:lstStyle/>
          <a:p>
            <a:pPr marL="457200" marR="0" lvl="0" indent="-457200">
              <a:spcBef>
                <a:spcPts val="600"/>
              </a:spcBef>
              <a:buFont typeface="+mj-lt"/>
              <a:buAutoNum type="arabicParenR"/>
              <a:tabLst>
                <a:tab pos="1092200" algn="l"/>
              </a:tabLs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preparar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/>
              <a:tabLst>
                <a:tab pos="10922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Cuántos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tomates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necesitamos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/>
              <a:tabLst>
                <a:tab pos="10922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Tenemos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picar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cebolla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/cilantro/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tomate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/jalapeño. 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/>
              <a:tabLst>
                <a:tab pos="1092200" algn="l"/>
              </a:tabLs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Retira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semillas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del jalapeño para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pique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/>
              <a:tabLst>
                <a:tab pos="1092200" algn="l"/>
              </a:tabLs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Cortar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cebolla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hace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llorar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  <a:tabLst>
                <a:tab pos="10922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cuidado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cuchillo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picar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>
              <a:spcBef>
                <a:spcPts val="600"/>
              </a:spcBef>
              <a:buNone/>
              <a:tabLst>
                <a:tab pos="1092200" algn="l"/>
              </a:tabLs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069BA-800D-D12C-9ABA-6567169A8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6285" y="2615573"/>
            <a:ext cx="5486400" cy="3840480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going to prepare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 tomatoes do we need?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need to chop the onion, cilantro, tomato, and jalapeño.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Remove the seeds from the jalapeño to be less spicy.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Chopping the onion makes me cry.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careful with the knife when chopping.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153769-8E3F-4E97-988C-68F30EC89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28" y="498851"/>
            <a:ext cx="10571998" cy="970450"/>
          </a:xfrm>
        </p:spPr>
        <p:txBody>
          <a:bodyPr>
            <a:noAutofit/>
          </a:bodyPr>
          <a:lstStyle/>
          <a:p>
            <a:r>
              <a:rPr lang="en-US" sz="5400" dirty="0"/>
              <a:t>HACIENDO PICO DE GALLO</a:t>
            </a:r>
          </a:p>
        </p:txBody>
      </p:sp>
      <p:pic>
        <p:nvPicPr>
          <p:cNvPr id="11" name="Picture 10" descr="How To Make Pico De Gallo - Draw My Recipes">
            <a:extLst>
              <a:ext uri="{FF2B5EF4-FFF2-40B4-BE49-F238E27FC236}">
                <a16:creationId xmlns:a16="http://schemas.microsoft.com/office/drawing/2014/main" id="{4CFD016E-EED1-BDF4-5260-BB30BE326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11368"/>
          <a:stretch>
            <a:fillRect/>
          </a:stretch>
        </p:blipFill>
        <p:spPr bwMode="auto">
          <a:xfrm>
            <a:off x="9486852" y="96644"/>
            <a:ext cx="2360591" cy="1754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8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9762-E11A-F3DD-3C42-138915F4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3" y="498851"/>
            <a:ext cx="10571998" cy="970450"/>
          </a:xfrm>
        </p:spPr>
        <p:txBody>
          <a:bodyPr>
            <a:noAutofit/>
          </a:bodyPr>
          <a:lstStyle/>
          <a:p>
            <a:r>
              <a:rPr lang="en-US" sz="5400" dirty="0"/>
              <a:t>HACIENDO PICO DE GALLO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03A4B-8138-DB7B-607D-E048FEB03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721" y="2557528"/>
            <a:ext cx="5934412" cy="3896545"/>
          </a:xfrm>
        </p:spPr>
        <p:txBody>
          <a:bodyPr>
            <a:noAutofit/>
          </a:bodyPr>
          <a:lstStyle/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Mezclar todos los ingredientes en un tazón.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Espolvorear con sal y pimienta al gusto.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Exprimir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limón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Me gusta añadir mango a mi pico de gallo.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Déjalo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reposar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Cúbrelo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guardalo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refrigerador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un día para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fusionar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sabores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>
              <a:spcBef>
                <a:spcPts val="600"/>
              </a:spcBef>
              <a:buFont typeface="+mj-lt"/>
              <a:buAutoNum type="arabicParenR" startAt="7"/>
              <a:tabLst>
                <a:tab pos="10922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Disfruta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provecho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069BA-800D-D12C-9ABA-6567169A8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376" y="2557528"/>
            <a:ext cx="5587028" cy="4099320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Mix all the ingredients in a bowl.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Sprinkle with salt and pepper to taste.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Squeeze the lime.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like to add mango in my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Let it rest.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Cover and keep in the refrigerator for a day to meld the flavors.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arenR" startAt="7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Enjoy! Enjoy your meal.</a:t>
            </a:r>
          </a:p>
        </p:txBody>
      </p:sp>
      <p:pic>
        <p:nvPicPr>
          <p:cNvPr id="12" name="Picture 11" descr="How To Make Pico De Gallo - Draw My Recipes">
            <a:extLst>
              <a:ext uri="{FF2B5EF4-FFF2-40B4-BE49-F238E27FC236}">
                <a16:creationId xmlns:a16="http://schemas.microsoft.com/office/drawing/2014/main" id="{BB2C7D29-C293-EA03-E219-B7C667C51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11368"/>
          <a:stretch>
            <a:fillRect/>
          </a:stretch>
        </p:blipFill>
        <p:spPr bwMode="auto">
          <a:xfrm>
            <a:off x="9581323" y="96644"/>
            <a:ext cx="2350081" cy="1746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9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13CC0F-4F29-A48A-CE75-2629F36CAD7E}"/>
              </a:ext>
            </a:extLst>
          </p:cNvPr>
          <p:cNvSpPr txBox="1">
            <a:spLocks/>
          </p:cNvSpPr>
          <p:nvPr/>
        </p:nvSpPr>
        <p:spPr>
          <a:xfrm>
            <a:off x="589184" y="524912"/>
            <a:ext cx="11269662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EN LA COCINA – IN THE KITCHEN</a:t>
            </a:r>
          </a:p>
        </p:txBody>
      </p:sp>
      <p:pic>
        <p:nvPicPr>
          <p:cNvPr id="3076" name="Picture 4" descr="Mexican Kitchen Artwork, Lively and Colorful Traditional Scene - Etsy">
            <a:extLst>
              <a:ext uri="{FF2B5EF4-FFF2-40B4-BE49-F238E27FC236}">
                <a16:creationId xmlns:a16="http://schemas.microsoft.com/office/drawing/2014/main" id="{3976B377-AC6A-BABD-F2E0-432038460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1" b="89968" l="4758" r="94260">
                        <a14:foregroundMark x1="5211" y1="17476" x2="6873" y2="63997"/>
                        <a14:foregroundMark x1="24169" y1="16667" x2="28399" y2="16667"/>
                        <a14:foregroundMark x1="32402" y1="16909" x2="39350" y2="17314"/>
                        <a14:foregroundMark x1="39350" y1="17314" x2="56949" y2="16828"/>
                        <a14:foregroundMark x1="56949" y1="16828" x2="76888" y2="17071"/>
                        <a14:foregroundMark x1="93731" y1="19741" x2="93127" y2="80663"/>
                        <a14:foregroundMark x1="94260" y1="83981" x2="88595" y2="84304"/>
                        <a14:foregroundMark x1="25302" y1="84385" x2="33761" y2="84142"/>
                        <a14:foregroundMark x1="33761" y1="84142" x2="33761" y2="84142"/>
                        <a14:foregroundMark x1="35498" y1="85194" x2="48565" y2="85841"/>
                        <a14:foregroundMark x1="4758" y1="69498" x2="6269" y2="83900"/>
                        <a14:foregroundMark x1="8459" y1="84790" x2="22810" y2="85356"/>
                        <a14:foregroundMark x1="10574" y1="16262" x2="20695" y2="15696"/>
                        <a14:foregroundMark x1="94260" y1="63350" x2="94260" y2="74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" t="14933" r="4655" b="14533"/>
          <a:stretch>
            <a:fillRect/>
          </a:stretch>
        </p:blipFill>
        <p:spPr bwMode="auto">
          <a:xfrm>
            <a:off x="2621278" y="1594760"/>
            <a:ext cx="6711697" cy="48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49509" y="1154126"/>
            <a:ext cx="5639679" cy="41116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añadir</a:t>
            </a:r>
            <a:endParaRPr lang="en-US" sz="2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Necesito</a:t>
            </a:r>
            <a:r>
              <a:rPr lang="en-US" sz="2400" b="1" dirty="0"/>
              <a:t> </a:t>
            </a:r>
            <a:r>
              <a:rPr lang="en-US" sz="2400" b="1" dirty="0" err="1"/>
              <a:t>más</a:t>
            </a:r>
            <a:r>
              <a:rPr lang="en-US" sz="2400" b="1" dirty="0"/>
              <a:t>...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exprimir</a:t>
            </a:r>
            <a:endParaRPr lang="en-US" sz="2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espolvorear</a:t>
            </a:r>
            <a:endParaRPr lang="en-US" sz="2400" b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lavar</a:t>
            </a:r>
            <a:r>
              <a:rPr lang="en-US" sz="2400" b="1" dirty="0"/>
              <a:t> </a:t>
            </a:r>
            <a:r>
              <a:rPr lang="en-US" sz="1900" b="1" dirty="0"/>
              <a:t>(</a:t>
            </a:r>
            <a:r>
              <a:rPr lang="en-US" sz="1900" b="1" dirty="0" err="1"/>
              <a:t>los</a:t>
            </a:r>
            <a:r>
              <a:rPr lang="en-US" sz="1900" b="1" dirty="0"/>
              <a:t> </a:t>
            </a:r>
            <a:r>
              <a:rPr lang="en-US" sz="1900" b="1" dirty="0" err="1"/>
              <a:t>platos</a:t>
            </a:r>
            <a:r>
              <a:rPr lang="en-US" sz="1900" b="1" dirty="0"/>
              <a:t>/las manos/</a:t>
            </a:r>
            <a:r>
              <a:rPr lang="en-US" sz="1900" b="1" dirty="0" err="1"/>
              <a:t>etc</a:t>
            </a:r>
            <a:r>
              <a:rPr lang="en-US" sz="1900" b="1" dirty="0"/>
              <a:t>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quitar</a:t>
            </a:r>
            <a:r>
              <a:rPr lang="en-US" sz="2400" b="1" dirty="0"/>
              <a:t> la mesa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 err="1"/>
              <a:t>preferir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04340" y="1210022"/>
            <a:ext cx="5150338" cy="43411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add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I need more...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squeeze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sprinkle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wash (dishes/hands/etc.)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remove/clean the table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prefer</a:t>
            </a:r>
          </a:p>
          <a:p>
            <a:endParaRPr lang="en-US" dirty="0"/>
          </a:p>
        </p:txBody>
      </p:sp>
      <p:pic>
        <p:nvPicPr>
          <p:cNvPr id="2050" name="Picture 2" descr="add salt to my bread dough ...">
            <a:extLst>
              <a:ext uri="{FF2B5EF4-FFF2-40B4-BE49-F238E27FC236}">
                <a16:creationId xmlns:a16="http://schemas.microsoft.com/office/drawing/2014/main" id="{090C00E9-3ACC-FDF5-15E8-50782B27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"/>
            <a:ext cx="2520633" cy="16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sinessman Holding Sign Need Help Vector Stock Vector (Royalty Free)  582717097 | Shutterstock">
            <a:extLst>
              <a:ext uri="{FF2B5EF4-FFF2-40B4-BE49-F238E27FC236}">
                <a16:creationId xmlns:a16="http://schemas.microsoft.com/office/drawing/2014/main" id="{DD70169A-44C6-3624-FB2A-7248A1C13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>
            <a:fillRect/>
          </a:stretch>
        </p:blipFill>
        <p:spPr bwMode="auto">
          <a:xfrm>
            <a:off x="2876147" y="4933269"/>
            <a:ext cx="1842762" cy="184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7,700+ Squeeze Lemon Stock Photos, Pictures &amp; Royalty-Free Images - iStock  | Woman squeeze lemon, Hand squeeze lemon, Squeeze lemon food">
            <a:extLst>
              <a:ext uri="{FF2B5EF4-FFF2-40B4-BE49-F238E27FC236}">
                <a16:creationId xmlns:a16="http://schemas.microsoft.com/office/drawing/2014/main" id="{1DC6A753-1596-9A97-260B-8D71F932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9" b="89706" l="8824" r="93873">
                        <a14:foregroundMark x1="9314" y1="38399" x2="8824" y2="27124"/>
                        <a14:foregroundMark x1="8824" y1="27124" x2="11029" y2="24346"/>
                        <a14:foregroundMark x1="23529" y1="9804" x2="42157" y2="9314"/>
                        <a14:foregroundMark x1="42157" y1="9314" x2="45343" y2="9477"/>
                        <a14:foregroundMark x1="18873" y1="8170" x2="23775" y2="8007"/>
                        <a14:foregroundMark x1="37990" y1="5229" x2="41422" y2="5392"/>
                        <a14:foregroundMark x1="93382" y1="41830" x2="93873" y2="64706"/>
                        <a14:foregroundMark x1="43873" y1="87418" x2="43873" y2="87418"/>
                        <a14:foregroundMark x1="43873" y1="83333" x2="43873" y2="83333"/>
                        <a14:foregroundMark x1="44853" y1="78595" x2="45588" y2="65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796" y="-111815"/>
            <a:ext cx="2471860" cy="37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lting food Images - Free Download on Freepik">
            <a:extLst>
              <a:ext uri="{FF2B5EF4-FFF2-40B4-BE49-F238E27FC236}">
                <a16:creationId xmlns:a16="http://schemas.microsoft.com/office/drawing/2014/main" id="{3B7BF99D-21DA-A00B-E97B-7955F498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2" y="2911540"/>
            <a:ext cx="1927020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5 Pasos para lavarse las manos de la manera correcta - San Francisco Health  Plan">
            <a:extLst>
              <a:ext uri="{FF2B5EF4-FFF2-40B4-BE49-F238E27FC236}">
                <a16:creationId xmlns:a16="http://schemas.microsoft.com/office/drawing/2014/main" id="{C0FE439F-5BCE-B217-98E9-FA5B544D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49" y="5149339"/>
            <a:ext cx="3521529" cy="16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obs at Home | Baamboozle - Baamboozle | The Most Fun Classroom Games!">
            <a:extLst>
              <a:ext uri="{FF2B5EF4-FFF2-40B4-BE49-F238E27FC236}">
                <a16:creationId xmlns:a16="http://schemas.microsoft.com/office/drawing/2014/main" id="{9893C92A-7F4A-A714-3FD4-32C0B4DA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20" y="4933269"/>
            <a:ext cx="1553657" cy="19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 Prefer">
            <a:extLst>
              <a:ext uri="{FF2B5EF4-FFF2-40B4-BE49-F238E27FC236}">
                <a16:creationId xmlns:a16="http://schemas.microsoft.com/office/drawing/2014/main" id="{8F302A23-A598-5846-CB44-5B6F7C0F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49" y="141375"/>
            <a:ext cx="1634991" cy="16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0DB366-AD8A-BB05-7A18-6BB41B7E3935}"/>
              </a:ext>
            </a:extLst>
          </p:cNvPr>
          <p:cNvSpPr/>
          <p:nvPr/>
        </p:nvSpPr>
        <p:spPr>
          <a:xfrm rot="495833">
            <a:off x="3726233" y="5310336"/>
            <a:ext cx="634564" cy="1962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/>
              <a:t>MORE...</a:t>
            </a:r>
          </a:p>
        </p:txBody>
      </p:sp>
    </p:spTree>
    <p:extLst>
      <p:ext uri="{BB962C8B-B14F-4D97-AF65-F5344CB8AC3E}">
        <p14:creationId xmlns:p14="http://schemas.microsoft.com/office/powerpoint/2010/main" val="12079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4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4F40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4027</TotalTime>
  <Words>2720</Words>
  <Application>Microsoft Office PowerPoint</Application>
  <PresentationFormat>Widescreen</PresentationFormat>
  <Paragraphs>343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</vt:lpstr>
      <vt:lpstr>Century Gothic</vt:lpstr>
      <vt:lpstr>Wingdings</vt:lpstr>
      <vt:lpstr>Wingdings 2</vt:lpstr>
      <vt:lpstr>Quotable</vt:lpstr>
      <vt:lpstr>COCINANDO EN ESPAÑOL: UN RECORRIDO POR EL IDIOMA A TRAVÉS DE LA COMIDA. </vt:lpstr>
      <vt:lpstr>¡A romper el hielo! Icebreaker</vt:lpstr>
      <vt:lpstr>¡A romper el hielo! Icebreaker</vt:lpstr>
      <vt:lpstr>PowerPoint Presentation</vt:lpstr>
      <vt:lpstr>PowerPoint Presentation</vt:lpstr>
      <vt:lpstr>HACIENDO PICO DE GALLO</vt:lpstr>
      <vt:lpstr>HACIENDO PICO DE GALLO</vt:lpstr>
      <vt:lpstr>PowerPoint Presentation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FRASES COMUNES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20</cp:revision>
  <dcterms:created xsi:type="dcterms:W3CDTF">2026-05-07T14:01:06Z</dcterms:created>
  <dcterms:modified xsi:type="dcterms:W3CDTF">2026-05-20T12:14:19Z</dcterms:modified>
</cp:coreProperties>
</file>