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9" r:id="rId3"/>
    <p:sldId id="270" r:id="rId4"/>
    <p:sldId id="303" r:id="rId5"/>
    <p:sldId id="304" r:id="rId6"/>
    <p:sldId id="305" r:id="rId7"/>
    <p:sldId id="307" r:id="rId8"/>
    <p:sldId id="306" r:id="rId9"/>
    <p:sldId id="308" r:id="rId10"/>
    <p:sldId id="309" r:id="rId11"/>
    <p:sldId id="310" r:id="rId12"/>
    <p:sldId id="284" r:id="rId13"/>
    <p:sldId id="316" r:id="rId14"/>
    <p:sldId id="317" r:id="rId15"/>
    <p:sldId id="318" r:id="rId16"/>
    <p:sldId id="315" r:id="rId17"/>
    <p:sldId id="314" r:id="rId18"/>
    <p:sldId id="340" r:id="rId19"/>
    <p:sldId id="341" r:id="rId20"/>
    <p:sldId id="263" r:id="rId21"/>
    <p:sldId id="342" r:id="rId22"/>
    <p:sldId id="343" r:id="rId23"/>
    <p:sldId id="344" r:id="rId24"/>
    <p:sldId id="345" r:id="rId25"/>
    <p:sldId id="346" r:id="rId26"/>
    <p:sldId id="347" r:id="rId27"/>
    <p:sldId id="348" r:id="rId28"/>
    <p:sldId id="349" r:id="rId29"/>
    <p:sldId id="353" r:id="rId30"/>
    <p:sldId id="350" r:id="rId31"/>
    <p:sldId id="351" r:id="rId32"/>
    <p:sldId id="352" r:id="rId33"/>
    <p:sldId id="354" r:id="rId34"/>
    <p:sldId id="294"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0" autoAdjust="0"/>
    <p:restoredTop sz="94660"/>
  </p:normalViewPr>
  <p:slideViewPr>
    <p:cSldViewPr snapToGrid="0">
      <p:cViewPr varScale="1">
        <p:scale>
          <a:sx n="94" d="100"/>
          <a:sy n="94" d="100"/>
        </p:scale>
        <p:origin x="149" y="86"/>
      </p:cViewPr>
      <p:guideLst/>
    </p:cSldViewPr>
  </p:slideViewPr>
  <p:notesTextViewPr>
    <p:cViewPr>
      <p:scale>
        <a:sx n="1" d="1"/>
        <a:sy n="1" d="1"/>
      </p:scale>
      <p:origin x="0" y="0"/>
    </p:cViewPr>
  </p:notesTextViewPr>
  <p:sorterViewPr>
    <p:cViewPr>
      <p:scale>
        <a:sx n="100" d="100"/>
        <a:sy n="100" d="100"/>
      </p:scale>
      <p:origin x="0" y="-11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D25BA17-7399-42B8-A63B-0A329FFBAD64}" type="datetimeFigureOut">
              <a:rPr lang="en-US" smtClean="0"/>
              <a:t>5/20/2026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78F774-96F5-4A4D-A99F-6F4950FBA244}" type="slidenum">
              <a:rPr lang="en-US" smtClean="0"/>
              <a:t>‹#›</a:t>
            </a:fld>
            <a:endParaRPr lang="en-US"/>
          </a:p>
        </p:txBody>
      </p:sp>
    </p:spTree>
    <p:extLst>
      <p:ext uri="{BB962C8B-B14F-4D97-AF65-F5344CB8AC3E}">
        <p14:creationId xmlns:p14="http://schemas.microsoft.com/office/powerpoint/2010/main" val="2982732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25BA17-7399-42B8-A63B-0A329FFBAD64}" type="datetimeFigureOut">
              <a:rPr lang="en-US" smtClean="0"/>
              <a:t>5/20/2026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78F774-96F5-4A4D-A99F-6F4950FBA244}" type="slidenum">
              <a:rPr lang="en-US" smtClean="0"/>
              <a:t>‹#›</a:t>
            </a:fld>
            <a:endParaRPr lang="en-US"/>
          </a:p>
        </p:txBody>
      </p:sp>
    </p:spTree>
    <p:extLst>
      <p:ext uri="{BB962C8B-B14F-4D97-AF65-F5344CB8AC3E}">
        <p14:creationId xmlns:p14="http://schemas.microsoft.com/office/powerpoint/2010/main" val="1175280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3D25BA17-7399-42B8-A63B-0A329FFBAD64}" type="datetimeFigureOut">
              <a:rPr lang="en-US" smtClean="0"/>
              <a:t>5/20/2026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78F774-96F5-4A4D-A99F-6F4950FBA244}" type="slidenum">
              <a:rPr lang="en-US" smtClean="0"/>
              <a:t>‹#›</a:t>
            </a:fld>
            <a:endParaRPr lang="en-US"/>
          </a:p>
        </p:txBody>
      </p:sp>
    </p:spTree>
    <p:extLst>
      <p:ext uri="{BB962C8B-B14F-4D97-AF65-F5344CB8AC3E}">
        <p14:creationId xmlns:p14="http://schemas.microsoft.com/office/powerpoint/2010/main" val="3922720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3D25BA17-7399-42B8-A63B-0A329FFBAD64}" type="datetimeFigureOut">
              <a:rPr lang="en-US" smtClean="0"/>
              <a:t>5/20/2026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78F774-96F5-4A4D-A99F-6F4950FBA244}" type="slidenum">
              <a:rPr lang="en-US" smtClean="0"/>
              <a:t>‹#›</a:t>
            </a:fld>
            <a:endParaRPr lang="en-US"/>
          </a:p>
        </p:txBody>
      </p:sp>
    </p:spTree>
    <p:extLst>
      <p:ext uri="{BB962C8B-B14F-4D97-AF65-F5344CB8AC3E}">
        <p14:creationId xmlns:p14="http://schemas.microsoft.com/office/powerpoint/2010/main" val="327336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25BA17-7399-42B8-A63B-0A329FFBAD64}" type="datetimeFigureOut">
              <a:rPr lang="en-US" smtClean="0"/>
              <a:t>5/20/2026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78F774-96F5-4A4D-A99F-6F4950FBA244}" type="slidenum">
              <a:rPr lang="en-US" smtClean="0"/>
              <a:t>‹#›</a:t>
            </a:fld>
            <a:endParaRPr lang="en-US"/>
          </a:p>
        </p:txBody>
      </p:sp>
    </p:spTree>
    <p:extLst>
      <p:ext uri="{BB962C8B-B14F-4D97-AF65-F5344CB8AC3E}">
        <p14:creationId xmlns:p14="http://schemas.microsoft.com/office/powerpoint/2010/main" val="29500363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25BA17-7399-42B8-A63B-0A329FFBAD64}" type="datetimeFigureOut">
              <a:rPr lang="en-US" smtClean="0"/>
              <a:t>5/20/2026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78F774-96F5-4A4D-A99F-6F4950FBA244}" type="slidenum">
              <a:rPr lang="en-US" smtClean="0"/>
              <a:t>‹#›</a:t>
            </a:fld>
            <a:endParaRPr lang="en-US"/>
          </a:p>
        </p:txBody>
      </p:sp>
    </p:spTree>
    <p:extLst>
      <p:ext uri="{BB962C8B-B14F-4D97-AF65-F5344CB8AC3E}">
        <p14:creationId xmlns:p14="http://schemas.microsoft.com/office/powerpoint/2010/main" val="1307358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25BA17-7399-42B8-A63B-0A329FFBAD64}" type="datetimeFigureOut">
              <a:rPr lang="en-US" smtClean="0"/>
              <a:t>5/20/2026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78F774-96F5-4A4D-A99F-6F4950FBA244}" type="slidenum">
              <a:rPr lang="en-US" smtClean="0"/>
              <a:t>‹#›</a:t>
            </a:fld>
            <a:endParaRPr lang="en-US"/>
          </a:p>
        </p:txBody>
      </p:sp>
    </p:spTree>
    <p:extLst>
      <p:ext uri="{BB962C8B-B14F-4D97-AF65-F5344CB8AC3E}">
        <p14:creationId xmlns:p14="http://schemas.microsoft.com/office/powerpoint/2010/main" val="3560213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25BA17-7399-42B8-A63B-0A329FFBAD64}" type="datetimeFigureOut">
              <a:rPr lang="en-US" smtClean="0"/>
              <a:t>5/20/2026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78F774-96F5-4A4D-A99F-6F4950FBA244}" type="slidenum">
              <a:rPr lang="en-US" smtClean="0"/>
              <a:t>‹#›</a:t>
            </a:fld>
            <a:endParaRPr lang="en-US"/>
          </a:p>
        </p:txBody>
      </p:sp>
    </p:spTree>
    <p:extLst>
      <p:ext uri="{BB962C8B-B14F-4D97-AF65-F5344CB8AC3E}">
        <p14:creationId xmlns:p14="http://schemas.microsoft.com/office/powerpoint/2010/main" val="263693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D25BA17-7399-42B8-A63B-0A329FFBAD64}" type="datetimeFigureOut">
              <a:rPr lang="en-US" smtClean="0"/>
              <a:t>5/20/2026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78F774-96F5-4A4D-A99F-6F4950FBA244}" type="slidenum">
              <a:rPr lang="en-US" smtClean="0"/>
              <a:t>‹#›</a:t>
            </a:fld>
            <a:endParaRPr lang="en-US"/>
          </a:p>
        </p:txBody>
      </p:sp>
    </p:spTree>
    <p:extLst>
      <p:ext uri="{BB962C8B-B14F-4D97-AF65-F5344CB8AC3E}">
        <p14:creationId xmlns:p14="http://schemas.microsoft.com/office/powerpoint/2010/main" val="468955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25BA17-7399-42B8-A63B-0A329FFBAD64}" type="datetimeFigureOut">
              <a:rPr lang="en-US" smtClean="0"/>
              <a:t>5/20/2026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78F774-96F5-4A4D-A99F-6F4950FBA244}" type="slidenum">
              <a:rPr lang="en-US" smtClean="0"/>
              <a:t>‹#›</a:t>
            </a:fld>
            <a:endParaRPr lang="en-US"/>
          </a:p>
        </p:txBody>
      </p:sp>
    </p:spTree>
    <p:extLst>
      <p:ext uri="{BB962C8B-B14F-4D97-AF65-F5344CB8AC3E}">
        <p14:creationId xmlns:p14="http://schemas.microsoft.com/office/powerpoint/2010/main" val="135272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25BA17-7399-42B8-A63B-0A329FFBAD64}" type="datetimeFigureOut">
              <a:rPr lang="en-US" smtClean="0"/>
              <a:t>5/20/2026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78F774-96F5-4A4D-A99F-6F4950FBA244}" type="slidenum">
              <a:rPr lang="en-US" smtClean="0"/>
              <a:t>‹#›</a:t>
            </a:fld>
            <a:endParaRPr lang="en-US"/>
          </a:p>
        </p:txBody>
      </p:sp>
    </p:spTree>
    <p:extLst>
      <p:ext uri="{BB962C8B-B14F-4D97-AF65-F5344CB8AC3E}">
        <p14:creationId xmlns:p14="http://schemas.microsoft.com/office/powerpoint/2010/main" val="1124572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5BA17-7399-42B8-A63B-0A329FFBAD64}" type="datetimeFigureOut">
              <a:rPr lang="en-US" smtClean="0"/>
              <a:t>5/20/2026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78F774-96F5-4A4D-A99F-6F4950FBA244}" type="slidenum">
              <a:rPr lang="en-US" smtClean="0"/>
              <a:t>‹#›</a:t>
            </a:fld>
            <a:endParaRPr lang="en-US"/>
          </a:p>
        </p:txBody>
      </p:sp>
    </p:spTree>
    <p:extLst>
      <p:ext uri="{BB962C8B-B14F-4D97-AF65-F5344CB8AC3E}">
        <p14:creationId xmlns:p14="http://schemas.microsoft.com/office/powerpoint/2010/main" val="3548944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25BA17-7399-42B8-A63B-0A329FFBAD64}" type="datetimeFigureOut">
              <a:rPr lang="en-US" smtClean="0"/>
              <a:t>5/20/2026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78F774-96F5-4A4D-A99F-6F4950FBA244}" type="slidenum">
              <a:rPr lang="en-US" smtClean="0"/>
              <a:t>‹#›</a:t>
            </a:fld>
            <a:endParaRPr lang="en-US"/>
          </a:p>
        </p:txBody>
      </p:sp>
    </p:spTree>
    <p:extLst>
      <p:ext uri="{BB962C8B-B14F-4D97-AF65-F5344CB8AC3E}">
        <p14:creationId xmlns:p14="http://schemas.microsoft.com/office/powerpoint/2010/main" val="907850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3D25BA17-7399-42B8-A63B-0A329FFBAD64}" type="datetimeFigureOut">
              <a:rPr lang="en-US" smtClean="0"/>
              <a:t>5/20/2026</a:t>
            </a:fld>
            <a:endParaRPr lang="en-US"/>
          </a:p>
        </p:txBody>
      </p:sp>
      <p:sp>
        <p:nvSpPr>
          <p:cNvPr id="6" name="Footer Placeholder 5"/>
          <p:cNvSpPr>
            <a:spLocks noGrp="1"/>
          </p:cNvSpPr>
          <p:nvPr>
            <p:ph type="ftr" sz="quarter" idx="11"/>
          </p:nvPr>
        </p:nvSpPr>
        <p:spPr>
          <a:xfrm>
            <a:off x="590396" y="6041362"/>
            <a:ext cx="3295413" cy="365125"/>
          </a:xfrm>
        </p:spPr>
        <p:txBody>
          <a:bodyPr/>
          <a:lstStyle/>
          <a:p>
            <a:endParaRPr lang="en-US"/>
          </a:p>
        </p:txBody>
      </p:sp>
      <p:sp>
        <p:nvSpPr>
          <p:cNvPr id="7" name="Slide Number Placeholder 6"/>
          <p:cNvSpPr>
            <a:spLocks noGrp="1"/>
          </p:cNvSpPr>
          <p:nvPr>
            <p:ph type="sldNum" sz="quarter" idx="12"/>
          </p:nvPr>
        </p:nvSpPr>
        <p:spPr>
          <a:xfrm>
            <a:off x="4862689" y="5915888"/>
            <a:ext cx="1062155" cy="490599"/>
          </a:xfrm>
        </p:spPr>
        <p:txBody>
          <a:bodyPr/>
          <a:lstStyle/>
          <a:p>
            <a:fld id="{A978F774-96F5-4A4D-A99F-6F4950FBA244}" type="slidenum">
              <a:rPr lang="en-US" smtClean="0"/>
              <a:t>‹#›</a:t>
            </a:fld>
            <a:endParaRPr lang="en-US"/>
          </a:p>
        </p:txBody>
      </p:sp>
    </p:spTree>
    <p:extLst>
      <p:ext uri="{BB962C8B-B14F-4D97-AF65-F5344CB8AC3E}">
        <p14:creationId xmlns:p14="http://schemas.microsoft.com/office/powerpoint/2010/main" val="3292472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3D25BA17-7399-42B8-A63B-0A329FFBAD64}" type="datetimeFigureOut">
              <a:rPr lang="en-US" smtClean="0"/>
              <a:t>5/20/2026</a:t>
            </a:fld>
            <a:endParaRPr lang="en-US"/>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A978F774-96F5-4A4D-A99F-6F4950FBA244}" type="slidenum">
              <a:rPr lang="en-US" smtClean="0"/>
              <a:t>‹#›</a:t>
            </a:fld>
            <a:endParaRPr lang="en-US"/>
          </a:p>
        </p:txBody>
      </p:sp>
    </p:spTree>
    <p:extLst>
      <p:ext uri="{BB962C8B-B14F-4D97-AF65-F5344CB8AC3E}">
        <p14:creationId xmlns:p14="http://schemas.microsoft.com/office/powerpoint/2010/main" val="397880553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7.png"/><Relationship Id="rId5" Type="http://schemas.microsoft.com/office/2007/relationships/hdphoto" Target="../media/hdphoto13.wdp"/><Relationship Id="rId10" Type="http://schemas.microsoft.com/office/2007/relationships/hdphoto" Target="../media/hdphoto15.wdp"/><Relationship Id="rId4" Type="http://schemas.openxmlformats.org/officeDocument/2006/relationships/image" Target="../media/image23.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microsoft.com/office/2007/relationships/hdphoto" Target="../media/hdphoto21.wdp"/><Relationship Id="rId3" Type="http://schemas.microsoft.com/office/2007/relationships/hdphoto" Target="../media/hdphoto16.wdp"/><Relationship Id="rId7" Type="http://schemas.microsoft.com/office/2007/relationships/hdphoto" Target="../media/hdphoto18.wdp"/><Relationship Id="rId12"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0.png"/><Relationship Id="rId11" Type="http://schemas.microsoft.com/office/2007/relationships/hdphoto" Target="../media/hdphoto20.wdp"/><Relationship Id="rId5" Type="http://schemas.microsoft.com/office/2007/relationships/hdphoto" Target="../media/hdphoto17.wdp"/><Relationship Id="rId10" Type="http://schemas.openxmlformats.org/officeDocument/2006/relationships/image" Target="../media/image32.png"/><Relationship Id="rId4" Type="http://schemas.openxmlformats.org/officeDocument/2006/relationships/image" Target="../media/image29.png"/><Relationship Id="rId9" Type="http://schemas.microsoft.com/office/2007/relationships/hdphoto" Target="../media/hdphoto19.wdp"/></Relationships>
</file>

<file path=ppt/slides/_rels/slide1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hdphoto" Target="../media/hdphoto23.wdp"/><Relationship Id="rId7" Type="http://schemas.microsoft.com/office/2007/relationships/hdphoto" Target="../media/hdphoto25.wdp"/><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5.jpeg"/><Relationship Id="rId5" Type="http://schemas.microsoft.com/office/2007/relationships/hdphoto" Target="../media/hdphoto24.wdp"/><Relationship Id="rId10" Type="http://schemas.openxmlformats.org/officeDocument/2006/relationships/image" Target="../media/image44.jpeg"/><Relationship Id="rId4" Type="http://schemas.openxmlformats.org/officeDocument/2006/relationships/image" Target="../media/image41.png"/><Relationship Id="rId9" Type="http://schemas.microsoft.com/office/2007/relationships/hdphoto" Target="../media/hdphoto26.wdp"/></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6" Type="http://schemas.microsoft.com/office/2007/relationships/hdphoto" Target="../media/hdphoto27.wdp"/><Relationship Id="rId5" Type="http://schemas.openxmlformats.org/officeDocument/2006/relationships/image" Target="../media/image49.pn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png"/><Relationship Id="rId11" Type="http://schemas.microsoft.com/office/2007/relationships/hdphoto" Target="../media/hdphoto6.wdp"/><Relationship Id="rId5" Type="http://schemas.microsoft.com/office/2007/relationships/hdphoto" Target="../media/hdphoto4.wdp"/><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microsoft.com/office/2007/relationships/hdphoto" Target="../media/hdphoto9.wdp"/><Relationship Id="rId3" Type="http://schemas.microsoft.com/office/2007/relationships/hdphoto" Target="../media/hdphoto7.wdp"/><Relationship Id="rId7" Type="http://schemas.openxmlformats.org/officeDocument/2006/relationships/image" Target="../media/image19.png"/><Relationship Id="rId12" Type="http://schemas.microsoft.com/office/2007/relationships/hdphoto" Target="../media/hdphoto11.wdp"/><Relationship Id="rId2" Type="http://schemas.openxmlformats.org/officeDocument/2006/relationships/image" Target="../media/image16.png"/><Relationship Id="rId1" Type="http://schemas.openxmlformats.org/officeDocument/2006/relationships/slideLayout" Target="../slideLayouts/slideLayout7.xml"/><Relationship Id="rId6" Type="http://schemas.microsoft.com/office/2007/relationships/hdphoto" Target="../media/hdphoto8.wdp"/><Relationship Id="rId11" Type="http://schemas.openxmlformats.org/officeDocument/2006/relationships/image" Target="../media/image21.png"/><Relationship Id="rId5" Type="http://schemas.openxmlformats.org/officeDocument/2006/relationships/image" Target="../media/image18.png"/><Relationship Id="rId10" Type="http://schemas.microsoft.com/office/2007/relationships/hdphoto" Target="../media/hdphoto10.wdp"/><Relationship Id="rId4" Type="http://schemas.openxmlformats.org/officeDocument/2006/relationships/image" Target="../media/image17.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9D0A7-7890-351E-9FD2-245D302987CA}"/>
              </a:ext>
            </a:extLst>
          </p:cNvPr>
          <p:cNvSpPr>
            <a:spLocks noGrp="1"/>
          </p:cNvSpPr>
          <p:nvPr>
            <p:ph type="ctrTitle"/>
          </p:nvPr>
        </p:nvSpPr>
        <p:spPr>
          <a:xfrm>
            <a:off x="313944" y="1088136"/>
            <a:ext cx="8210931" cy="3068622"/>
          </a:xfrm>
          <a:solidFill>
            <a:schemeClr val="accent1">
              <a:lumMod val="75000"/>
            </a:schemeClr>
          </a:solidFill>
        </p:spPr>
        <p:txBody>
          <a:bodyPr>
            <a:noAutofit/>
          </a:bodyPr>
          <a:lstStyle/>
          <a:p>
            <a:r>
              <a:rPr lang="es-GT" sz="4800" dirty="0">
                <a:latin typeface="+mn-lt"/>
                <a:ea typeface="ADLaM Display" panose="02010000000000000000" pitchFamily="2" charset="0"/>
                <a:cs typeface="ADLaM Display" panose="02010000000000000000" pitchFamily="2" charset="0"/>
              </a:rPr>
              <a:t>COCINANDO EN ESPAÑOL: UN RECORRIDO POR EL IDIOMA A TRAVÉS DE LA COMIDA. </a:t>
            </a:r>
            <a:endParaRPr lang="en-US" sz="4800" dirty="0">
              <a:latin typeface="+mn-lt"/>
              <a:ea typeface="ADLaM Display" panose="02010000000000000000" pitchFamily="2" charset="0"/>
              <a:cs typeface="ADLaM Display" panose="02010000000000000000" pitchFamily="2" charset="0"/>
            </a:endParaRPr>
          </a:p>
        </p:txBody>
      </p:sp>
      <p:sp>
        <p:nvSpPr>
          <p:cNvPr id="3" name="Subtitle 2">
            <a:extLst>
              <a:ext uri="{FF2B5EF4-FFF2-40B4-BE49-F238E27FC236}">
                <a16:creationId xmlns:a16="http://schemas.microsoft.com/office/drawing/2014/main" id="{AAF58851-56FD-78E6-4F02-BDA8E2C8834F}"/>
              </a:ext>
            </a:extLst>
          </p:cNvPr>
          <p:cNvSpPr>
            <a:spLocks noGrp="1"/>
          </p:cNvSpPr>
          <p:nvPr>
            <p:ph type="subTitle" idx="1"/>
          </p:nvPr>
        </p:nvSpPr>
        <p:spPr>
          <a:xfrm>
            <a:off x="810001" y="5418007"/>
            <a:ext cx="10572000" cy="748892"/>
          </a:xfrm>
        </p:spPr>
        <p:txBody>
          <a:bodyPr>
            <a:noAutofit/>
          </a:bodyPr>
          <a:lstStyle/>
          <a:p>
            <a:pPr algn="r"/>
            <a:r>
              <a:rPr lang="en-US" sz="4400" b="1" dirty="0"/>
              <a:t>Day 4 –Final Class</a:t>
            </a:r>
          </a:p>
        </p:txBody>
      </p:sp>
      <p:pic>
        <p:nvPicPr>
          <p:cNvPr id="1026" name="Picture 2" descr="Mount Horeb Area School District - Futura Spanish Adventures">
            <a:extLst>
              <a:ext uri="{FF2B5EF4-FFF2-40B4-BE49-F238E27FC236}">
                <a16:creationId xmlns:a16="http://schemas.microsoft.com/office/drawing/2014/main" id="{9088C31D-A048-5F35-91FD-1B2D1C3213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944" y="249141"/>
            <a:ext cx="1819656" cy="7242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56E138-9371-30EC-E3D5-E39640CCBE90}"/>
              </a:ext>
            </a:extLst>
          </p:cNvPr>
          <p:cNvSpPr txBox="1"/>
          <p:nvPr/>
        </p:nvSpPr>
        <p:spPr>
          <a:xfrm>
            <a:off x="1403604" y="4369101"/>
            <a:ext cx="10650481" cy="523220"/>
          </a:xfrm>
          <a:prstGeom prst="rect">
            <a:avLst/>
          </a:prstGeom>
          <a:noFill/>
        </p:spPr>
        <p:txBody>
          <a:bodyPr wrap="square">
            <a:spAutoFit/>
          </a:bodyPr>
          <a:lstStyle/>
          <a:p>
            <a:pPr algn="r"/>
            <a:r>
              <a:rPr lang="en-US" sz="2800" b="1" dirty="0"/>
              <a:t>Cooking Up Spanish: A Taste of Spanish Through Food</a:t>
            </a:r>
          </a:p>
        </p:txBody>
      </p:sp>
      <p:pic>
        <p:nvPicPr>
          <p:cNvPr id="4" name="Picture 3" descr="A chopping board with spices on top">
            <a:extLst>
              <a:ext uri="{FF2B5EF4-FFF2-40B4-BE49-F238E27FC236}">
                <a16:creationId xmlns:a16="http://schemas.microsoft.com/office/drawing/2014/main" id="{E0AC727F-2EEA-8E80-4622-9DED9D0FD795}"/>
              </a:ext>
            </a:extLst>
          </p:cNvPr>
          <p:cNvPicPr>
            <a:picLocks noChangeAspect="1"/>
          </p:cNvPicPr>
          <p:nvPr/>
        </p:nvPicPr>
        <p:blipFill rotWithShape="1">
          <a:blip r:embed="rId3"/>
          <a:srcRect l="14961" r="12507" b="-1"/>
          <a:stretch/>
        </p:blipFill>
        <p:spPr>
          <a:xfrm>
            <a:off x="8451349" y="605237"/>
            <a:ext cx="3602736" cy="3551521"/>
          </a:xfrm>
          <a:custGeom>
            <a:avLst/>
            <a:gdLst/>
            <a:ahLst/>
            <a:cxnLst/>
            <a:rect l="l" t="t" r="r" b="b"/>
            <a:pathLst>
              <a:path w="5326462" h="5250743">
                <a:moveTo>
                  <a:pt x="2576092" y="0"/>
                </a:moveTo>
                <a:cubicBezTo>
                  <a:pt x="2650583" y="0"/>
                  <a:pt x="2726041" y="967"/>
                  <a:pt x="2803435" y="967"/>
                </a:cubicBezTo>
                <a:cubicBezTo>
                  <a:pt x="3020137" y="967"/>
                  <a:pt x="3205881" y="967"/>
                  <a:pt x="3329710" y="47407"/>
                </a:cubicBezTo>
                <a:cubicBezTo>
                  <a:pt x="3732156" y="124807"/>
                  <a:pt x="4088166" y="387966"/>
                  <a:pt x="4304868" y="573726"/>
                </a:cubicBezTo>
                <a:cubicBezTo>
                  <a:pt x="4537048" y="744005"/>
                  <a:pt x="4893058" y="1069084"/>
                  <a:pt x="5109760" y="1471563"/>
                </a:cubicBezTo>
                <a:cubicBezTo>
                  <a:pt x="5202632" y="2090761"/>
                  <a:pt x="5326462" y="2477760"/>
                  <a:pt x="5326462" y="2694480"/>
                </a:cubicBezTo>
                <a:cubicBezTo>
                  <a:pt x="5326462" y="3267238"/>
                  <a:pt x="5249068" y="3329158"/>
                  <a:pt x="5249068" y="3329158"/>
                </a:cubicBezTo>
                <a:cubicBezTo>
                  <a:pt x="5109760" y="3824516"/>
                  <a:pt x="4784708" y="4288915"/>
                  <a:pt x="4506091" y="4613994"/>
                </a:cubicBezTo>
                <a:cubicBezTo>
                  <a:pt x="4242954" y="4877153"/>
                  <a:pt x="3825029" y="5016473"/>
                  <a:pt x="3329710" y="5233192"/>
                </a:cubicBezTo>
                <a:cubicBezTo>
                  <a:pt x="3020137" y="5233192"/>
                  <a:pt x="2199766" y="5310592"/>
                  <a:pt x="1704448" y="5140313"/>
                </a:cubicBezTo>
                <a:cubicBezTo>
                  <a:pt x="1224608" y="4908113"/>
                  <a:pt x="1069821" y="4861674"/>
                  <a:pt x="667375" y="4505635"/>
                </a:cubicBezTo>
                <a:cubicBezTo>
                  <a:pt x="311365" y="4103156"/>
                  <a:pt x="48228" y="3329158"/>
                  <a:pt x="17270" y="2880239"/>
                </a:cubicBezTo>
                <a:cubicBezTo>
                  <a:pt x="-29166" y="2617080"/>
                  <a:pt x="32749" y="2183641"/>
                  <a:pt x="32749" y="2090761"/>
                </a:cubicBezTo>
                <a:cubicBezTo>
                  <a:pt x="32749" y="1610883"/>
                  <a:pt x="342323" y="1254844"/>
                  <a:pt x="605461" y="929765"/>
                </a:cubicBezTo>
                <a:cubicBezTo>
                  <a:pt x="884077" y="620166"/>
                  <a:pt x="1147215" y="341526"/>
                  <a:pt x="1549661" y="248646"/>
                </a:cubicBezTo>
                <a:cubicBezTo>
                  <a:pt x="1905671" y="78367"/>
                  <a:pt x="1905671" y="78367"/>
                  <a:pt x="1905671" y="78367"/>
                </a:cubicBezTo>
                <a:cubicBezTo>
                  <a:pt x="2137851" y="8707"/>
                  <a:pt x="2352618" y="0"/>
                  <a:pt x="2576092" y="0"/>
                </a:cubicBezTo>
                <a:close/>
              </a:path>
            </a:pathLst>
          </a:custGeom>
        </p:spPr>
      </p:pic>
    </p:spTree>
    <p:extLst>
      <p:ext uri="{BB962C8B-B14F-4D97-AF65-F5344CB8AC3E}">
        <p14:creationId xmlns:p14="http://schemas.microsoft.com/office/powerpoint/2010/main" val="377600389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0349AF83-6309-D65D-A7A1-A78ACB19F884}"/>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815B739-0174-A2A5-B0E7-419FFB7D2529}"/>
              </a:ext>
            </a:extLst>
          </p:cNvPr>
          <p:cNvGraphicFramePr>
            <a:graphicFrameLocks noGrp="1"/>
          </p:cNvGraphicFramePr>
          <p:nvPr>
            <p:extLst>
              <p:ext uri="{D42A27DB-BD31-4B8C-83A1-F6EECF244321}">
                <p14:modId xmlns:p14="http://schemas.microsoft.com/office/powerpoint/2010/main" val="502168860"/>
              </p:ext>
            </p:extLst>
          </p:nvPr>
        </p:nvGraphicFramePr>
        <p:xfrm>
          <a:off x="3325136" y="1800970"/>
          <a:ext cx="5816421" cy="3535302"/>
        </p:xfrm>
        <a:graphic>
          <a:graphicData uri="http://schemas.openxmlformats.org/drawingml/2006/table">
            <a:tbl>
              <a:tblPr>
                <a:tableStyleId>{5C22544A-7EE6-4342-B048-85BDC9FD1C3A}</a:tableStyleId>
              </a:tblPr>
              <a:tblGrid>
                <a:gridCol w="3236181">
                  <a:extLst>
                    <a:ext uri="{9D8B030D-6E8A-4147-A177-3AD203B41FA5}">
                      <a16:colId xmlns:a16="http://schemas.microsoft.com/office/drawing/2014/main" val="4124729121"/>
                    </a:ext>
                  </a:extLst>
                </a:gridCol>
                <a:gridCol w="2580240">
                  <a:extLst>
                    <a:ext uri="{9D8B030D-6E8A-4147-A177-3AD203B41FA5}">
                      <a16:colId xmlns:a16="http://schemas.microsoft.com/office/drawing/2014/main" val="3462340478"/>
                    </a:ext>
                  </a:extLst>
                </a:gridCol>
              </a:tblGrid>
              <a:tr h="0">
                <a:tc>
                  <a:txBody>
                    <a:bodyPr/>
                    <a:lstStyle/>
                    <a:p>
                      <a:pPr marL="0" marR="0">
                        <a:lnSpc>
                          <a:spcPct val="115000"/>
                        </a:lnSpc>
                        <a:spcAft>
                          <a:spcPts val="800"/>
                        </a:spcAft>
                        <a:buNone/>
                      </a:pPr>
                      <a:r>
                        <a:rPr lang="en-US" sz="2800" b="1" kern="100" dirty="0">
                          <a:effectLst/>
                        </a:rPr>
                        <a:t>la </a:t>
                      </a:r>
                      <a:r>
                        <a:rPr lang="en-US" sz="2800" b="1" kern="100" dirty="0" err="1">
                          <a:effectLst/>
                        </a:rPr>
                        <a:t>licuadora</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nSpc>
                          <a:spcPct val="115000"/>
                        </a:lnSpc>
                        <a:spcAft>
                          <a:spcPts val="800"/>
                        </a:spcAft>
                        <a:buNone/>
                      </a:pPr>
                      <a:r>
                        <a:rPr lang="en-US" sz="2800" kern="100">
                          <a:effectLst/>
                        </a:rPr>
                        <a:t>blender</a:t>
                      </a:r>
                      <a:endParaRPr lang="en-US" sz="28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483131601"/>
                  </a:ext>
                </a:extLst>
              </a:tr>
              <a:tr h="0">
                <a:tc>
                  <a:txBody>
                    <a:bodyPr/>
                    <a:lstStyle/>
                    <a:p>
                      <a:pPr marL="0" marR="0">
                        <a:lnSpc>
                          <a:spcPct val="115000"/>
                        </a:lnSpc>
                        <a:spcAft>
                          <a:spcPts val="800"/>
                        </a:spcAft>
                        <a:buNone/>
                      </a:pPr>
                      <a:r>
                        <a:rPr lang="en-US" sz="2800" b="1" kern="100" dirty="0" err="1">
                          <a:effectLst/>
                        </a:rPr>
                        <a:t>el</a:t>
                      </a:r>
                      <a:r>
                        <a:rPr lang="en-US" sz="2800" b="1" kern="100" dirty="0">
                          <a:effectLst/>
                        </a:rPr>
                        <a:t> </a:t>
                      </a:r>
                      <a:r>
                        <a:rPr lang="en-US" sz="2800" b="1" kern="100" dirty="0" err="1">
                          <a:effectLst/>
                        </a:rPr>
                        <a:t>hielo</a:t>
                      </a:r>
                      <a:r>
                        <a:rPr lang="en-US" sz="2800" b="1" kern="100" dirty="0">
                          <a:effectLst/>
                        </a:rPr>
                        <a:t> (</a:t>
                      </a:r>
                      <a:r>
                        <a:rPr lang="en-US" sz="2800" b="1" kern="100" dirty="0" err="1">
                          <a:effectLst/>
                        </a:rPr>
                        <a:t>cubitos</a:t>
                      </a:r>
                      <a:r>
                        <a:rPr lang="en-US" sz="2800" b="1" kern="100" dirty="0">
                          <a:effectLst/>
                        </a:rPr>
                        <a:t>)</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nSpc>
                          <a:spcPct val="115000"/>
                        </a:lnSpc>
                        <a:spcAft>
                          <a:spcPts val="800"/>
                        </a:spcAft>
                        <a:buNone/>
                      </a:pPr>
                      <a:r>
                        <a:rPr lang="en-US" sz="2800" kern="100">
                          <a:effectLst/>
                        </a:rPr>
                        <a:t>ice (cubes)</a:t>
                      </a:r>
                      <a:endParaRPr lang="en-US" sz="28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1801687275"/>
                  </a:ext>
                </a:extLst>
              </a:tr>
              <a:tr h="0">
                <a:tc>
                  <a:txBody>
                    <a:bodyPr/>
                    <a:lstStyle/>
                    <a:p>
                      <a:pPr marL="0" marR="0">
                        <a:lnSpc>
                          <a:spcPct val="115000"/>
                        </a:lnSpc>
                        <a:spcAft>
                          <a:spcPts val="800"/>
                        </a:spcAft>
                        <a:buNone/>
                      </a:pPr>
                      <a:r>
                        <a:rPr lang="en-US" sz="2800" b="1" kern="100" dirty="0" err="1">
                          <a:effectLst/>
                        </a:rPr>
                        <a:t>pequeño</a:t>
                      </a:r>
                      <a:r>
                        <a:rPr lang="en-US" sz="2800" b="1" kern="100" dirty="0">
                          <a:effectLst/>
                        </a:rPr>
                        <a:t>/a</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nSpc>
                          <a:spcPct val="115000"/>
                        </a:lnSpc>
                        <a:spcAft>
                          <a:spcPts val="800"/>
                        </a:spcAft>
                        <a:buNone/>
                      </a:pPr>
                      <a:r>
                        <a:rPr lang="en-US" sz="2800" kern="100" dirty="0">
                          <a:effectLst/>
                        </a:rPr>
                        <a:t>small</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96598311"/>
                  </a:ext>
                </a:extLst>
              </a:tr>
              <a:tr h="0">
                <a:tc>
                  <a:txBody>
                    <a:bodyPr/>
                    <a:lstStyle/>
                    <a:p>
                      <a:pPr marL="0" marR="0">
                        <a:lnSpc>
                          <a:spcPct val="115000"/>
                        </a:lnSpc>
                        <a:spcAft>
                          <a:spcPts val="800"/>
                        </a:spcAft>
                        <a:buNone/>
                      </a:pPr>
                      <a:r>
                        <a:rPr lang="en-US" sz="2800" b="1" kern="100" dirty="0">
                          <a:effectLst/>
                        </a:rPr>
                        <a:t>grande</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nSpc>
                          <a:spcPct val="115000"/>
                        </a:lnSpc>
                        <a:spcAft>
                          <a:spcPts val="800"/>
                        </a:spcAft>
                        <a:buNone/>
                      </a:pPr>
                      <a:r>
                        <a:rPr lang="en-US" sz="2800" kern="100" dirty="0">
                          <a:effectLst/>
                        </a:rPr>
                        <a:t>large</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3177199069"/>
                  </a:ext>
                </a:extLst>
              </a:tr>
              <a:tr h="0">
                <a:tc>
                  <a:txBody>
                    <a:bodyPr/>
                    <a:lstStyle/>
                    <a:p>
                      <a:pPr marL="0" marR="0">
                        <a:lnSpc>
                          <a:spcPct val="115000"/>
                        </a:lnSpc>
                        <a:spcAft>
                          <a:spcPts val="800"/>
                        </a:spcAft>
                        <a:buNone/>
                      </a:pPr>
                      <a:r>
                        <a:rPr lang="es-MX" sz="2800" b="1" kern="100" dirty="0">
                          <a:effectLst/>
                        </a:rPr>
                        <a:t>caliente</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nSpc>
                          <a:spcPct val="115000"/>
                        </a:lnSpc>
                        <a:spcAft>
                          <a:spcPts val="800"/>
                        </a:spcAft>
                        <a:buNone/>
                      </a:pPr>
                      <a:r>
                        <a:rPr lang="es-MX" sz="2800" kern="100" dirty="0" err="1">
                          <a:effectLst/>
                        </a:rPr>
                        <a:t>hot</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2135615764"/>
                  </a:ext>
                </a:extLst>
              </a:tr>
              <a:tr h="0">
                <a:tc>
                  <a:txBody>
                    <a:bodyPr/>
                    <a:lstStyle/>
                    <a:p>
                      <a:pPr marL="0" marR="0">
                        <a:lnSpc>
                          <a:spcPct val="115000"/>
                        </a:lnSpc>
                        <a:spcAft>
                          <a:spcPts val="800"/>
                        </a:spcAft>
                        <a:buNone/>
                      </a:pPr>
                      <a:r>
                        <a:rPr lang="es-MX" sz="2800" b="1" kern="100" dirty="0">
                          <a:effectLst/>
                        </a:rPr>
                        <a:t>frío/a</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nSpc>
                          <a:spcPct val="115000"/>
                        </a:lnSpc>
                        <a:spcAft>
                          <a:spcPts val="800"/>
                        </a:spcAft>
                        <a:buNone/>
                      </a:pPr>
                      <a:r>
                        <a:rPr lang="es-MX" sz="2800" kern="100" dirty="0" err="1">
                          <a:effectLst/>
                        </a:rPr>
                        <a:t>cold</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378289151"/>
                  </a:ext>
                </a:extLst>
              </a:tr>
            </a:tbl>
          </a:graphicData>
        </a:graphic>
      </p:graphicFrame>
      <p:pic>
        <p:nvPicPr>
          <p:cNvPr id="6146" name="Picture 2" descr="Page 12 | Electric blender Vectors - Download Free High-Quality Vectors  from Freepik | Freepik">
            <a:extLst>
              <a:ext uri="{FF2B5EF4-FFF2-40B4-BE49-F238E27FC236}">
                <a16:creationId xmlns:a16="http://schemas.microsoft.com/office/drawing/2014/main" id="{2FA6113B-0CBB-BCB7-D3F2-07C8C828D5B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243" b="94865" l="10000" r="90000">
                        <a14:foregroundMark x1="27973" y1="7973" x2="34459" y2="5270"/>
                        <a14:foregroundMark x1="34459" y1="5270" x2="47703" y2="4595"/>
                        <a14:foregroundMark x1="47703" y1="4595" x2="50946" y2="5405"/>
                        <a14:foregroundMark x1="41216" y1="3514" x2="42162" y2="3378"/>
                        <a14:foregroundMark x1="42162" y1="3378" x2="42162" y2="3378"/>
                        <a14:foregroundMark x1="41622" y1="3243" x2="59054" y2="4459"/>
                        <a14:foregroundMark x1="59054" y1="4459" x2="64189" y2="11892"/>
                        <a14:foregroundMark x1="64189" y1="11892" x2="62162" y2="26351"/>
                        <a14:foregroundMark x1="66081" y1="10676" x2="73784" y2="17027"/>
                        <a14:foregroundMark x1="73784" y1="17027" x2="72027" y2="33919"/>
                        <a14:foregroundMark x1="72027" y1="33919" x2="69730" y2="40946"/>
                        <a14:foregroundMark x1="69730" y1="40946" x2="63514" y2="46081"/>
                        <a14:foregroundMark x1="63514" y1="46081" x2="60811" y2="58243"/>
                        <a14:foregroundMark x1="60811" y1="58243" x2="61622" y2="64189"/>
                        <a14:foregroundMark x1="27297" y1="8514" x2="31216" y2="47568"/>
                        <a14:foregroundMark x1="32297" y1="49730" x2="25270" y2="75000"/>
                        <a14:foregroundMark x1="25676" y1="77838" x2="26757" y2="90811"/>
                        <a14:foregroundMark x1="26757" y1="90811" x2="31892" y2="96216"/>
                        <a14:foregroundMark x1="31892" y1="96216" x2="42568" y2="94054"/>
                        <a14:foregroundMark x1="42568" y1="94054" x2="62973" y2="94865"/>
                        <a14:foregroundMark x1="62973" y1="94865" x2="64324" y2="93243"/>
                      </a14:backgroundRemoval>
                    </a14:imgEffect>
                  </a14:imgLayer>
                </a14:imgProps>
              </a:ext>
              <a:ext uri="{28A0092B-C50C-407E-A947-70E740481C1C}">
                <a14:useLocalDpi xmlns:a14="http://schemas.microsoft.com/office/drawing/2010/main" val="0"/>
              </a:ext>
            </a:extLst>
          </a:blip>
          <a:srcRect/>
          <a:stretch>
            <a:fillRect/>
          </a:stretch>
        </p:blipFill>
        <p:spPr bwMode="auto">
          <a:xfrm>
            <a:off x="9361998" y="172941"/>
            <a:ext cx="3256059" cy="325605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age 7 | Ice cube with no background color Images - Free Download on Freepik">
            <a:extLst>
              <a:ext uri="{FF2B5EF4-FFF2-40B4-BE49-F238E27FC236}">
                <a16:creationId xmlns:a16="http://schemas.microsoft.com/office/drawing/2014/main" id="{FA94A41A-B063-5C3B-15D1-76BF6A03595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685" b="97519" l="5000" r="96081">
                        <a14:foregroundMark x1="12568" y1="70223" x2="32297" y2="52605"/>
                        <a14:foregroundMark x1="36081" y1="82630" x2="50000" y2="73449"/>
                        <a14:foregroundMark x1="50000" y1="73449" x2="50000" y2="70223"/>
                        <a14:foregroundMark x1="68649" y1="43672" x2="73378" y2="54839"/>
                        <a14:foregroundMark x1="60270" y1="8685" x2="70405" y2="11911"/>
                        <a14:foregroundMark x1="70405" y1="11911" x2="71351" y2="13400"/>
                        <a14:foregroundMark x1="89189" y1="38710" x2="89324" y2="42928"/>
                        <a14:foregroundMark x1="89324" y1="42928" x2="89324" y2="42928"/>
                        <a14:foregroundMark x1="66081" y1="90571" x2="76622" y2="82134"/>
                        <a14:foregroundMark x1="88649" y1="62531" x2="91757" y2="63524"/>
                        <a14:foregroundMark x1="95811" y1="64020" x2="96351" y2="66749"/>
                        <a14:foregroundMark x1="5270" y1="74938" x2="5000" y2="69975"/>
                        <a14:foregroundMark x1="44189" y1="96278" x2="47838" y2="97519"/>
                      </a14:backgroundRemoval>
                    </a14:imgEffect>
                  </a14:imgLayer>
                </a14:imgProps>
              </a:ext>
              <a:ext uri="{28A0092B-C50C-407E-A947-70E740481C1C}">
                <a14:useLocalDpi xmlns:a14="http://schemas.microsoft.com/office/drawing/2010/main" val="0"/>
              </a:ext>
            </a:extLst>
          </a:blip>
          <a:srcRect/>
          <a:stretch>
            <a:fillRect/>
          </a:stretch>
        </p:blipFill>
        <p:spPr bwMode="auto">
          <a:xfrm>
            <a:off x="8735786" y="4920893"/>
            <a:ext cx="3239412" cy="176416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Page 3 | Drink water health Vectors - Download Free High-Quality Vectors  from Freepik | Freepik">
            <a:extLst>
              <a:ext uri="{FF2B5EF4-FFF2-40B4-BE49-F238E27FC236}">
                <a16:creationId xmlns:a16="http://schemas.microsoft.com/office/drawing/2014/main" id="{70614C96-2AC3-A276-E424-865B925EEA1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911" r="37969"/>
                    </a14:imgEffect>
                  </a14:imgLayer>
                </a14:imgProps>
              </a:ext>
              <a:ext uri="{28A0092B-C50C-407E-A947-70E740481C1C}">
                <a14:useLocalDpi xmlns:a14="http://schemas.microsoft.com/office/drawing/2010/main" val="0"/>
              </a:ext>
            </a:extLst>
          </a:blip>
          <a:srcRect l="7529" r="58649"/>
          <a:stretch>
            <a:fillRect/>
          </a:stretch>
        </p:blipFill>
        <p:spPr bwMode="auto">
          <a:xfrm>
            <a:off x="216802" y="2377849"/>
            <a:ext cx="2383971" cy="482917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Page 3 | Drink water health Vectors - Download Free High-Quality Vectors  from Freepik | Freepik">
            <a:extLst>
              <a:ext uri="{FF2B5EF4-FFF2-40B4-BE49-F238E27FC236}">
                <a16:creationId xmlns:a16="http://schemas.microsoft.com/office/drawing/2014/main" id="{11814337-FF70-A298-FD07-599D6B927FDE}"/>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44556" b="84860" l="76970" r="89479"/>
                    </a14:imgEffect>
                  </a14:imgLayer>
                </a14:imgProps>
              </a:ext>
              <a:ext uri="{28A0092B-C50C-407E-A947-70E740481C1C}">
                <a14:useLocalDpi xmlns:a14="http://schemas.microsoft.com/office/drawing/2010/main" val="0"/>
              </a:ext>
            </a:extLst>
          </a:blip>
          <a:srcRect l="75406" t="39518" r="8957" b="10102"/>
          <a:stretch>
            <a:fillRect/>
          </a:stretch>
        </p:blipFill>
        <p:spPr bwMode="auto">
          <a:xfrm>
            <a:off x="857697" y="172941"/>
            <a:ext cx="1102179" cy="2432957"/>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ot cold symbol Images - Free Download on Freepik">
            <a:extLst>
              <a:ext uri="{FF2B5EF4-FFF2-40B4-BE49-F238E27FC236}">
                <a16:creationId xmlns:a16="http://schemas.microsoft.com/office/drawing/2014/main" id="{3F93D0A4-E54E-8040-9CF1-F46340630AAA}"/>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9654" b="78834" l="9595" r="46216">
                        <a14:foregroundMark x1="9595" y1="47516" x2="9865" y2="50756"/>
                        <a14:foregroundMark x1="15676" y1="50972" x2="33378" y2="52052"/>
                        <a14:foregroundMark x1="26757" y1="33693" x2="26216" y2="48812"/>
                        <a14:foregroundMark x1="26486" y1="51188" x2="26486" y2="52268"/>
                        <a14:foregroundMark x1="17297" y1="38445" x2="24865" y2="49028"/>
                        <a14:foregroundMark x1="20946" y1="38445" x2="34595" y2="62419"/>
                        <a14:foregroundMark x1="34595" y1="62419" x2="35135" y2="62635"/>
                        <a14:foregroundMark x1="34595" y1="39309" x2="23378" y2="55076"/>
                        <a14:foregroundMark x1="23378" y1="55076" x2="22162" y2="58531"/>
                        <a14:foregroundMark x1="21622" y1="60907" x2="20676" y2="64147"/>
                        <a14:foregroundMark x1="17568" y1="60043" x2="20135" y2="61987"/>
                        <a14:foregroundMark x1="27568" y1="67171" x2="27162" y2="33477"/>
                        <a14:foregroundMark x1="31622" y1="49892" x2="37838" y2="49028"/>
                        <a14:foregroundMark x1="24595" y1="78618" x2="28649" y2="78834"/>
                        <a14:foregroundMark x1="28649" y1="78834" x2="28649" y2="78834"/>
                        <a14:foregroundMark x1="16892" y1="47516" x2="22568" y2="50108"/>
                      </a14:backgroundRemoval>
                    </a14:imgEffect>
                  </a14:imgLayer>
                </a14:imgProps>
              </a:ext>
              <a:ext uri="{28A0092B-C50C-407E-A947-70E740481C1C}">
                <a14:useLocalDpi xmlns:a14="http://schemas.microsoft.com/office/drawing/2010/main" val="0"/>
              </a:ext>
            </a:extLst>
          </a:blip>
          <a:srcRect l="5940" t="12604" r="49150" b="14640"/>
          <a:stretch>
            <a:fillRect/>
          </a:stretch>
        </p:blipFill>
        <p:spPr bwMode="auto">
          <a:xfrm>
            <a:off x="4973912" y="4920893"/>
            <a:ext cx="2055949" cy="2083935"/>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Hot cold symbol Images - Free Download on Freepik">
            <a:extLst>
              <a:ext uri="{FF2B5EF4-FFF2-40B4-BE49-F238E27FC236}">
                <a16:creationId xmlns:a16="http://schemas.microsoft.com/office/drawing/2014/main" id="{E6DEEA4A-5C27-53EC-F28E-7361E1191CDB}"/>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21382" b="78186" l="54189" r="90676">
                        <a14:foregroundMark x1="69189" y1="23542" x2="74730" y2="21814"/>
                        <a14:foregroundMark x1="72027" y1="38013" x2="70811" y2="49460"/>
                        <a14:foregroundMark x1="64054" y1="61987" x2="72703" y2="37581"/>
                        <a14:foregroundMark x1="77568" y1="54428" x2="80946" y2="48164"/>
                        <a14:foregroundMark x1="78243" y1="47084" x2="80135" y2="58315"/>
                        <a14:foregroundMark x1="80135" y1="58315" x2="80135" y2="58315"/>
                        <a14:foregroundMark x1="54324" y1="49892" x2="55000" y2="52484"/>
                        <a14:foregroundMark x1="71486" y1="78186" x2="72027" y2="78186"/>
                        <a14:foregroundMark x1="72703" y1="78186" x2="74189" y2="77970"/>
                        <a14:foregroundMark x1="90541" y1="48596" x2="90541" y2="51620"/>
                        <a14:foregroundMark x1="70811" y1="21598" x2="74054" y2="21382"/>
                      </a14:backgroundRemoval>
                    </a14:imgEffect>
                  </a14:imgLayer>
                </a14:imgProps>
              </a:ext>
              <a:ext uri="{28A0092B-C50C-407E-A947-70E740481C1C}">
                <a14:useLocalDpi xmlns:a14="http://schemas.microsoft.com/office/drawing/2010/main" val="0"/>
              </a:ext>
            </a:extLst>
          </a:blip>
          <a:srcRect l="50344" t="16174" r="4830" b="16167"/>
          <a:stretch>
            <a:fillRect/>
          </a:stretch>
        </p:blipFill>
        <p:spPr bwMode="auto">
          <a:xfrm>
            <a:off x="4898529" y="-61364"/>
            <a:ext cx="2206714" cy="2083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76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8"/>
                                        </p:tgtEl>
                                        <p:attrNameLst>
                                          <p:attrName>style.visibility</p:attrName>
                                        </p:attrNameLst>
                                      </p:cBhvr>
                                      <p:to>
                                        <p:strVal val="visible"/>
                                      </p:to>
                                    </p:set>
                                    <p:animEffect transition="in" filter="fade">
                                      <p:cBhvr>
                                        <p:cTn id="14" dur="1000"/>
                                        <p:tgtEl>
                                          <p:spTgt spid="6148"/>
                                        </p:tgtEl>
                                      </p:cBhvr>
                                    </p:animEffect>
                                    <p:anim calcmode="lin" valueType="num">
                                      <p:cBhvr>
                                        <p:cTn id="15" dur="1000" fill="hold"/>
                                        <p:tgtEl>
                                          <p:spTgt spid="6148"/>
                                        </p:tgtEl>
                                        <p:attrNameLst>
                                          <p:attrName>ppt_x</p:attrName>
                                        </p:attrNameLst>
                                      </p:cBhvr>
                                      <p:tavLst>
                                        <p:tav tm="0">
                                          <p:val>
                                            <p:strVal val="#ppt_x"/>
                                          </p:val>
                                        </p:tav>
                                        <p:tav tm="100000">
                                          <p:val>
                                            <p:strVal val="#ppt_x"/>
                                          </p:val>
                                        </p:tav>
                                      </p:tavLst>
                                    </p:anim>
                                    <p:anim calcmode="lin" valueType="num">
                                      <p:cBhvr>
                                        <p:cTn id="16"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152"/>
                                        </p:tgtEl>
                                        <p:attrNameLst>
                                          <p:attrName>style.visibility</p:attrName>
                                        </p:attrNameLst>
                                      </p:cBhvr>
                                      <p:to>
                                        <p:strVal val="visible"/>
                                      </p:to>
                                    </p:set>
                                    <p:animEffect transition="in" filter="fade">
                                      <p:cBhvr>
                                        <p:cTn id="21" dur="1000"/>
                                        <p:tgtEl>
                                          <p:spTgt spid="6152"/>
                                        </p:tgtEl>
                                      </p:cBhvr>
                                    </p:animEffect>
                                    <p:anim calcmode="lin" valueType="num">
                                      <p:cBhvr>
                                        <p:cTn id="22" dur="1000" fill="hold"/>
                                        <p:tgtEl>
                                          <p:spTgt spid="6152"/>
                                        </p:tgtEl>
                                        <p:attrNameLst>
                                          <p:attrName>ppt_x</p:attrName>
                                        </p:attrNameLst>
                                      </p:cBhvr>
                                      <p:tavLst>
                                        <p:tav tm="0">
                                          <p:val>
                                            <p:strVal val="#ppt_x"/>
                                          </p:val>
                                        </p:tav>
                                        <p:tav tm="100000">
                                          <p:val>
                                            <p:strVal val="#ppt_x"/>
                                          </p:val>
                                        </p:tav>
                                      </p:tavLst>
                                    </p:anim>
                                    <p:anim calcmode="lin" valueType="num">
                                      <p:cBhvr>
                                        <p:cTn id="23" dur="1000" fill="hold"/>
                                        <p:tgtEl>
                                          <p:spTgt spid="615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50"/>
                                        </p:tgtEl>
                                        <p:attrNameLst>
                                          <p:attrName>style.visibility</p:attrName>
                                        </p:attrNameLst>
                                      </p:cBhvr>
                                      <p:to>
                                        <p:strVal val="visible"/>
                                      </p:to>
                                    </p:set>
                                    <p:animEffect transition="in" filter="fade">
                                      <p:cBhvr>
                                        <p:cTn id="28" dur="1000"/>
                                        <p:tgtEl>
                                          <p:spTgt spid="6150"/>
                                        </p:tgtEl>
                                      </p:cBhvr>
                                    </p:animEffect>
                                    <p:anim calcmode="lin" valueType="num">
                                      <p:cBhvr>
                                        <p:cTn id="29" dur="1000" fill="hold"/>
                                        <p:tgtEl>
                                          <p:spTgt spid="6150"/>
                                        </p:tgtEl>
                                        <p:attrNameLst>
                                          <p:attrName>ppt_x</p:attrName>
                                        </p:attrNameLst>
                                      </p:cBhvr>
                                      <p:tavLst>
                                        <p:tav tm="0">
                                          <p:val>
                                            <p:strVal val="#ppt_x"/>
                                          </p:val>
                                        </p:tav>
                                        <p:tav tm="100000">
                                          <p:val>
                                            <p:strVal val="#ppt_x"/>
                                          </p:val>
                                        </p:tav>
                                      </p:tavLst>
                                    </p:anim>
                                    <p:anim calcmode="lin" valueType="num">
                                      <p:cBhvr>
                                        <p:cTn id="30" dur="1000" fill="hold"/>
                                        <p:tgtEl>
                                          <p:spTgt spid="615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156"/>
                                        </p:tgtEl>
                                        <p:attrNameLst>
                                          <p:attrName>style.visibility</p:attrName>
                                        </p:attrNameLst>
                                      </p:cBhvr>
                                      <p:to>
                                        <p:strVal val="visible"/>
                                      </p:to>
                                    </p:set>
                                    <p:animEffect transition="in" filter="fade">
                                      <p:cBhvr>
                                        <p:cTn id="35" dur="1000"/>
                                        <p:tgtEl>
                                          <p:spTgt spid="6156"/>
                                        </p:tgtEl>
                                      </p:cBhvr>
                                    </p:animEffect>
                                    <p:anim calcmode="lin" valueType="num">
                                      <p:cBhvr>
                                        <p:cTn id="36" dur="1000" fill="hold"/>
                                        <p:tgtEl>
                                          <p:spTgt spid="6156"/>
                                        </p:tgtEl>
                                        <p:attrNameLst>
                                          <p:attrName>ppt_x</p:attrName>
                                        </p:attrNameLst>
                                      </p:cBhvr>
                                      <p:tavLst>
                                        <p:tav tm="0">
                                          <p:val>
                                            <p:strVal val="#ppt_x"/>
                                          </p:val>
                                        </p:tav>
                                        <p:tav tm="100000">
                                          <p:val>
                                            <p:strVal val="#ppt_x"/>
                                          </p:val>
                                        </p:tav>
                                      </p:tavLst>
                                    </p:anim>
                                    <p:anim calcmode="lin" valueType="num">
                                      <p:cBhvr>
                                        <p:cTn id="37" dur="1000" fill="hold"/>
                                        <p:tgtEl>
                                          <p:spTgt spid="615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154"/>
                                        </p:tgtEl>
                                        <p:attrNameLst>
                                          <p:attrName>style.visibility</p:attrName>
                                        </p:attrNameLst>
                                      </p:cBhvr>
                                      <p:to>
                                        <p:strVal val="visible"/>
                                      </p:to>
                                    </p:set>
                                    <p:animEffect transition="in" filter="fade">
                                      <p:cBhvr>
                                        <p:cTn id="42" dur="1000"/>
                                        <p:tgtEl>
                                          <p:spTgt spid="6154"/>
                                        </p:tgtEl>
                                      </p:cBhvr>
                                    </p:animEffect>
                                    <p:anim calcmode="lin" valueType="num">
                                      <p:cBhvr>
                                        <p:cTn id="43" dur="1000" fill="hold"/>
                                        <p:tgtEl>
                                          <p:spTgt spid="6154"/>
                                        </p:tgtEl>
                                        <p:attrNameLst>
                                          <p:attrName>ppt_x</p:attrName>
                                        </p:attrNameLst>
                                      </p:cBhvr>
                                      <p:tavLst>
                                        <p:tav tm="0">
                                          <p:val>
                                            <p:strVal val="#ppt_x"/>
                                          </p:val>
                                        </p:tav>
                                        <p:tav tm="100000">
                                          <p:val>
                                            <p:strVal val="#ppt_x"/>
                                          </p:val>
                                        </p:tav>
                                      </p:tavLst>
                                    </p:anim>
                                    <p:anim calcmode="lin" valueType="num">
                                      <p:cBhvr>
                                        <p:cTn id="44" dur="1000" fill="hold"/>
                                        <p:tgtEl>
                                          <p:spTgt spid="61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BEE500EF-5B41-C7F4-13BE-B11A98E69068}"/>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57658C8-40C0-D1C6-FE6D-5F606F7019D9}"/>
              </a:ext>
            </a:extLst>
          </p:cNvPr>
          <p:cNvGraphicFramePr>
            <a:graphicFrameLocks noGrp="1"/>
          </p:cNvGraphicFramePr>
          <p:nvPr>
            <p:extLst>
              <p:ext uri="{D42A27DB-BD31-4B8C-83A1-F6EECF244321}">
                <p14:modId xmlns:p14="http://schemas.microsoft.com/office/powerpoint/2010/main" val="2696822132"/>
              </p:ext>
            </p:extLst>
          </p:nvPr>
        </p:nvGraphicFramePr>
        <p:xfrm>
          <a:off x="2377737" y="1474115"/>
          <a:ext cx="7146400" cy="3535302"/>
        </p:xfrm>
        <a:graphic>
          <a:graphicData uri="http://schemas.openxmlformats.org/drawingml/2006/table">
            <a:tbl>
              <a:tblPr>
                <a:tableStyleId>{5C22544A-7EE6-4342-B048-85BDC9FD1C3A}</a:tableStyleId>
              </a:tblPr>
              <a:tblGrid>
                <a:gridCol w="3775046">
                  <a:extLst>
                    <a:ext uri="{9D8B030D-6E8A-4147-A177-3AD203B41FA5}">
                      <a16:colId xmlns:a16="http://schemas.microsoft.com/office/drawing/2014/main" val="3933529652"/>
                    </a:ext>
                  </a:extLst>
                </a:gridCol>
                <a:gridCol w="3371354">
                  <a:extLst>
                    <a:ext uri="{9D8B030D-6E8A-4147-A177-3AD203B41FA5}">
                      <a16:colId xmlns:a16="http://schemas.microsoft.com/office/drawing/2014/main" val="2396872047"/>
                    </a:ext>
                  </a:extLst>
                </a:gridCol>
              </a:tblGrid>
              <a:tr h="0">
                <a:tc>
                  <a:txBody>
                    <a:bodyPr/>
                    <a:lstStyle/>
                    <a:p>
                      <a:pPr marL="0" marR="0">
                        <a:lnSpc>
                          <a:spcPct val="115000"/>
                        </a:lnSpc>
                        <a:spcAft>
                          <a:spcPts val="800"/>
                        </a:spcAft>
                        <a:buNone/>
                      </a:pPr>
                      <a:r>
                        <a:rPr lang="es-MX" sz="2800" b="1" kern="100" dirty="0">
                          <a:effectLst/>
                        </a:rPr>
                        <a:t>la taza</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nSpc>
                          <a:spcPct val="115000"/>
                        </a:lnSpc>
                        <a:spcAft>
                          <a:spcPts val="800"/>
                        </a:spcAft>
                        <a:buNone/>
                      </a:pPr>
                      <a:r>
                        <a:rPr lang="es-MX" sz="2800" kern="100" dirty="0">
                          <a:effectLst/>
                        </a:rPr>
                        <a:t>cup</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821786999"/>
                  </a:ext>
                </a:extLst>
              </a:tr>
              <a:tr h="0">
                <a:tc>
                  <a:txBody>
                    <a:bodyPr/>
                    <a:lstStyle/>
                    <a:p>
                      <a:pPr marL="0" marR="0">
                        <a:lnSpc>
                          <a:spcPct val="115000"/>
                        </a:lnSpc>
                        <a:spcAft>
                          <a:spcPts val="800"/>
                        </a:spcAft>
                        <a:buNone/>
                      </a:pPr>
                      <a:r>
                        <a:rPr lang="es-MX" sz="2800" b="1" kern="100" dirty="0">
                          <a:effectLst/>
                        </a:rPr>
                        <a:t>el vaso</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nSpc>
                          <a:spcPct val="115000"/>
                        </a:lnSpc>
                        <a:spcAft>
                          <a:spcPts val="800"/>
                        </a:spcAft>
                        <a:buNone/>
                      </a:pPr>
                      <a:r>
                        <a:rPr lang="es-MX" sz="2800" kern="100" dirty="0" err="1">
                          <a:effectLst/>
                        </a:rPr>
                        <a:t>glass</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4238763100"/>
                  </a:ext>
                </a:extLst>
              </a:tr>
              <a:tr h="0">
                <a:tc>
                  <a:txBody>
                    <a:bodyPr/>
                    <a:lstStyle/>
                    <a:p>
                      <a:pPr marL="0" marR="0">
                        <a:lnSpc>
                          <a:spcPct val="115000"/>
                        </a:lnSpc>
                        <a:spcAft>
                          <a:spcPts val="800"/>
                        </a:spcAft>
                        <a:buNone/>
                      </a:pPr>
                      <a:r>
                        <a:rPr lang="es-MX" sz="2800" b="1" kern="100" dirty="0">
                          <a:effectLst/>
                        </a:rPr>
                        <a:t>la copa (para vino)</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nSpc>
                          <a:spcPct val="115000"/>
                        </a:lnSpc>
                        <a:spcAft>
                          <a:spcPts val="800"/>
                        </a:spcAft>
                        <a:buNone/>
                      </a:pPr>
                      <a:r>
                        <a:rPr lang="es-MX" sz="2800" kern="100" dirty="0" err="1">
                          <a:effectLst/>
                        </a:rPr>
                        <a:t>goblet</a:t>
                      </a:r>
                      <a:r>
                        <a:rPr lang="es-MX" sz="2800" kern="100" dirty="0">
                          <a:effectLst/>
                        </a:rPr>
                        <a:t>, </a:t>
                      </a:r>
                      <a:r>
                        <a:rPr lang="es-MX" sz="2800" kern="100" dirty="0" err="1">
                          <a:effectLst/>
                        </a:rPr>
                        <a:t>wine</a:t>
                      </a:r>
                      <a:r>
                        <a:rPr lang="es-MX" sz="2800" kern="100" dirty="0">
                          <a:effectLst/>
                        </a:rPr>
                        <a:t> </a:t>
                      </a:r>
                      <a:r>
                        <a:rPr lang="es-MX" sz="2800" kern="100" dirty="0" err="1">
                          <a:effectLst/>
                        </a:rPr>
                        <a:t>glass</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2379850203"/>
                  </a:ext>
                </a:extLst>
              </a:tr>
              <a:tr h="0">
                <a:tc>
                  <a:txBody>
                    <a:bodyPr/>
                    <a:lstStyle/>
                    <a:p>
                      <a:pPr marL="0" marR="0">
                        <a:lnSpc>
                          <a:spcPct val="115000"/>
                        </a:lnSpc>
                        <a:spcAft>
                          <a:spcPts val="800"/>
                        </a:spcAft>
                        <a:buNone/>
                      </a:pPr>
                      <a:r>
                        <a:rPr lang="es-MX" sz="2800" b="1" kern="100" dirty="0">
                          <a:effectLst/>
                        </a:rPr>
                        <a:t>la crema</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nSpc>
                          <a:spcPct val="115000"/>
                        </a:lnSpc>
                        <a:spcAft>
                          <a:spcPts val="800"/>
                        </a:spcAft>
                        <a:buNone/>
                      </a:pPr>
                      <a:r>
                        <a:rPr lang="es-MX" sz="2800" kern="100" dirty="0" err="1">
                          <a:effectLst/>
                        </a:rPr>
                        <a:t>cream</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745135012"/>
                  </a:ext>
                </a:extLst>
              </a:tr>
              <a:tr h="0">
                <a:tc>
                  <a:txBody>
                    <a:bodyPr/>
                    <a:lstStyle/>
                    <a:p>
                      <a:pPr marL="0" marR="0">
                        <a:lnSpc>
                          <a:spcPct val="115000"/>
                        </a:lnSpc>
                        <a:spcAft>
                          <a:spcPts val="800"/>
                        </a:spcAft>
                        <a:buNone/>
                      </a:pPr>
                      <a:r>
                        <a:rPr lang="es-MX" sz="2800" b="1" kern="100" dirty="0">
                          <a:effectLst/>
                        </a:rPr>
                        <a:t>el helado</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nSpc>
                          <a:spcPct val="115000"/>
                        </a:lnSpc>
                        <a:spcAft>
                          <a:spcPts val="800"/>
                        </a:spcAft>
                        <a:buNone/>
                      </a:pPr>
                      <a:r>
                        <a:rPr lang="es-MX" sz="2800" kern="100" dirty="0">
                          <a:effectLst/>
                        </a:rPr>
                        <a:t>ice </a:t>
                      </a:r>
                      <a:r>
                        <a:rPr lang="es-MX" sz="2800" kern="100" dirty="0" err="1">
                          <a:effectLst/>
                        </a:rPr>
                        <a:t>cream</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2331058675"/>
                  </a:ext>
                </a:extLst>
              </a:tr>
              <a:tr h="0">
                <a:tc>
                  <a:txBody>
                    <a:bodyPr/>
                    <a:lstStyle/>
                    <a:p>
                      <a:pPr marL="0" marR="0">
                        <a:lnSpc>
                          <a:spcPct val="115000"/>
                        </a:lnSpc>
                        <a:spcAft>
                          <a:spcPts val="800"/>
                        </a:spcAft>
                        <a:buNone/>
                      </a:pPr>
                      <a:r>
                        <a:rPr lang="es-MX" sz="2800" b="1" kern="100" dirty="0">
                          <a:effectLst/>
                        </a:rPr>
                        <a:t>vaciar</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nSpc>
                          <a:spcPct val="115000"/>
                        </a:lnSpc>
                        <a:spcAft>
                          <a:spcPts val="800"/>
                        </a:spcAft>
                        <a:buNone/>
                      </a:pPr>
                      <a:r>
                        <a:rPr lang="es-MX" sz="2800" kern="100" dirty="0" err="1">
                          <a:effectLst/>
                        </a:rPr>
                        <a:t>to</a:t>
                      </a:r>
                      <a:r>
                        <a:rPr lang="es-MX" sz="2800" kern="100" dirty="0">
                          <a:effectLst/>
                        </a:rPr>
                        <a:t> </a:t>
                      </a:r>
                      <a:r>
                        <a:rPr lang="es-MX" sz="2800" kern="100" dirty="0" err="1">
                          <a:effectLst/>
                        </a:rPr>
                        <a:t>pour</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1817075702"/>
                  </a:ext>
                </a:extLst>
              </a:tr>
            </a:tbl>
          </a:graphicData>
        </a:graphic>
      </p:graphicFrame>
      <p:pic>
        <p:nvPicPr>
          <p:cNvPr id="7170" name="Picture 2" descr="Page 22 | Mug set Images - Free Download on Freepik">
            <a:extLst>
              <a:ext uri="{FF2B5EF4-FFF2-40B4-BE49-F238E27FC236}">
                <a16:creationId xmlns:a16="http://schemas.microsoft.com/office/drawing/2014/main" id="{7C1CD7D9-2471-47B6-82B1-062B2F523A5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100378" y="4223853"/>
            <a:ext cx="3793587" cy="327581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Empty wine glass. isolated on a white space | Premium Photo">
            <a:extLst>
              <a:ext uri="{FF2B5EF4-FFF2-40B4-BE49-F238E27FC236}">
                <a16:creationId xmlns:a16="http://schemas.microsoft.com/office/drawing/2014/main" id="{D278F7C2-5EB9-8002-2937-29E80BD74C0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744" b="93131" l="10000" r="90000">
                        <a14:foregroundMark x1="39592" y1="18371" x2="48980" y2="22204"/>
                        <a14:foregroundMark x1="48980" y1="22204" x2="58367" y2="38179"/>
                        <a14:foregroundMark x1="58367" y1="38179" x2="58163" y2="40895"/>
                        <a14:foregroundMark x1="35102" y1="15495" x2="45918" y2="15655"/>
                        <a14:foregroundMark x1="45918" y1="15655" x2="60408" y2="21246"/>
                        <a14:foregroundMark x1="60408" y1="21246" x2="64082" y2="34665"/>
                        <a14:foregroundMark x1="64082" y1="34665" x2="61837" y2="46166"/>
                        <a14:foregroundMark x1="44898" y1="50160" x2="35918" y2="34665"/>
                        <a14:foregroundMark x1="36122" y1="27157" x2="36531" y2="23802"/>
                        <a14:foregroundMark x1="50204" y1="63898" x2="50000" y2="66773"/>
                        <a14:foregroundMark x1="50000" y1="67572" x2="50816" y2="76997"/>
                        <a14:foregroundMark x1="40408" y1="90415" x2="55918" y2="91534"/>
                        <a14:foregroundMark x1="55918" y1="91534" x2="55918" y2="91534"/>
                        <a14:foregroundMark x1="48367" y1="93131" x2="48367" y2="93131"/>
                        <a14:foregroundMark x1="53265" y1="92971" x2="56327" y2="92492"/>
                      </a14:backgroundRemoval>
                    </a14:imgEffect>
                  </a14:imgLayer>
                </a14:imgProps>
              </a:ext>
              <a:ext uri="{28A0092B-C50C-407E-A947-70E740481C1C}">
                <a14:useLocalDpi xmlns:a14="http://schemas.microsoft.com/office/drawing/2010/main" val="0"/>
              </a:ext>
            </a:extLst>
          </a:blip>
          <a:srcRect/>
          <a:stretch>
            <a:fillRect/>
          </a:stretch>
        </p:blipFill>
        <p:spPr bwMode="auto">
          <a:xfrm>
            <a:off x="-339974" y="-246555"/>
            <a:ext cx="2908777" cy="3716111"/>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Page 24 | Flat glass Images - Free Download on Freepik">
            <a:extLst>
              <a:ext uri="{FF2B5EF4-FFF2-40B4-BE49-F238E27FC236}">
                <a16:creationId xmlns:a16="http://schemas.microsoft.com/office/drawing/2014/main" id="{01E7ACC9-F65B-FD8D-D1B9-9E2E3B6FAEE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6344" y1="16605" x2="65591" y2="17343"/>
                        <a14:foregroundMark x1="65591" y1="17343" x2="73118" y2="19188"/>
                        <a14:foregroundMark x1="65591" y1="23247" x2="55914" y2="66052"/>
                        <a14:foregroundMark x1="55914" y1="66052" x2="55914" y2="66052"/>
                        <a14:foregroundMark x1="43548" y1="76753" x2="34946" y2="27675"/>
                        <a14:foregroundMark x1="34946" y1="27675" x2="37097" y2="22140"/>
                        <a14:foregroundMark x1="77957" y1="18819" x2="75269" y2="32103"/>
                        <a14:foregroundMark x1="43548" y1="81919" x2="60753" y2="83764"/>
                        <a14:foregroundMark x1="60753" y1="83764" x2="60753" y2="83764"/>
                        <a14:foregroundMark x1="25806" y1="49446" x2="23118" y2="31365"/>
                        <a14:foregroundMark x1="79570" y1="17712" x2="79032" y2="28044"/>
                        <a14:foregroundMark x1="22043" y1="29151" x2="20430" y2="19188"/>
                      </a14:backgroundRemoval>
                    </a14:imgEffect>
                  </a14:imgLayer>
                </a14:imgProps>
              </a:ext>
              <a:ext uri="{28A0092B-C50C-407E-A947-70E740481C1C}">
                <a14:useLocalDpi xmlns:a14="http://schemas.microsoft.com/office/drawing/2010/main" val="0"/>
              </a:ext>
            </a:extLst>
          </a:blip>
          <a:srcRect/>
          <a:stretch>
            <a:fillRect/>
          </a:stretch>
        </p:blipFill>
        <p:spPr bwMode="auto">
          <a:xfrm>
            <a:off x="5209941" y="4806180"/>
            <a:ext cx="1538644" cy="2241788"/>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Free Simple Ice Cream Cone Clipart Template to Edit Online">
            <a:extLst>
              <a:ext uri="{FF2B5EF4-FFF2-40B4-BE49-F238E27FC236}">
                <a16:creationId xmlns:a16="http://schemas.microsoft.com/office/drawing/2014/main" id="{CE7AD0ED-016A-D521-E8B3-21DC3395F19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750" b="94833" l="10000" r="90000">
                        <a14:foregroundMark x1="45000" y1="7750" x2="52333" y2="5833"/>
                        <a14:foregroundMark x1="52333" y1="5833" x2="53083" y2="6167"/>
                        <a14:foregroundMark x1="49917" y1="94833" x2="50583" y2="90917"/>
                      </a14:backgroundRemoval>
                    </a14:imgEffect>
                  </a14:imgLayer>
                </a14:imgProps>
              </a:ext>
              <a:ext uri="{28A0092B-C50C-407E-A947-70E740481C1C}">
                <a14:useLocalDpi xmlns:a14="http://schemas.microsoft.com/office/drawing/2010/main" val="0"/>
              </a:ext>
            </a:extLst>
          </a:blip>
          <a:srcRect/>
          <a:stretch>
            <a:fillRect/>
          </a:stretch>
        </p:blipFill>
        <p:spPr bwMode="auto">
          <a:xfrm>
            <a:off x="-447891" y="3480701"/>
            <a:ext cx="3249386" cy="3249386"/>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Pouring Images - Free Download on Freepik">
            <a:extLst>
              <a:ext uri="{FF2B5EF4-FFF2-40B4-BE49-F238E27FC236}">
                <a16:creationId xmlns:a16="http://schemas.microsoft.com/office/drawing/2014/main" id="{5D0BDBB8-5F58-955B-A3DC-D4EA3208E43E}"/>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892" b="90000" l="10000" r="90000">
                        <a14:foregroundMark x1="64054" y1="10946" x2="65541" y2="6892"/>
                      </a14:backgroundRemoval>
                    </a14:imgEffect>
                  </a14:imgLayer>
                </a14:imgProps>
              </a:ext>
              <a:ext uri="{28A0092B-C50C-407E-A947-70E740481C1C}">
                <a14:useLocalDpi xmlns:a14="http://schemas.microsoft.com/office/drawing/2010/main" val="0"/>
              </a:ext>
            </a:extLst>
          </a:blip>
          <a:srcRect/>
          <a:stretch>
            <a:fillRect/>
          </a:stretch>
        </p:blipFill>
        <p:spPr bwMode="auto">
          <a:xfrm>
            <a:off x="9233806" y="-212272"/>
            <a:ext cx="4069775" cy="40697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ilk creamer Images - Free Download on Freepik">
            <a:extLst>
              <a:ext uri="{FF2B5EF4-FFF2-40B4-BE49-F238E27FC236}">
                <a16:creationId xmlns:a16="http://schemas.microsoft.com/office/drawing/2014/main" id="{A24B7A9A-ACDF-5D74-625D-E258BCDF5D23}"/>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38108" y1="37162" x2="58784" y2="40946"/>
                        <a14:foregroundMark x1="17568" y1="24324" x2="24324" y2="19730"/>
                        <a14:foregroundMark x1="24324" y1="19730" x2="31892" y2="18378"/>
                        <a14:foregroundMark x1="31892" y1="18378" x2="32297" y2="18514"/>
                        <a14:foregroundMark x1="25135" y1="19054" x2="31486" y2="17703"/>
                        <a14:foregroundMark x1="30405" y1="17432" x2="34865" y2="17973"/>
                        <a14:foregroundMark x1="26486" y1="18514" x2="27432" y2="18378"/>
                        <a14:foregroundMark x1="36486" y1="18108" x2="64730" y2="21216"/>
                        <a14:foregroundMark x1="59459" y1="20676" x2="29730" y2="17297"/>
                        <a14:foregroundMark x1="29730" y1="17297" x2="23784" y2="19865"/>
                        <a14:foregroundMark x1="28649" y1="18108" x2="35946" y2="17432"/>
                        <a14:foregroundMark x1="35946" y1="17432" x2="37432" y2="17703"/>
                        <a14:foregroundMark x1="32027" y1="17432" x2="35676" y2="18108"/>
                        <a14:foregroundMark x1="35676" y1="18108" x2="35676" y2="18108"/>
                        <a14:foregroundMark x1="32432" y1="17838" x2="35405" y2="17703"/>
                        <a14:foregroundMark x1="35676" y1="17703" x2="36351" y2="17703"/>
                        <a14:foregroundMark x1="36351" y1="17703" x2="36351" y2="17703"/>
                        <a14:foregroundMark x1="36351" y1="17703" x2="36351" y2="17703"/>
                        <a14:foregroundMark x1="31757" y1="17568" x2="35946" y2="17568"/>
                        <a14:foregroundMark x1="35946" y1="17568" x2="38378" y2="18243"/>
                        <a14:foregroundMark x1="38378" y1="17703" x2="45541" y2="18784"/>
                        <a14:foregroundMark x1="45541" y1="18784" x2="51622" y2="18784"/>
                        <a14:foregroundMark x1="51892" y1="18784" x2="51892" y2="18784"/>
                        <a14:foregroundMark x1="57162" y1="19324" x2="64459" y2="20405"/>
                        <a14:foregroundMark x1="64459" y1="20405" x2="64459" y2="20405"/>
                        <a14:foregroundMark x1="53919" y1="19189" x2="57973" y2="19459"/>
                        <a14:foregroundMark x1="57973" y1="19459" x2="57973" y2="19459"/>
                        <a14:foregroundMark x1="43784" y1="17973" x2="47568" y2="18514"/>
                        <a14:foregroundMark x1="47568" y1="18514" x2="47568" y2="18514"/>
                        <a14:foregroundMark x1="34324" y1="17027" x2="41486" y2="18243"/>
                      </a14:backgroundRemoval>
                    </a14:imgEffect>
                  </a14:imgLayer>
                </a14:imgProps>
              </a:ext>
              <a:ext uri="{28A0092B-C50C-407E-A947-70E740481C1C}">
                <a14:useLocalDpi xmlns:a14="http://schemas.microsoft.com/office/drawing/2010/main" val="0"/>
              </a:ext>
            </a:extLst>
          </a:blip>
          <a:srcRect/>
          <a:stretch>
            <a:fillRect/>
          </a:stretch>
        </p:blipFill>
        <p:spPr bwMode="auto">
          <a:xfrm>
            <a:off x="5072839" y="-278123"/>
            <a:ext cx="1889623" cy="1889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13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176"/>
                                        </p:tgtEl>
                                        <p:attrNameLst>
                                          <p:attrName>style.visibility</p:attrName>
                                        </p:attrNameLst>
                                      </p:cBhvr>
                                      <p:to>
                                        <p:strVal val="visible"/>
                                      </p:to>
                                    </p:set>
                                    <p:animEffect transition="in" filter="fade">
                                      <p:cBhvr>
                                        <p:cTn id="14" dur="1000"/>
                                        <p:tgtEl>
                                          <p:spTgt spid="7176"/>
                                        </p:tgtEl>
                                      </p:cBhvr>
                                    </p:animEffect>
                                    <p:anim calcmode="lin" valueType="num">
                                      <p:cBhvr>
                                        <p:cTn id="15" dur="1000" fill="hold"/>
                                        <p:tgtEl>
                                          <p:spTgt spid="7176"/>
                                        </p:tgtEl>
                                        <p:attrNameLst>
                                          <p:attrName>ppt_x</p:attrName>
                                        </p:attrNameLst>
                                      </p:cBhvr>
                                      <p:tavLst>
                                        <p:tav tm="0">
                                          <p:val>
                                            <p:strVal val="#ppt_x"/>
                                          </p:val>
                                        </p:tav>
                                        <p:tav tm="100000">
                                          <p:val>
                                            <p:strVal val="#ppt_x"/>
                                          </p:val>
                                        </p:tav>
                                      </p:tavLst>
                                    </p:anim>
                                    <p:anim calcmode="lin" valueType="num">
                                      <p:cBhvr>
                                        <p:cTn id="16" dur="1000" fill="hold"/>
                                        <p:tgtEl>
                                          <p:spTgt spid="717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174"/>
                                        </p:tgtEl>
                                        <p:attrNameLst>
                                          <p:attrName>style.visibility</p:attrName>
                                        </p:attrNameLst>
                                      </p:cBhvr>
                                      <p:to>
                                        <p:strVal val="visible"/>
                                      </p:to>
                                    </p:set>
                                    <p:animEffect transition="in" filter="fade">
                                      <p:cBhvr>
                                        <p:cTn id="21" dur="1000"/>
                                        <p:tgtEl>
                                          <p:spTgt spid="7174"/>
                                        </p:tgtEl>
                                      </p:cBhvr>
                                    </p:animEffect>
                                    <p:anim calcmode="lin" valueType="num">
                                      <p:cBhvr>
                                        <p:cTn id="22" dur="1000" fill="hold"/>
                                        <p:tgtEl>
                                          <p:spTgt spid="7174"/>
                                        </p:tgtEl>
                                        <p:attrNameLst>
                                          <p:attrName>ppt_x</p:attrName>
                                        </p:attrNameLst>
                                      </p:cBhvr>
                                      <p:tavLst>
                                        <p:tav tm="0">
                                          <p:val>
                                            <p:strVal val="#ppt_x"/>
                                          </p:val>
                                        </p:tav>
                                        <p:tav tm="100000">
                                          <p:val>
                                            <p:strVal val="#ppt_x"/>
                                          </p:val>
                                        </p:tav>
                                      </p:tavLst>
                                    </p:anim>
                                    <p:anim calcmode="lin" valueType="num">
                                      <p:cBhvr>
                                        <p:cTn id="23" dur="1000" fill="hold"/>
                                        <p:tgtEl>
                                          <p:spTgt spid="717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1000"/>
                                        <p:tgtEl>
                                          <p:spTgt spid="1026"/>
                                        </p:tgtEl>
                                      </p:cBhvr>
                                    </p:animEffect>
                                    <p:anim calcmode="lin" valueType="num">
                                      <p:cBhvr>
                                        <p:cTn id="29" dur="1000" fill="hold"/>
                                        <p:tgtEl>
                                          <p:spTgt spid="1026"/>
                                        </p:tgtEl>
                                        <p:attrNameLst>
                                          <p:attrName>ppt_x</p:attrName>
                                        </p:attrNameLst>
                                      </p:cBhvr>
                                      <p:tavLst>
                                        <p:tav tm="0">
                                          <p:val>
                                            <p:strVal val="#ppt_x"/>
                                          </p:val>
                                        </p:tav>
                                        <p:tav tm="100000">
                                          <p:val>
                                            <p:strVal val="#ppt_x"/>
                                          </p:val>
                                        </p:tav>
                                      </p:tavLst>
                                    </p:anim>
                                    <p:anim calcmode="lin" valueType="num">
                                      <p:cBhvr>
                                        <p:cTn id="3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178"/>
                                        </p:tgtEl>
                                        <p:attrNameLst>
                                          <p:attrName>style.visibility</p:attrName>
                                        </p:attrNameLst>
                                      </p:cBhvr>
                                      <p:to>
                                        <p:strVal val="visible"/>
                                      </p:to>
                                    </p:set>
                                    <p:animEffect transition="in" filter="fade">
                                      <p:cBhvr>
                                        <p:cTn id="35" dur="1000"/>
                                        <p:tgtEl>
                                          <p:spTgt spid="7178"/>
                                        </p:tgtEl>
                                      </p:cBhvr>
                                    </p:animEffect>
                                    <p:anim calcmode="lin" valueType="num">
                                      <p:cBhvr>
                                        <p:cTn id="36" dur="1000" fill="hold"/>
                                        <p:tgtEl>
                                          <p:spTgt spid="7178"/>
                                        </p:tgtEl>
                                        <p:attrNameLst>
                                          <p:attrName>ppt_x</p:attrName>
                                        </p:attrNameLst>
                                      </p:cBhvr>
                                      <p:tavLst>
                                        <p:tav tm="0">
                                          <p:val>
                                            <p:strVal val="#ppt_x"/>
                                          </p:val>
                                        </p:tav>
                                        <p:tav tm="100000">
                                          <p:val>
                                            <p:strVal val="#ppt_x"/>
                                          </p:val>
                                        </p:tav>
                                      </p:tavLst>
                                    </p:anim>
                                    <p:anim calcmode="lin" valueType="num">
                                      <p:cBhvr>
                                        <p:cTn id="37" dur="1000" fill="hold"/>
                                        <p:tgtEl>
                                          <p:spTgt spid="717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182"/>
                                        </p:tgtEl>
                                        <p:attrNameLst>
                                          <p:attrName>style.visibility</p:attrName>
                                        </p:attrNameLst>
                                      </p:cBhvr>
                                      <p:to>
                                        <p:strVal val="visible"/>
                                      </p:to>
                                    </p:set>
                                    <p:animEffect transition="in" filter="fade">
                                      <p:cBhvr>
                                        <p:cTn id="42" dur="1000"/>
                                        <p:tgtEl>
                                          <p:spTgt spid="7182"/>
                                        </p:tgtEl>
                                      </p:cBhvr>
                                    </p:animEffect>
                                    <p:anim calcmode="lin" valueType="num">
                                      <p:cBhvr>
                                        <p:cTn id="43" dur="1000" fill="hold"/>
                                        <p:tgtEl>
                                          <p:spTgt spid="7182"/>
                                        </p:tgtEl>
                                        <p:attrNameLst>
                                          <p:attrName>ppt_x</p:attrName>
                                        </p:attrNameLst>
                                      </p:cBhvr>
                                      <p:tavLst>
                                        <p:tav tm="0">
                                          <p:val>
                                            <p:strVal val="#ppt_x"/>
                                          </p:val>
                                        </p:tav>
                                        <p:tav tm="100000">
                                          <p:val>
                                            <p:strVal val="#ppt_x"/>
                                          </p:val>
                                        </p:tav>
                                      </p:tavLst>
                                    </p:anim>
                                    <p:anim calcmode="lin" valueType="num">
                                      <p:cBhvr>
                                        <p:cTn id="44" dur="1000" fill="hold"/>
                                        <p:tgtEl>
                                          <p:spTgt spid="71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2B9AC-9B21-38E1-A2B1-C2EF37F6C8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6B47F9-D368-1D41-622F-2A93E909F3BB}"/>
              </a:ext>
            </a:extLst>
          </p:cNvPr>
          <p:cNvSpPr>
            <a:spLocks noGrp="1"/>
          </p:cNvSpPr>
          <p:nvPr>
            <p:ph type="title"/>
          </p:nvPr>
        </p:nvSpPr>
        <p:spPr>
          <a:xfrm>
            <a:off x="918421" y="68879"/>
            <a:ext cx="3856990" cy="1618396"/>
          </a:xfrm>
        </p:spPr>
        <p:txBody>
          <a:bodyPr/>
          <a:lstStyle/>
          <a:p>
            <a:pPr algn="ctr"/>
            <a:r>
              <a:rPr lang="es-GT" sz="3000" dirty="0"/>
              <a:t>¡PRACTIQUEMOS!</a:t>
            </a:r>
            <a:r>
              <a:rPr lang="es-GT" sz="3600" dirty="0"/>
              <a:t> </a:t>
            </a:r>
            <a:r>
              <a:rPr lang="es-GT" dirty="0" err="1"/>
              <a:t>Written</a:t>
            </a:r>
            <a:r>
              <a:rPr lang="es-GT" dirty="0"/>
              <a:t> </a:t>
            </a:r>
            <a:r>
              <a:rPr lang="es-GT" dirty="0" err="1"/>
              <a:t>practice</a:t>
            </a:r>
            <a:r>
              <a:rPr lang="es-GT" dirty="0"/>
              <a:t>. </a:t>
            </a:r>
            <a:endParaRPr lang="en-US" dirty="0"/>
          </a:p>
        </p:txBody>
      </p:sp>
      <p:sp>
        <p:nvSpPr>
          <p:cNvPr id="4" name="Text Placeholder 3">
            <a:extLst>
              <a:ext uri="{FF2B5EF4-FFF2-40B4-BE49-F238E27FC236}">
                <a16:creationId xmlns:a16="http://schemas.microsoft.com/office/drawing/2014/main" id="{AB87391F-BFF3-3764-B32E-CBB1EFD33383}"/>
              </a:ext>
            </a:extLst>
          </p:cNvPr>
          <p:cNvSpPr>
            <a:spLocks noGrp="1"/>
          </p:cNvSpPr>
          <p:nvPr>
            <p:ph type="body" sz="half" idx="2"/>
          </p:nvPr>
        </p:nvSpPr>
        <p:spPr>
          <a:xfrm>
            <a:off x="1073151" y="2523744"/>
            <a:ext cx="3547533" cy="3456179"/>
          </a:xfrm>
        </p:spPr>
        <p:txBody>
          <a:bodyPr/>
          <a:lstStyle/>
          <a:p>
            <a:endParaRPr lang="en-US" dirty="0"/>
          </a:p>
        </p:txBody>
      </p:sp>
      <p:pic>
        <p:nvPicPr>
          <p:cNvPr id="9218" name="Picture 2" descr="Ilustración de icono de dibujos animados de lápiz y papel. Concepto de icono de objeto de educación aislado. Estilo de dibujos animados plana">
            <a:extLst>
              <a:ext uri="{FF2B5EF4-FFF2-40B4-BE49-F238E27FC236}">
                <a16:creationId xmlns:a16="http://schemas.microsoft.com/office/drawing/2014/main" id="{C425B46B-3C69-3F9A-22A1-AE1DA61A72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150" y="2523744"/>
            <a:ext cx="3547533" cy="34561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17A59A2-BF28-14F4-F620-C9DD1550356A}"/>
              </a:ext>
            </a:extLst>
          </p:cNvPr>
          <p:cNvSpPr txBox="1"/>
          <p:nvPr/>
        </p:nvSpPr>
        <p:spPr>
          <a:xfrm>
            <a:off x="5456077" y="3693377"/>
            <a:ext cx="6096000" cy="1384995"/>
          </a:xfrm>
          <a:prstGeom prst="rect">
            <a:avLst/>
          </a:prstGeom>
          <a:noFill/>
        </p:spPr>
        <p:txBody>
          <a:bodyPr wrap="square">
            <a:spAutoFit/>
          </a:bodyPr>
          <a:lstStyle/>
          <a:p>
            <a:pPr algn="just"/>
            <a:r>
              <a:rPr lang="en-US" sz="2800" dirty="0">
                <a:effectLst/>
                <a:latin typeface="Arial" panose="020B0604020202020204" pitchFamily="34" charset="0"/>
                <a:ea typeface="Aptos" panose="020B0004020202020204" pitchFamily="34" charset="0"/>
                <a:cs typeface="Arial" panose="020B0604020202020204" pitchFamily="34" charset="0"/>
              </a:rPr>
              <a:t>Fill in the blanks using the new Spanish vocabulary.</a:t>
            </a:r>
            <a:endParaRPr lang="en-US" dirty="0"/>
          </a:p>
          <a:p>
            <a:pPr algn="just"/>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83828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ADE1E77-1C50-CA44-B033-3853DE093C76}"/>
              </a:ext>
            </a:extLst>
          </p:cNvPr>
          <p:cNvSpPr txBox="1"/>
          <p:nvPr/>
        </p:nvSpPr>
        <p:spPr>
          <a:xfrm>
            <a:off x="211393" y="253115"/>
            <a:ext cx="11769213" cy="6974217"/>
          </a:xfrm>
          <a:prstGeom prst="rect">
            <a:avLst/>
          </a:prstGeom>
          <a:noFill/>
        </p:spPr>
        <p:txBody>
          <a:bodyPr wrap="square">
            <a:spAutoFit/>
          </a:bodyPr>
          <a:lstStyle/>
          <a:p>
            <a:pPr marR="0" lvl="0">
              <a:lnSpc>
                <a:spcPct val="115000"/>
              </a:lnSpc>
              <a:buClr>
                <a:srgbClr val="EE0000"/>
              </a:buClr>
            </a:pPr>
            <a:r>
              <a:rPr lang="es-GT" sz="2400" b="1" kern="100" dirty="0">
                <a:effectLst/>
                <a:latin typeface="Aptos" panose="020B0004020202020204" pitchFamily="34" charset="0"/>
                <a:ea typeface="Aptos" panose="020B0004020202020204" pitchFamily="34" charset="0"/>
                <a:cs typeface="Times New Roman" panose="02020603050405020304" pitchFamily="18" charset="0"/>
              </a:rPr>
              <a:t>a) </a:t>
            </a:r>
            <a:r>
              <a:rPr lang="es-GT" sz="2400" kern="100" dirty="0">
                <a:effectLst/>
                <a:latin typeface="Aptos" panose="020B0004020202020204" pitchFamily="34" charset="0"/>
                <a:ea typeface="Aptos" panose="020B0004020202020204" pitchFamily="34" charset="0"/>
                <a:cs typeface="Times New Roman" panose="02020603050405020304" pitchFamily="18" charset="0"/>
              </a:rPr>
              <a:t>Las aguas frescas, son unas de _</a:t>
            </a:r>
            <a:r>
              <a:rPr lang="es-GT" sz="2400" b="1" kern="100" dirty="0">
                <a:effectLst/>
                <a:latin typeface="Aptos" panose="020B0004020202020204" pitchFamily="34" charset="0"/>
                <a:ea typeface="Aptos" panose="020B0004020202020204" pitchFamily="34" charset="0"/>
                <a:cs typeface="Times New Roman" panose="02020603050405020304" pitchFamily="18" charset="0"/>
              </a:rPr>
              <a:t>_______________________</a:t>
            </a:r>
            <a:r>
              <a:rPr lang="es-GT" sz="2400" kern="100" dirty="0">
                <a:effectLst/>
                <a:latin typeface="Aptos" panose="020B0004020202020204" pitchFamily="34" charset="0"/>
                <a:ea typeface="Aptos" panose="020B0004020202020204" pitchFamily="34" charset="0"/>
                <a:cs typeface="Times New Roman" panose="02020603050405020304" pitchFamily="18" charset="0"/>
              </a:rPr>
              <a:t> más populares en México y Latinoamérica.</a:t>
            </a:r>
            <a:br>
              <a:rPr lang="es-GT" sz="2400" kern="100" dirty="0">
                <a:effectLst/>
                <a:latin typeface="Aptos" panose="020B0004020202020204" pitchFamily="34" charset="0"/>
                <a:ea typeface="Aptos" panose="020B0004020202020204" pitchFamily="34" charset="0"/>
                <a:cs typeface="Times New Roman" panose="02020603050405020304" pitchFamily="18" charset="0"/>
              </a:rPr>
            </a:br>
            <a:r>
              <a:rPr lang="en-US" sz="2400" i="1" kern="100" dirty="0">
                <a:effectLst/>
                <a:latin typeface="Aptos" panose="020B0004020202020204" pitchFamily="34" charset="0"/>
                <a:ea typeface="Aptos" panose="020B0004020202020204" pitchFamily="34" charset="0"/>
                <a:cs typeface="Times New Roman" panose="02020603050405020304" pitchFamily="18" charset="0"/>
              </a:rPr>
              <a:t>Aguas frescas, are one of the most popular </a:t>
            </a:r>
            <a:r>
              <a:rPr lang="en-US" sz="2400" b="1" i="1" kern="100" dirty="0">
                <a:effectLst/>
                <a:latin typeface="Aptos" panose="020B0004020202020204" pitchFamily="34" charset="0"/>
                <a:ea typeface="Aptos" panose="020B0004020202020204" pitchFamily="34" charset="0"/>
                <a:cs typeface="Times New Roman" panose="02020603050405020304" pitchFamily="18" charset="0"/>
              </a:rPr>
              <a:t>beverages</a:t>
            </a:r>
            <a:r>
              <a:rPr lang="en-US" sz="2400" i="1" kern="100" dirty="0">
                <a:effectLst/>
                <a:latin typeface="Aptos" panose="020B0004020202020204" pitchFamily="34" charset="0"/>
                <a:ea typeface="Aptos" panose="020B0004020202020204" pitchFamily="34" charset="0"/>
                <a:cs typeface="Times New Roman" panose="02020603050405020304" pitchFamily="18" charset="0"/>
              </a:rPr>
              <a:t> in Mexico and Latin America.</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a:p>
            <a:pPr marL="228600" marR="0">
              <a:lnSpc>
                <a:spcPct val="115000"/>
              </a:lnSpc>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a:p>
            <a:pPr marL="228600" marR="0">
              <a:lnSpc>
                <a:spcPct val="115000"/>
              </a:lnSpc>
              <a:buNone/>
            </a:pP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15000"/>
              </a:lnSpc>
              <a:spcAft>
                <a:spcPts val="800"/>
              </a:spcAft>
              <a:buClr>
                <a:srgbClr val="EE0000"/>
              </a:buClr>
            </a:pPr>
            <a:r>
              <a:rPr lang="es-GT" sz="2400" b="1" kern="100" dirty="0">
                <a:effectLst/>
                <a:latin typeface="Aptos" panose="020B0004020202020204" pitchFamily="34" charset="0"/>
                <a:ea typeface="Aptos" panose="020B0004020202020204" pitchFamily="34" charset="0"/>
                <a:cs typeface="Times New Roman" panose="02020603050405020304" pitchFamily="18" charset="0"/>
              </a:rPr>
              <a:t>b) </a:t>
            </a:r>
            <a:r>
              <a:rPr lang="es-GT" sz="2400" kern="100" dirty="0">
                <a:effectLst/>
                <a:latin typeface="Aptos" panose="020B0004020202020204" pitchFamily="34" charset="0"/>
                <a:ea typeface="Aptos" panose="020B0004020202020204" pitchFamily="34" charset="0"/>
                <a:cs typeface="Times New Roman" panose="02020603050405020304" pitchFamily="18" charset="0"/>
              </a:rPr>
              <a:t>Primero, agrega </a:t>
            </a:r>
            <a:r>
              <a:rPr lang="es-GT" sz="2400" b="1" kern="100" dirty="0">
                <a:effectLst/>
                <a:latin typeface="Aptos" panose="020B0004020202020204" pitchFamily="34" charset="0"/>
                <a:ea typeface="Aptos" panose="020B0004020202020204" pitchFamily="34" charset="0"/>
                <a:cs typeface="Times New Roman" panose="02020603050405020304" pitchFamily="18" charset="0"/>
              </a:rPr>
              <a:t>____________________</a:t>
            </a:r>
            <a:r>
              <a:rPr lang="es-GT" sz="2400" kern="100" dirty="0">
                <a:effectLst/>
                <a:latin typeface="Aptos" panose="020B0004020202020204" pitchFamily="34" charset="0"/>
                <a:ea typeface="Aptos" panose="020B0004020202020204" pitchFamily="34" charset="0"/>
                <a:cs typeface="Times New Roman" panose="02020603050405020304" pitchFamily="18" charset="0"/>
              </a:rPr>
              <a:t> y </a:t>
            </a:r>
            <a:r>
              <a:rPr lang="es-GT" sz="2400" b="1" kern="100" dirty="0">
                <a:effectLst/>
                <a:latin typeface="Aptos" panose="020B0004020202020204" pitchFamily="34" charset="0"/>
                <a:ea typeface="Aptos" panose="020B0004020202020204" pitchFamily="34" charset="0"/>
                <a:cs typeface="Times New Roman" panose="02020603050405020304" pitchFamily="18" charset="0"/>
              </a:rPr>
              <a:t>___________________</a:t>
            </a:r>
            <a:r>
              <a:rPr lang="es-GT" sz="2400" kern="100" dirty="0">
                <a:effectLst/>
                <a:latin typeface="Aptos" panose="020B0004020202020204" pitchFamily="34" charset="0"/>
                <a:ea typeface="Aptos" panose="020B0004020202020204" pitchFamily="34" charset="0"/>
                <a:cs typeface="Times New Roman" panose="02020603050405020304" pitchFamily="18" charset="0"/>
              </a:rPr>
              <a:t> a la mezcla en </a:t>
            </a:r>
            <a:r>
              <a:rPr lang="es-GT" sz="2400" b="1" kern="100" dirty="0">
                <a:effectLst/>
                <a:latin typeface="Aptos" panose="020B0004020202020204" pitchFamily="34" charset="0"/>
                <a:ea typeface="Aptos" panose="020B0004020202020204" pitchFamily="34" charset="0"/>
                <a:cs typeface="Times New Roman" panose="02020603050405020304" pitchFamily="18" charset="0"/>
              </a:rPr>
              <a:t>___________________</a:t>
            </a:r>
            <a:r>
              <a:rPr lang="es-GT" sz="2400" kern="100" dirty="0">
                <a:effectLst/>
                <a:latin typeface="Aptos" panose="020B0004020202020204" pitchFamily="34" charset="0"/>
                <a:ea typeface="Aptos" panose="020B0004020202020204" pitchFamily="34" charset="0"/>
                <a:cs typeface="Times New Roman" panose="02020603050405020304" pitchFamily="18" charset="0"/>
              </a:rPr>
              <a:t>.</a:t>
            </a:r>
            <a:br>
              <a:rPr lang="es-GT" sz="2400" kern="100" dirty="0">
                <a:effectLst/>
                <a:latin typeface="Aptos" panose="020B0004020202020204" pitchFamily="34" charset="0"/>
                <a:ea typeface="Aptos" panose="020B0004020202020204" pitchFamily="34" charset="0"/>
                <a:cs typeface="Times New Roman" panose="02020603050405020304" pitchFamily="18" charset="0"/>
              </a:rPr>
            </a:br>
            <a:endParaRPr lang="es-GT" sz="24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15000"/>
              </a:lnSpc>
              <a:spcAft>
                <a:spcPts val="800"/>
              </a:spcAft>
              <a:buClr>
                <a:srgbClr val="EE0000"/>
              </a:buClr>
            </a:pPr>
            <a:r>
              <a:rPr lang="en-US" sz="2400" i="1" kern="100" dirty="0">
                <a:effectLst/>
                <a:latin typeface="Aptos" panose="020B0004020202020204" pitchFamily="34" charset="0"/>
                <a:ea typeface="Aptos" panose="020B0004020202020204" pitchFamily="34" charset="0"/>
                <a:cs typeface="Times New Roman" panose="02020603050405020304" pitchFamily="18" charset="0"/>
              </a:rPr>
              <a:t>First, add </a:t>
            </a:r>
            <a:r>
              <a:rPr lang="en-US" sz="2400" b="1" i="1" kern="100" dirty="0">
                <a:effectLst/>
                <a:latin typeface="Aptos" panose="020B0004020202020204" pitchFamily="34" charset="0"/>
                <a:ea typeface="Aptos" panose="020B0004020202020204" pitchFamily="34" charset="0"/>
                <a:cs typeface="Times New Roman" panose="02020603050405020304" pitchFamily="18" charset="0"/>
              </a:rPr>
              <a:t>water</a:t>
            </a:r>
            <a:r>
              <a:rPr lang="en-US" sz="2400" i="1" kern="100" dirty="0">
                <a:effectLst/>
                <a:latin typeface="Aptos" panose="020B0004020202020204" pitchFamily="34" charset="0"/>
                <a:ea typeface="Aptos" panose="020B0004020202020204" pitchFamily="34" charset="0"/>
                <a:cs typeface="Times New Roman" panose="02020603050405020304" pitchFamily="18" charset="0"/>
              </a:rPr>
              <a:t> and </a:t>
            </a:r>
            <a:r>
              <a:rPr lang="en-US" sz="2400" b="1" i="1" kern="100" dirty="0">
                <a:effectLst/>
                <a:latin typeface="Aptos" panose="020B0004020202020204" pitchFamily="34" charset="0"/>
                <a:ea typeface="Aptos" panose="020B0004020202020204" pitchFamily="34" charset="0"/>
                <a:cs typeface="Times New Roman" panose="02020603050405020304" pitchFamily="18" charset="0"/>
              </a:rPr>
              <a:t>sugar</a:t>
            </a:r>
            <a:r>
              <a:rPr lang="en-US" sz="2400" i="1" kern="100" dirty="0">
                <a:effectLst/>
                <a:latin typeface="Aptos" panose="020B0004020202020204" pitchFamily="34" charset="0"/>
                <a:ea typeface="Aptos" panose="020B0004020202020204" pitchFamily="34" charset="0"/>
                <a:cs typeface="Times New Roman" panose="02020603050405020304" pitchFamily="18" charset="0"/>
              </a:rPr>
              <a:t> to the mix in the </a:t>
            </a:r>
            <a:r>
              <a:rPr lang="en-US" sz="2400" b="1" i="1" kern="100" dirty="0">
                <a:effectLst/>
                <a:latin typeface="Aptos" panose="020B0004020202020204" pitchFamily="34" charset="0"/>
                <a:ea typeface="Aptos" panose="020B0004020202020204" pitchFamily="34" charset="0"/>
                <a:cs typeface="Times New Roman" panose="02020603050405020304" pitchFamily="18" charset="0"/>
              </a:rPr>
              <a:t>blender</a:t>
            </a:r>
            <a:r>
              <a:rPr lang="en-US" sz="2400" i="1" kern="100" dirty="0">
                <a:effectLst/>
                <a:latin typeface="Aptos" panose="020B0004020202020204" pitchFamily="34" charset="0"/>
                <a:ea typeface="Aptos" panose="020B0004020202020204" pitchFamily="34" charset="0"/>
                <a:cs typeface="Times New Roman" panose="02020603050405020304" pitchFamily="18" charset="0"/>
              </a:rPr>
              <a:t>.</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buNone/>
            </a:pP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15000"/>
              </a:lnSpc>
              <a:spcAft>
                <a:spcPts val="800"/>
              </a:spcAft>
              <a:buClr>
                <a:srgbClr val="EE0000"/>
              </a:buClr>
            </a:pPr>
            <a:r>
              <a:rPr lang="es-GT" sz="2400" b="1" kern="100" dirty="0">
                <a:effectLst/>
                <a:latin typeface="Aptos" panose="020B0004020202020204" pitchFamily="34" charset="0"/>
                <a:ea typeface="Aptos" panose="020B0004020202020204" pitchFamily="34" charset="0"/>
                <a:cs typeface="Times New Roman" panose="02020603050405020304" pitchFamily="18" charset="0"/>
              </a:rPr>
              <a:t>c) </a:t>
            </a:r>
            <a:r>
              <a:rPr lang="es-GT" sz="2400" kern="100" dirty="0">
                <a:effectLst/>
                <a:latin typeface="Aptos" panose="020B0004020202020204" pitchFamily="34" charset="0"/>
                <a:ea typeface="Aptos" panose="020B0004020202020204" pitchFamily="34" charset="0"/>
                <a:cs typeface="Times New Roman" panose="02020603050405020304" pitchFamily="18" charset="0"/>
              </a:rPr>
              <a:t>Después, puedes usar </a:t>
            </a:r>
            <a:r>
              <a:rPr lang="es-GT" sz="2400" b="1" kern="100" dirty="0">
                <a:effectLst/>
                <a:latin typeface="Aptos" panose="020B0004020202020204" pitchFamily="34" charset="0"/>
                <a:ea typeface="Aptos" panose="020B0004020202020204" pitchFamily="34" charset="0"/>
                <a:cs typeface="Times New Roman" panose="02020603050405020304" pitchFamily="18" charset="0"/>
              </a:rPr>
              <a:t>___________________</a:t>
            </a:r>
            <a:r>
              <a:rPr lang="es-GT" sz="2400" kern="100" dirty="0">
                <a:effectLst/>
                <a:latin typeface="Aptos" panose="020B0004020202020204" pitchFamily="34" charset="0"/>
                <a:ea typeface="Aptos" panose="020B0004020202020204" pitchFamily="34" charset="0"/>
                <a:cs typeface="Times New Roman" panose="02020603050405020304" pitchFamily="18" charset="0"/>
              </a:rPr>
              <a:t> o </a:t>
            </a:r>
            <a:r>
              <a:rPr lang="es-GT" sz="2400" b="1" kern="100" dirty="0">
                <a:effectLst/>
                <a:latin typeface="Aptos" panose="020B0004020202020204" pitchFamily="34" charset="0"/>
                <a:ea typeface="Aptos" panose="020B0004020202020204" pitchFamily="34" charset="0"/>
                <a:cs typeface="Times New Roman" panose="02020603050405020304" pitchFamily="18" charset="0"/>
              </a:rPr>
              <a:t>_______________</a:t>
            </a:r>
            <a:r>
              <a:rPr lang="es-GT" sz="2400" kern="100" dirty="0">
                <a:effectLst/>
                <a:latin typeface="Aptos" panose="020B0004020202020204" pitchFamily="34" charset="0"/>
                <a:ea typeface="Aptos" panose="020B0004020202020204" pitchFamily="34" charset="0"/>
                <a:cs typeface="Times New Roman" panose="02020603050405020304" pitchFamily="18" charset="0"/>
              </a:rPr>
              <a:t> dependiendo del sabor que prefieras.</a:t>
            </a:r>
            <a:br>
              <a:rPr lang="es-GT" sz="2400" kern="100" dirty="0">
                <a:effectLst/>
                <a:latin typeface="Aptos" panose="020B0004020202020204" pitchFamily="34" charset="0"/>
                <a:ea typeface="Aptos" panose="020B0004020202020204" pitchFamily="34" charset="0"/>
                <a:cs typeface="Times New Roman" panose="02020603050405020304" pitchFamily="18" charset="0"/>
              </a:rPr>
            </a:br>
            <a:r>
              <a:rPr lang="en-US" sz="2400" i="1" kern="100" dirty="0">
                <a:effectLst/>
                <a:latin typeface="Aptos" panose="020B0004020202020204" pitchFamily="34" charset="0"/>
                <a:ea typeface="Aptos" panose="020B0004020202020204" pitchFamily="34" charset="0"/>
                <a:cs typeface="Times New Roman" panose="02020603050405020304" pitchFamily="18" charset="0"/>
              </a:rPr>
              <a:t>Then, you can use </a:t>
            </a:r>
            <a:r>
              <a:rPr lang="en-US" sz="2400" b="1" i="1" kern="100" dirty="0">
                <a:effectLst/>
                <a:latin typeface="Aptos" panose="020B0004020202020204" pitchFamily="34" charset="0"/>
                <a:ea typeface="Aptos" panose="020B0004020202020204" pitchFamily="34" charset="0"/>
                <a:cs typeface="Times New Roman" panose="02020603050405020304" pitchFamily="18" charset="0"/>
              </a:rPr>
              <a:t>coffee</a:t>
            </a:r>
            <a:r>
              <a:rPr lang="en-US" sz="2400" i="1" kern="100" dirty="0">
                <a:effectLst/>
                <a:latin typeface="Aptos" panose="020B0004020202020204" pitchFamily="34" charset="0"/>
                <a:ea typeface="Aptos" panose="020B0004020202020204" pitchFamily="34" charset="0"/>
                <a:cs typeface="Times New Roman" panose="02020603050405020304" pitchFamily="18" charset="0"/>
              </a:rPr>
              <a:t> or </a:t>
            </a:r>
            <a:r>
              <a:rPr lang="en-US" sz="2400" b="1" i="1" kern="100" dirty="0">
                <a:effectLst/>
                <a:latin typeface="Aptos" panose="020B0004020202020204" pitchFamily="34" charset="0"/>
                <a:ea typeface="Aptos" panose="020B0004020202020204" pitchFamily="34" charset="0"/>
                <a:cs typeface="Times New Roman" panose="02020603050405020304" pitchFamily="18" charset="0"/>
              </a:rPr>
              <a:t>milk</a:t>
            </a:r>
            <a:r>
              <a:rPr lang="en-US" sz="2400" i="1" kern="100" dirty="0">
                <a:effectLst/>
                <a:latin typeface="Aptos" panose="020B0004020202020204" pitchFamily="34" charset="0"/>
                <a:ea typeface="Aptos" panose="020B0004020202020204" pitchFamily="34" charset="0"/>
                <a:cs typeface="Times New Roman" panose="02020603050405020304" pitchFamily="18" charset="0"/>
              </a:rPr>
              <a:t> depending on the flavor you prefer.</a:t>
            </a: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p:txBody>
      </p:sp>
      <p:sp>
        <p:nvSpPr>
          <p:cNvPr id="5" name="Rectangle: Rounded Corners 4">
            <a:extLst>
              <a:ext uri="{FF2B5EF4-FFF2-40B4-BE49-F238E27FC236}">
                <a16:creationId xmlns:a16="http://schemas.microsoft.com/office/drawing/2014/main" id="{45303441-E7FE-9EB8-6587-B1569FAC3B69}"/>
              </a:ext>
            </a:extLst>
          </p:cNvPr>
          <p:cNvSpPr/>
          <p:nvPr/>
        </p:nvSpPr>
        <p:spPr>
          <a:xfrm>
            <a:off x="4748463" y="218603"/>
            <a:ext cx="3360821" cy="59266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GT" sz="2400" b="1" dirty="0">
                <a:solidFill>
                  <a:schemeClr val="bg1"/>
                </a:solidFill>
              </a:rPr>
              <a:t>las bebidas </a:t>
            </a:r>
            <a:endParaRPr lang="en-US" sz="2400" b="1" dirty="0">
              <a:solidFill>
                <a:schemeClr val="bg1"/>
              </a:solidFill>
            </a:endParaRPr>
          </a:p>
        </p:txBody>
      </p:sp>
      <p:sp>
        <p:nvSpPr>
          <p:cNvPr id="6" name="Rectangle: Rounded Corners 5">
            <a:extLst>
              <a:ext uri="{FF2B5EF4-FFF2-40B4-BE49-F238E27FC236}">
                <a16:creationId xmlns:a16="http://schemas.microsoft.com/office/drawing/2014/main" id="{859FB1E9-D2A9-11C7-8F49-BABFD31F60F2}"/>
              </a:ext>
            </a:extLst>
          </p:cNvPr>
          <p:cNvSpPr/>
          <p:nvPr/>
        </p:nvSpPr>
        <p:spPr>
          <a:xfrm>
            <a:off x="2735179" y="2280013"/>
            <a:ext cx="2799348" cy="59266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GT" sz="2400" b="1" dirty="0">
                <a:solidFill>
                  <a:schemeClr val="bg1"/>
                </a:solidFill>
              </a:rPr>
              <a:t>el agua</a:t>
            </a:r>
            <a:endParaRPr lang="en-US" sz="2400" b="1" dirty="0">
              <a:solidFill>
                <a:schemeClr val="bg1"/>
              </a:solidFill>
            </a:endParaRPr>
          </a:p>
        </p:txBody>
      </p:sp>
      <p:sp>
        <p:nvSpPr>
          <p:cNvPr id="7" name="Rectangle: Rounded Corners 6">
            <a:extLst>
              <a:ext uri="{FF2B5EF4-FFF2-40B4-BE49-F238E27FC236}">
                <a16:creationId xmlns:a16="http://schemas.microsoft.com/office/drawing/2014/main" id="{E36EA78B-8772-D605-E559-E01E8DC12867}"/>
              </a:ext>
            </a:extLst>
          </p:cNvPr>
          <p:cNvSpPr/>
          <p:nvPr/>
        </p:nvSpPr>
        <p:spPr>
          <a:xfrm>
            <a:off x="5799221" y="2280013"/>
            <a:ext cx="2687054" cy="59266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GT" sz="2400" b="1" dirty="0">
                <a:solidFill>
                  <a:schemeClr val="bg1"/>
                </a:solidFill>
              </a:rPr>
              <a:t>el azúcar</a:t>
            </a:r>
            <a:endParaRPr lang="en-US" sz="2400" b="1" dirty="0">
              <a:solidFill>
                <a:schemeClr val="bg1"/>
              </a:solidFill>
            </a:endParaRPr>
          </a:p>
        </p:txBody>
      </p:sp>
      <p:sp>
        <p:nvSpPr>
          <p:cNvPr id="8" name="Rectangle: Rounded Corners 7">
            <a:extLst>
              <a:ext uri="{FF2B5EF4-FFF2-40B4-BE49-F238E27FC236}">
                <a16:creationId xmlns:a16="http://schemas.microsoft.com/office/drawing/2014/main" id="{EB7C0D9E-4F4E-2433-E441-7AD5A0F3ACD7}"/>
              </a:ext>
            </a:extLst>
          </p:cNvPr>
          <p:cNvSpPr/>
          <p:nvPr/>
        </p:nvSpPr>
        <p:spPr>
          <a:xfrm>
            <a:off x="211393" y="2956012"/>
            <a:ext cx="2700249" cy="59266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GT" sz="2400" b="1" dirty="0">
                <a:solidFill>
                  <a:schemeClr val="bg1"/>
                </a:solidFill>
              </a:rPr>
              <a:t>la licuadora</a:t>
            </a:r>
            <a:endParaRPr lang="en-US" sz="2400" b="1" dirty="0">
              <a:solidFill>
                <a:schemeClr val="bg1"/>
              </a:solidFill>
            </a:endParaRPr>
          </a:p>
        </p:txBody>
      </p:sp>
      <p:sp>
        <p:nvSpPr>
          <p:cNvPr id="9" name="Rectangle: Rounded Corners 8">
            <a:extLst>
              <a:ext uri="{FF2B5EF4-FFF2-40B4-BE49-F238E27FC236}">
                <a16:creationId xmlns:a16="http://schemas.microsoft.com/office/drawing/2014/main" id="{4EB9E3BA-F47B-4444-4C42-1541C12B9EE2}"/>
              </a:ext>
            </a:extLst>
          </p:cNvPr>
          <p:cNvSpPr/>
          <p:nvPr/>
        </p:nvSpPr>
        <p:spPr>
          <a:xfrm>
            <a:off x="3585411" y="4899577"/>
            <a:ext cx="2687055" cy="59266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GT" sz="2400" b="1" dirty="0">
                <a:solidFill>
                  <a:schemeClr val="bg1"/>
                </a:solidFill>
              </a:rPr>
              <a:t>el café</a:t>
            </a:r>
            <a:endParaRPr lang="en-US" sz="2400" b="1" dirty="0">
              <a:solidFill>
                <a:schemeClr val="bg1"/>
              </a:solidFill>
            </a:endParaRPr>
          </a:p>
        </p:txBody>
      </p:sp>
      <p:sp>
        <p:nvSpPr>
          <p:cNvPr id="10" name="Rectangle: Rounded Corners 9">
            <a:extLst>
              <a:ext uri="{FF2B5EF4-FFF2-40B4-BE49-F238E27FC236}">
                <a16:creationId xmlns:a16="http://schemas.microsoft.com/office/drawing/2014/main" id="{BC1BFA04-4D3E-4CCC-E4B3-203249DE7DEE}"/>
              </a:ext>
            </a:extLst>
          </p:cNvPr>
          <p:cNvSpPr/>
          <p:nvPr/>
        </p:nvSpPr>
        <p:spPr>
          <a:xfrm>
            <a:off x="6561222" y="4899577"/>
            <a:ext cx="2133600" cy="59266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GT" sz="2400" b="1" dirty="0">
                <a:solidFill>
                  <a:schemeClr val="bg1"/>
                </a:solidFill>
              </a:rPr>
              <a:t>la leche </a:t>
            </a:r>
            <a:endParaRPr lang="en-US" sz="2400" b="1" dirty="0">
              <a:solidFill>
                <a:schemeClr val="bg1"/>
              </a:solidFill>
            </a:endParaRPr>
          </a:p>
        </p:txBody>
      </p:sp>
    </p:spTree>
    <p:extLst>
      <p:ext uri="{BB962C8B-B14F-4D97-AF65-F5344CB8AC3E}">
        <p14:creationId xmlns:p14="http://schemas.microsoft.com/office/powerpoint/2010/main" val="238886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5302960C-EC5A-9577-8EFB-B5572ED6D46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7B66D1E-7D04-583A-F486-3B568C75E803}"/>
              </a:ext>
            </a:extLst>
          </p:cNvPr>
          <p:cNvSpPr txBox="1"/>
          <p:nvPr/>
        </p:nvSpPr>
        <p:spPr>
          <a:xfrm>
            <a:off x="290051" y="236081"/>
            <a:ext cx="11769213" cy="7585666"/>
          </a:xfrm>
          <a:prstGeom prst="rect">
            <a:avLst/>
          </a:prstGeom>
          <a:noFill/>
        </p:spPr>
        <p:txBody>
          <a:bodyPr wrap="square">
            <a:spAutoFit/>
          </a:bodyPr>
          <a:lstStyle/>
          <a:p>
            <a:pPr marR="0" lvl="0">
              <a:lnSpc>
                <a:spcPct val="115000"/>
              </a:lnSpc>
              <a:spcAft>
                <a:spcPts val="800"/>
              </a:spcAft>
              <a:buClr>
                <a:srgbClr val="EE0000"/>
              </a:buClr>
            </a:pPr>
            <a:r>
              <a:rPr lang="es-GT" sz="2400" b="1" kern="100" dirty="0">
                <a:latin typeface="Aptos" panose="020B0004020202020204" pitchFamily="34" charset="0"/>
                <a:ea typeface="Aptos" panose="020B0004020202020204" pitchFamily="34" charset="0"/>
                <a:cs typeface="Times New Roman" panose="02020603050405020304" pitchFamily="18" charset="0"/>
              </a:rPr>
              <a:t>d) </a:t>
            </a:r>
            <a:r>
              <a:rPr lang="es-GT" sz="2400" kern="100" dirty="0">
                <a:latin typeface="Aptos" panose="020B0004020202020204" pitchFamily="34" charset="0"/>
                <a:ea typeface="Aptos" panose="020B0004020202020204" pitchFamily="34" charset="0"/>
                <a:cs typeface="Times New Roman" panose="02020603050405020304" pitchFamily="18" charset="0"/>
              </a:rPr>
              <a:t>También puedes preparar otras </a:t>
            </a:r>
            <a:r>
              <a:rPr lang="es-GT" sz="2400" b="1" kern="100" dirty="0">
                <a:latin typeface="Aptos" panose="020B0004020202020204" pitchFamily="34" charset="0"/>
                <a:ea typeface="Aptos" panose="020B0004020202020204" pitchFamily="34" charset="0"/>
                <a:cs typeface="Times New Roman" panose="02020603050405020304" pitchFamily="18" charset="0"/>
              </a:rPr>
              <a:t>___________________</a:t>
            </a:r>
            <a:r>
              <a:rPr lang="es-GT" sz="2400" kern="100" dirty="0">
                <a:latin typeface="Aptos" panose="020B0004020202020204" pitchFamily="34" charset="0"/>
                <a:ea typeface="Aptos" panose="020B0004020202020204" pitchFamily="34" charset="0"/>
                <a:cs typeface="Times New Roman" panose="02020603050405020304" pitchFamily="18" charset="0"/>
              </a:rPr>
              <a:t> como </a:t>
            </a:r>
            <a:r>
              <a:rPr lang="es-GT" sz="2400" b="1" kern="100" dirty="0">
                <a:latin typeface="Aptos" panose="020B0004020202020204" pitchFamily="34" charset="0"/>
                <a:ea typeface="Aptos" panose="020B0004020202020204" pitchFamily="34" charset="0"/>
                <a:cs typeface="Times New Roman" panose="02020603050405020304" pitchFamily="18" charset="0"/>
              </a:rPr>
              <a:t>________________</a:t>
            </a:r>
            <a:r>
              <a:rPr lang="es-GT" sz="2400" kern="100" dirty="0">
                <a:latin typeface="Aptos" panose="020B0004020202020204" pitchFamily="34" charset="0"/>
                <a:ea typeface="Aptos" panose="020B0004020202020204" pitchFamily="34" charset="0"/>
                <a:cs typeface="Times New Roman" panose="02020603050405020304" pitchFamily="18" charset="0"/>
              </a:rPr>
              <a:t>,</a:t>
            </a:r>
          </a:p>
          <a:p>
            <a:pPr marR="0" lvl="0">
              <a:lnSpc>
                <a:spcPct val="115000"/>
              </a:lnSpc>
              <a:spcAft>
                <a:spcPts val="800"/>
              </a:spcAft>
              <a:buClr>
                <a:srgbClr val="EE0000"/>
              </a:buClr>
            </a:pPr>
            <a:endParaRPr lang="es-GT" sz="2400" kern="100" dirty="0">
              <a:latin typeface="Aptos" panose="020B0004020202020204" pitchFamily="34" charset="0"/>
              <a:ea typeface="Aptos" panose="020B0004020202020204" pitchFamily="34" charset="0"/>
              <a:cs typeface="Times New Roman" panose="02020603050405020304" pitchFamily="18" charset="0"/>
            </a:endParaRPr>
          </a:p>
          <a:p>
            <a:pPr marR="0" lvl="0">
              <a:lnSpc>
                <a:spcPct val="115000"/>
              </a:lnSpc>
              <a:spcAft>
                <a:spcPts val="800"/>
              </a:spcAft>
              <a:buClr>
                <a:srgbClr val="EE0000"/>
              </a:buClr>
            </a:pPr>
            <a:r>
              <a:rPr lang="es-GT" sz="2400" kern="100" dirty="0">
                <a:latin typeface="Aptos" panose="020B0004020202020204" pitchFamily="34" charset="0"/>
                <a:ea typeface="Aptos" panose="020B0004020202020204" pitchFamily="34" charset="0"/>
                <a:cs typeface="Times New Roman" panose="02020603050405020304" pitchFamily="18" charset="0"/>
              </a:rPr>
              <a:t> </a:t>
            </a:r>
            <a:r>
              <a:rPr lang="es-GT" sz="2400" b="1" kern="100" dirty="0">
                <a:latin typeface="Aptos" panose="020B0004020202020204" pitchFamily="34" charset="0"/>
                <a:ea typeface="Aptos" panose="020B0004020202020204" pitchFamily="34" charset="0"/>
                <a:cs typeface="Times New Roman" panose="02020603050405020304" pitchFamily="18" charset="0"/>
              </a:rPr>
              <a:t>_________________</a:t>
            </a:r>
            <a:r>
              <a:rPr lang="es-GT" sz="2400" kern="100" dirty="0">
                <a:latin typeface="Aptos" panose="020B0004020202020204" pitchFamily="34" charset="0"/>
                <a:ea typeface="Aptos" panose="020B0004020202020204" pitchFamily="34" charset="0"/>
                <a:cs typeface="Times New Roman" panose="02020603050405020304" pitchFamily="18" charset="0"/>
              </a:rPr>
              <a:t>, o </a:t>
            </a:r>
            <a:r>
              <a:rPr lang="es-GT" sz="2400" b="1" kern="100" dirty="0">
                <a:latin typeface="Aptos" panose="020B0004020202020204" pitchFamily="34" charset="0"/>
                <a:ea typeface="Aptos" panose="020B0004020202020204" pitchFamily="34" charset="0"/>
                <a:cs typeface="Times New Roman" panose="02020603050405020304" pitchFamily="18" charset="0"/>
              </a:rPr>
              <a:t>_____________________</a:t>
            </a:r>
            <a:r>
              <a:rPr lang="es-GT" sz="2400" kern="100" dirty="0">
                <a:latin typeface="Aptos" panose="020B0004020202020204" pitchFamily="34" charset="0"/>
                <a:ea typeface="Aptos" panose="020B0004020202020204" pitchFamily="34" charset="0"/>
                <a:cs typeface="Times New Roman" panose="02020603050405020304" pitchFamily="18" charset="0"/>
              </a:rPr>
              <a:t> para variar el sabor.</a:t>
            </a:r>
            <a:br>
              <a:rPr lang="es-GT" sz="2400" kern="100" dirty="0">
                <a:latin typeface="Aptos" panose="020B0004020202020204" pitchFamily="34" charset="0"/>
                <a:ea typeface="Aptos" panose="020B0004020202020204" pitchFamily="34" charset="0"/>
                <a:cs typeface="Times New Roman" panose="02020603050405020304" pitchFamily="18" charset="0"/>
              </a:rPr>
            </a:br>
            <a:r>
              <a:rPr lang="en-US" sz="2400" i="1" kern="100" dirty="0">
                <a:latin typeface="Aptos" panose="020B0004020202020204" pitchFamily="34" charset="0"/>
                <a:ea typeface="Aptos" panose="020B0004020202020204" pitchFamily="34" charset="0"/>
                <a:cs typeface="Times New Roman" panose="02020603050405020304" pitchFamily="18" charset="0"/>
              </a:rPr>
              <a:t>You can also prepare other </a:t>
            </a:r>
            <a:r>
              <a:rPr lang="en-US" sz="2400" b="1" i="1" kern="100" dirty="0">
                <a:latin typeface="Aptos" panose="020B0004020202020204" pitchFamily="34" charset="0"/>
                <a:ea typeface="Aptos" panose="020B0004020202020204" pitchFamily="34" charset="0"/>
                <a:cs typeface="Times New Roman" panose="02020603050405020304" pitchFamily="18" charset="0"/>
              </a:rPr>
              <a:t>drinks</a:t>
            </a:r>
            <a:r>
              <a:rPr lang="en-US" sz="2400" i="1" kern="100" dirty="0">
                <a:latin typeface="Aptos" panose="020B0004020202020204" pitchFamily="34" charset="0"/>
                <a:ea typeface="Aptos" panose="020B0004020202020204" pitchFamily="34" charset="0"/>
                <a:cs typeface="Times New Roman" panose="02020603050405020304" pitchFamily="18" charset="0"/>
              </a:rPr>
              <a:t> like </a:t>
            </a:r>
            <a:r>
              <a:rPr lang="en-US" sz="2400" b="1" i="1" kern="100" dirty="0">
                <a:latin typeface="Aptos" panose="020B0004020202020204" pitchFamily="34" charset="0"/>
                <a:ea typeface="Aptos" panose="020B0004020202020204" pitchFamily="34" charset="0"/>
                <a:cs typeface="Times New Roman" panose="02020603050405020304" pitchFamily="18" charset="0"/>
              </a:rPr>
              <a:t>wine</a:t>
            </a:r>
            <a:r>
              <a:rPr lang="en-US" sz="2400" i="1" kern="100" dirty="0">
                <a:latin typeface="Aptos" panose="020B0004020202020204" pitchFamily="34" charset="0"/>
                <a:ea typeface="Aptos" panose="020B0004020202020204" pitchFamily="34" charset="0"/>
                <a:cs typeface="Times New Roman" panose="02020603050405020304" pitchFamily="18" charset="0"/>
              </a:rPr>
              <a:t>, </a:t>
            </a:r>
            <a:r>
              <a:rPr lang="en-US" sz="2400" b="1" i="1" kern="100" dirty="0">
                <a:latin typeface="Aptos" panose="020B0004020202020204" pitchFamily="34" charset="0"/>
                <a:ea typeface="Aptos" panose="020B0004020202020204" pitchFamily="34" charset="0"/>
                <a:cs typeface="Times New Roman" panose="02020603050405020304" pitchFamily="18" charset="0"/>
              </a:rPr>
              <a:t>beer</a:t>
            </a:r>
            <a:r>
              <a:rPr lang="en-US" sz="2400" i="1" kern="100" dirty="0">
                <a:latin typeface="Aptos" panose="020B0004020202020204" pitchFamily="34" charset="0"/>
                <a:ea typeface="Aptos" panose="020B0004020202020204" pitchFamily="34" charset="0"/>
                <a:cs typeface="Times New Roman" panose="02020603050405020304" pitchFamily="18" charset="0"/>
              </a:rPr>
              <a:t>, or </a:t>
            </a:r>
            <a:r>
              <a:rPr lang="en-US" sz="2400" b="1" i="1" kern="100" dirty="0">
                <a:latin typeface="Aptos" panose="020B0004020202020204" pitchFamily="34" charset="0"/>
                <a:ea typeface="Aptos" panose="020B0004020202020204" pitchFamily="34" charset="0"/>
                <a:cs typeface="Times New Roman" panose="02020603050405020304" pitchFamily="18" charset="0"/>
              </a:rPr>
              <a:t>soda</a:t>
            </a:r>
            <a:r>
              <a:rPr lang="en-US" sz="2400" i="1" kern="100" dirty="0">
                <a:latin typeface="Aptos" panose="020B0004020202020204" pitchFamily="34" charset="0"/>
                <a:ea typeface="Aptos" panose="020B0004020202020204" pitchFamily="34" charset="0"/>
                <a:cs typeface="Times New Roman" panose="02020603050405020304" pitchFamily="18" charset="0"/>
              </a:rPr>
              <a:t> to vary the flavor.</a:t>
            </a:r>
            <a:r>
              <a:rPr lang="en-US" sz="2400" kern="100" dirty="0">
                <a:latin typeface="Aptos" panose="020B0004020202020204" pitchFamily="34" charset="0"/>
                <a:ea typeface="Aptos" panose="020B0004020202020204" pitchFamily="34" charset="0"/>
                <a:cs typeface="Times New Roman" panose="02020603050405020304" pitchFamily="18" charset="0"/>
              </a:rPr>
              <a:t> </a:t>
            </a:r>
          </a:p>
          <a:p>
            <a:pPr marR="0" lvl="0">
              <a:lnSpc>
                <a:spcPct val="115000"/>
              </a:lnSpc>
              <a:spcAft>
                <a:spcPts val="800"/>
              </a:spcAft>
              <a:buClr>
                <a:srgbClr val="EE0000"/>
              </a:buClr>
            </a:pPr>
            <a:endParaRPr lang="en-US" sz="2400" kern="100" dirty="0">
              <a:latin typeface="Aptos" panose="020B0004020202020204" pitchFamily="34" charset="0"/>
              <a:ea typeface="Aptos" panose="020B0004020202020204" pitchFamily="34" charset="0"/>
              <a:cs typeface="Times New Roman" panose="02020603050405020304" pitchFamily="18" charset="0"/>
            </a:endParaRPr>
          </a:p>
          <a:p>
            <a:pPr lvl="0"/>
            <a:r>
              <a:rPr lang="es-GT" sz="2400" b="1" dirty="0">
                <a:latin typeface="Aptos" panose="020B0004020202020204" pitchFamily="34" charset="0"/>
              </a:rPr>
              <a:t>e) </a:t>
            </a:r>
            <a:r>
              <a:rPr lang="es-GT" sz="2400" dirty="0">
                <a:latin typeface="Aptos" panose="020B0004020202020204" pitchFamily="34" charset="0"/>
              </a:rPr>
              <a:t>Agrega </a:t>
            </a:r>
            <a:r>
              <a:rPr lang="es-GT" sz="2400" b="1" dirty="0">
                <a:latin typeface="Aptos" panose="020B0004020202020204" pitchFamily="34" charset="0"/>
              </a:rPr>
              <a:t>_______________________</a:t>
            </a:r>
            <a:r>
              <a:rPr lang="es-GT" sz="2400" dirty="0">
                <a:latin typeface="Aptos" panose="020B0004020202020204" pitchFamily="34" charset="0"/>
              </a:rPr>
              <a:t> o </a:t>
            </a:r>
            <a:r>
              <a:rPr lang="es-GT" sz="2400" b="1" dirty="0">
                <a:latin typeface="Aptos" panose="020B0004020202020204" pitchFamily="34" charset="0"/>
              </a:rPr>
              <a:t>____________________</a:t>
            </a:r>
            <a:r>
              <a:rPr lang="es-GT" sz="2400" dirty="0">
                <a:latin typeface="Aptos" panose="020B0004020202020204" pitchFamily="34" charset="0"/>
              </a:rPr>
              <a:t> para que la bebida esté más refrescante.</a:t>
            </a:r>
            <a:br>
              <a:rPr lang="es-GT" sz="2400" dirty="0">
                <a:latin typeface="Aptos" panose="020B0004020202020204" pitchFamily="34" charset="0"/>
              </a:rPr>
            </a:br>
            <a:r>
              <a:rPr lang="en-US" sz="2400" i="1" dirty="0">
                <a:latin typeface="Aptos" panose="020B0004020202020204" pitchFamily="34" charset="0"/>
              </a:rPr>
              <a:t>Add </a:t>
            </a:r>
            <a:r>
              <a:rPr lang="en-US" sz="2400" b="1" i="1" dirty="0">
                <a:latin typeface="Aptos" panose="020B0004020202020204" pitchFamily="34" charset="0"/>
              </a:rPr>
              <a:t>tea</a:t>
            </a:r>
            <a:r>
              <a:rPr lang="en-US" sz="2400" i="1" dirty="0">
                <a:latin typeface="Aptos" panose="020B0004020202020204" pitchFamily="34" charset="0"/>
              </a:rPr>
              <a:t> or </a:t>
            </a:r>
            <a:r>
              <a:rPr lang="en-US" sz="2400" b="1" i="1" dirty="0">
                <a:latin typeface="Aptos" panose="020B0004020202020204" pitchFamily="34" charset="0"/>
              </a:rPr>
              <a:t>juice</a:t>
            </a:r>
            <a:r>
              <a:rPr lang="en-US" sz="2400" i="1" dirty="0">
                <a:latin typeface="Aptos" panose="020B0004020202020204" pitchFamily="34" charset="0"/>
              </a:rPr>
              <a:t> so the drink is more refreshing.</a:t>
            </a:r>
            <a:r>
              <a:rPr lang="en-US" sz="2400" dirty="0">
                <a:latin typeface="Aptos" panose="020B0004020202020204" pitchFamily="34" charset="0"/>
              </a:rPr>
              <a:t> </a:t>
            </a:r>
          </a:p>
          <a:p>
            <a:r>
              <a:rPr lang="en-US" sz="2400" dirty="0">
                <a:latin typeface="Aptos" panose="020B0004020202020204" pitchFamily="34" charset="0"/>
              </a:rPr>
              <a:t> </a:t>
            </a:r>
          </a:p>
          <a:p>
            <a:endParaRPr lang="en-US" sz="2400" dirty="0">
              <a:latin typeface="Aptos" panose="020B0004020202020204" pitchFamily="34" charset="0"/>
            </a:endParaRPr>
          </a:p>
          <a:p>
            <a:pPr lvl="0"/>
            <a:r>
              <a:rPr lang="es-GT" sz="2400" b="1" dirty="0">
                <a:latin typeface="Aptos" panose="020B0004020202020204" pitchFamily="34" charset="0"/>
              </a:rPr>
              <a:t>f) </a:t>
            </a:r>
            <a:r>
              <a:rPr lang="es-GT" sz="2400" dirty="0">
                <a:latin typeface="Aptos" panose="020B0004020202020204" pitchFamily="34" charset="0"/>
              </a:rPr>
              <a:t>Si alguien quiere una bebida más especial, puede usar </a:t>
            </a:r>
            <a:r>
              <a:rPr lang="es-GT" sz="2400" b="1" dirty="0">
                <a:latin typeface="Aptos" panose="020B0004020202020204" pitchFamily="34" charset="0"/>
              </a:rPr>
              <a:t>__________________</a:t>
            </a:r>
            <a:r>
              <a:rPr lang="es-GT" sz="2400" dirty="0">
                <a:latin typeface="Aptos" panose="020B0004020202020204" pitchFamily="34" charset="0"/>
              </a:rPr>
              <a:t> para abrir </a:t>
            </a:r>
          </a:p>
          <a:p>
            <a:pPr lvl="0"/>
            <a:endParaRPr lang="es-GT" sz="2400" dirty="0">
              <a:latin typeface="Aptos" panose="020B0004020202020204" pitchFamily="34" charset="0"/>
            </a:endParaRPr>
          </a:p>
          <a:p>
            <a:pPr lvl="0"/>
            <a:r>
              <a:rPr lang="es-GT" sz="2400" dirty="0">
                <a:latin typeface="Aptos" panose="020B0004020202020204" pitchFamily="34" charset="0"/>
              </a:rPr>
              <a:t>el vino y servirlo en </a:t>
            </a:r>
            <a:r>
              <a:rPr lang="es-GT" sz="2400" b="1" dirty="0">
                <a:latin typeface="Aptos" panose="020B0004020202020204" pitchFamily="34" charset="0"/>
              </a:rPr>
              <a:t>___________________________</a:t>
            </a:r>
            <a:r>
              <a:rPr lang="es-GT" sz="2400" dirty="0">
                <a:latin typeface="Aptos" panose="020B0004020202020204" pitchFamily="34" charset="0"/>
              </a:rPr>
              <a:t>.</a:t>
            </a:r>
            <a:br>
              <a:rPr lang="es-GT" sz="2400" dirty="0">
                <a:latin typeface="Aptos" panose="020B0004020202020204" pitchFamily="34" charset="0"/>
              </a:rPr>
            </a:br>
            <a:r>
              <a:rPr lang="en-US" sz="2400" i="1" dirty="0">
                <a:latin typeface="Aptos" panose="020B0004020202020204" pitchFamily="34" charset="0"/>
              </a:rPr>
              <a:t>If someone wants a special drink, they can use a </a:t>
            </a:r>
            <a:r>
              <a:rPr lang="en-US" sz="2400" b="1" i="1" dirty="0">
                <a:latin typeface="Aptos" panose="020B0004020202020204" pitchFamily="34" charset="0"/>
              </a:rPr>
              <a:t>corkscrew</a:t>
            </a:r>
            <a:r>
              <a:rPr lang="en-US" sz="2400" i="1" dirty="0">
                <a:latin typeface="Aptos" panose="020B0004020202020204" pitchFamily="34" charset="0"/>
              </a:rPr>
              <a:t> to open wine and serve it in a </a:t>
            </a:r>
            <a:r>
              <a:rPr lang="en-US" sz="2400" b="1" i="1" dirty="0">
                <a:latin typeface="Aptos" panose="020B0004020202020204" pitchFamily="34" charset="0"/>
              </a:rPr>
              <a:t>wine glass</a:t>
            </a:r>
            <a:r>
              <a:rPr lang="en-US" sz="2400" i="1" dirty="0">
                <a:latin typeface="Aptos" panose="020B0004020202020204" pitchFamily="34" charset="0"/>
              </a:rPr>
              <a:t>.</a:t>
            </a:r>
            <a:r>
              <a:rPr lang="en-US" sz="2400" dirty="0">
                <a:latin typeface="Aptos" panose="020B0004020202020204" pitchFamily="34" charset="0"/>
              </a:rPr>
              <a:t> </a:t>
            </a:r>
          </a:p>
          <a:p>
            <a:pPr marR="0" lvl="0">
              <a:lnSpc>
                <a:spcPct val="115000"/>
              </a:lnSpc>
              <a:spcAft>
                <a:spcPts val="800"/>
              </a:spcAft>
              <a:buClr>
                <a:srgbClr val="EE0000"/>
              </a:buClr>
            </a:pPr>
            <a:endParaRPr lang="en-US" sz="2400" kern="100" dirty="0">
              <a:latin typeface="Aptos" panose="020B0004020202020204" pitchFamily="34" charset="0"/>
              <a:ea typeface="Aptos" panose="020B0004020202020204" pitchFamily="34" charset="0"/>
              <a:cs typeface="Times New Roman" panose="02020603050405020304" pitchFamily="18" charset="0"/>
            </a:endParaRPr>
          </a:p>
          <a:p>
            <a:pPr marL="0" marR="0">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p:txBody>
      </p:sp>
      <p:sp>
        <p:nvSpPr>
          <p:cNvPr id="2" name="Rectangle: Rounded Corners 1">
            <a:extLst>
              <a:ext uri="{FF2B5EF4-FFF2-40B4-BE49-F238E27FC236}">
                <a16:creationId xmlns:a16="http://schemas.microsoft.com/office/drawing/2014/main" id="{D8E1FF39-C640-3BDE-B3C2-8F11050A73B2}"/>
              </a:ext>
            </a:extLst>
          </p:cNvPr>
          <p:cNvSpPr/>
          <p:nvPr/>
        </p:nvSpPr>
        <p:spPr>
          <a:xfrm>
            <a:off x="4804612" y="236081"/>
            <a:ext cx="2719136" cy="59266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GT" sz="2400" b="1" dirty="0">
                <a:solidFill>
                  <a:schemeClr val="bg1"/>
                </a:solidFill>
              </a:rPr>
              <a:t>bebidas </a:t>
            </a:r>
            <a:endParaRPr lang="en-US" sz="2400" b="1" dirty="0">
              <a:solidFill>
                <a:schemeClr val="bg1"/>
              </a:solidFill>
            </a:endParaRPr>
          </a:p>
        </p:txBody>
      </p:sp>
      <p:sp>
        <p:nvSpPr>
          <p:cNvPr id="4" name="Rectangle: Rounded Corners 3">
            <a:extLst>
              <a:ext uri="{FF2B5EF4-FFF2-40B4-BE49-F238E27FC236}">
                <a16:creationId xmlns:a16="http://schemas.microsoft.com/office/drawing/2014/main" id="{AC30C963-C568-9A02-1767-44A22C17EE78}"/>
              </a:ext>
            </a:extLst>
          </p:cNvPr>
          <p:cNvSpPr/>
          <p:nvPr/>
        </p:nvSpPr>
        <p:spPr>
          <a:xfrm>
            <a:off x="8357938" y="236081"/>
            <a:ext cx="2253916" cy="59266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GT" sz="2400" b="1" dirty="0">
                <a:solidFill>
                  <a:schemeClr val="bg1"/>
                </a:solidFill>
              </a:rPr>
              <a:t>el vino</a:t>
            </a:r>
            <a:endParaRPr lang="en-US" sz="2400" b="1" dirty="0">
              <a:solidFill>
                <a:schemeClr val="bg1"/>
              </a:solidFill>
            </a:endParaRPr>
          </a:p>
        </p:txBody>
      </p:sp>
      <p:sp>
        <p:nvSpPr>
          <p:cNvPr id="5" name="Rectangle: Rounded Corners 4">
            <a:extLst>
              <a:ext uri="{FF2B5EF4-FFF2-40B4-BE49-F238E27FC236}">
                <a16:creationId xmlns:a16="http://schemas.microsoft.com/office/drawing/2014/main" id="{661BC49F-B25A-5E08-D1F5-0DB45AE61DB5}"/>
              </a:ext>
            </a:extLst>
          </p:cNvPr>
          <p:cNvSpPr/>
          <p:nvPr/>
        </p:nvSpPr>
        <p:spPr>
          <a:xfrm>
            <a:off x="376991" y="1084876"/>
            <a:ext cx="2470484" cy="59266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GT" sz="2400" b="1" dirty="0">
                <a:solidFill>
                  <a:schemeClr val="bg1"/>
                </a:solidFill>
              </a:rPr>
              <a:t>la cerveza</a:t>
            </a:r>
            <a:endParaRPr lang="en-US" sz="2400" b="1" dirty="0">
              <a:solidFill>
                <a:schemeClr val="bg1"/>
              </a:solidFill>
            </a:endParaRPr>
          </a:p>
        </p:txBody>
      </p:sp>
      <p:sp>
        <p:nvSpPr>
          <p:cNvPr id="6" name="Rectangle: Rounded Corners 5">
            <a:extLst>
              <a:ext uri="{FF2B5EF4-FFF2-40B4-BE49-F238E27FC236}">
                <a16:creationId xmlns:a16="http://schemas.microsoft.com/office/drawing/2014/main" id="{DB157C70-E5B4-76D2-558B-6B5C7F8F3781}"/>
              </a:ext>
            </a:extLst>
          </p:cNvPr>
          <p:cNvSpPr/>
          <p:nvPr/>
        </p:nvSpPr>
        <p:spPr>
          <a:xfrm>
            <a:off x="3200400" y="1100918"/>
            <a:ext cx="2951747" cy="59266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GT" sz="2400" b="1" dirty="0">
                <a:solidFill>
                  <a:schemeClr val="bg1"/>
                </a:solidFill>
              </a:rPr>
              <a:t>el refresco</a:t>
            </a:r>
            <a:endParaRPr lang="en-US" sz="2400" b="1" dirty="0">
              <a:solidFill>
                <a:schemeClr val="bg1"/>
              </a:solidFill>
            </a:endParaRPr>
          </a:p>
        </p:txBody>
      </p:sp>
      <p:sp>
        <p:nvSpPr>
          <p:cNvPr id="7" name="Rectangle: Rounded Corners 6">
            <a:extLst>
              <a:ext uri="{FF2B5EF4-FFF2-40B4-BE49-F238E27FC236}">
                <a16:creationId xmlns:a16="http://schemas.microsoft.com/office/drawing/2014/main" id="{95C320F6-8F4F-C42B-F728-540F8DC6D5FD}"/>
              </a:ext>
            </a:extLst>
          </p:cNvPr>
          <p:cNvSpPr/>
          <p:nvPr/>
        </p:nvSpPr>
        <p:spPr>
          <a:xfrm>
            <a:off x="1612233" y="2558421"/>
            <a:ext cx="3280609" cy="59266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GT" sz="2400" b="1" dirty="0">
                <a:solidFill>
                  <a:schemeClr val="bg1"/>
                </a:solidFill>
              </a:rPr>
              <a:t>el té</a:t>
            </a:r>
            <a:endParaRPr lang="en-US" sz="2400" b="1" dirty="0">
              <a:solidFill>
                <a:schemeClr val="bg1"/>
              </a:solidFill>
            </a:endParaRPr>
          </a:p>
        </p:txBody>
      </p:sp>
      <p:sp>
        <p:nvSpPr>
          <p:cNvPr id="8" name="Rectangle: Rounded Corners 7">
            <a:extLst>
              <a:ext uri="{FF2B5EF4-FFF2-40B4-BE49-F238E27FC236}">
                <a16:creationId xmlns:a16="http://schemas.microsoft.com/office/drawing/2014/main" id="{FAAAE0A1-3D76-592E-FBC0-7192FF8F335C}"/>
              </a:ext>
            </a:extLst>
          </p:cNvPr>
          <p:cNvSpPr/>
          <p:nvPr/>
        </p:nvSpPr>
        <p:spPr>
          <a:xfrm>
            <a:off x="5147315" y="2558421"/>
            <a:ext cx="2841654" cy="59266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GT" sz="2400" b="1" dirty="0">
                <a:solidFill>
                  <a:schemeClr val="bg1"/>
                </a:solidFill>
              </a:rPr>
              <a:t>el jugo</a:t>
            </a:r>
            <a:endParaRPr lang="en-US" sz="2400" b="1" dirty="0">
              <a:solidFill>
                <a:schemeClr val="bg1"/>
              </a:solidFill>
            </a:endParaRPr>
          </a:p>
        </p:txBody>
      </p:sp>
      <p:sp>
        <p:nvSpPr>
          <p:cNvPr id="9" name="Rectangle: Rounded Corners 8">
            <a:extLst>
              <a:ext uri="{FF2B5EF4-FFF2-40B4-BE49-F238E27FC236}">
                <a16:creationId xmlns:a16="http://schemas.microsoft.com/office/drawing/2014/main" id="{41F0BCE9-7F63-DD1B-3BD2-9882153063B7}"/>
              </a:ext>
            </a:extLst>
          </p:cNvPr>
          <p:cNvSpPr/>
          <p:nvPr/>
        </p:nvSpPr>
        <p:spPr>
          <a:xfrm>
            <a:off x="7804486" y="4453718"/>
            <a:ext cx="2550694" cy="59266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GT" sz="2400" b="1" dirty="0">
                <a:solidFill>
                  <a:schemeClr val="bg1"/>
                </a:solidFill>
              </a:rPr>
              <a:t>el sacacorchos</a:t>
            </a:r>
            <a:endParaRPr lang="en-US" sz="2400" b="1" dirty="0">
              <a:solidFill>
                <a:schemeClr val="bg1"/>
              </a:solidFill>
            </a:endParaRPr>
          </a:p>
        </p:txBody>
      </p:sp>
      <p:sp>
        <p:nvSpPr>
          <p:cNvPr id="10" name="Rectangle: Rounded Corners 9">
            <a:extLst>
              <a:ext uri="{FF2B5EF4-FFF2-40B4-BE49-F238E27FC236}">
                <a16:creationId xmlns:a16="http://schemas.microsoft.com/office/drawing/2014/main" id="{1F6D013D-9860-363D-E4B0-D065299731F9}"/>
              </a:ext>
            </a:extLst>
          </p:cNvPr>
          <p:cNvSpPr/>
          <p:nvPr/>
        </p:nvSpPr>
        <p:spPr>
          <a:xfrm>
            <a:off x="2911643" y="5100248"/>
            <a:ext cx="3777915" cy="59266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GT" sz="2400" b="1" dirty="0">
                <a:solidFill>
                  <a:schemeClr val="bg1"/>
                </a:solidFill>
              </a:rPr>
              <a:t>la copa </a:t>
            </a:r>
            <a:endParaRPr lang="en-US" sz="2400" b="1" dirty="0">
              <a:solidFill>
                <a:schemeClr val="bg1"/>
              </a:solidFill>
            </a:endParaRPr>
          </a:p>
        </p:txBody>
      </p:sp>
    </p:spTree>
    <p:extLst>
      <p:ext uri="{BB962C8B-B14F-4D97-AF65-F5344CB8AC3E}">
        <p14:creationId xmlns:p14="http://schemas.microsoft.com/office/powerpoint/2010/main" val="240994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a:extLst>
            <a:ext uri="{FF2B5EF4-FFF2-40B4-BE49-F238E27FC236}">
              <a16:creationId xmlns:a16="http://schemas.microsoft.com/office/drawing/2014/main" id="{23B95617-FCF7-A2FD-8509-67033F80C54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B4C79F8-3425-85A6-9BAB-706E61A2DA21}"/>
              </a:ext>
            </a:extLst>
          </p:cNvPr>
          <p:cNvSpPr txBox="1"/>
          <p:nvPr/>
        </p:nvSpPr>
        <p:spPr>
          <a:xfrm>
            <a:off x="290051" y="432726"/>
            <a:ext cx="11769213" cy="7047570"/>
          </a:xfrm>
          <a:prstGeom prst="rect">
            <a:avLst/>
          </a:prstGeom>
          <a:noFill/>
        </p:spPr>
        <p:txBody>
          <a:bodyPr wrap="square">
            <a:spAutoFit/>
          </a:bodyPr>
          <a:lstStyle/>
          <a:p>
            <a:pPr lvl="0"/>
            <a:r>
              <a:rPr lang="es-GT" sz="2200" b="1" dirty="0">
                <a:latin typeface="Aptos" panose="020B0004020202020204" pitchFamily="34" charset="0"/>
              </a:rPr>
              <a:t>g) </a:t>
            </a:r>
            <a:r>
              <a:rPr lang="es-GT" sz="2200" dirty="0">
                <a:latin typeface="Aptos" panose="020B0004020202020204" pitchFamily="34" charset="0"/>
              </a:rPr>
              <a:t>Puedes elegir un vaso </a:t>
            </a:r>
            <a:r>
              <a:rPr lang="es-GT" sz="2200" b="1" dirty="0">
                <a:latin typeface="Aptos" panose="020B0004020202020204" pitchFamily="34" charset="0"/>
              </a:rPr>
              <a:t>_______________________</a:t>
            </a:r>
            <a:r>
              <a:rPr lang="es-GT" sz="2200" dirty="0">
                <a:latin typeface="Aptos" panose="020B0004020202020204" pitchFamily="34" charset="0"/>
              </a:rPr>
              <a:t> o </a:t>
            </a:r>
            <a:r>
              <a:rPr lang="es-GT" sz="2200" b="1" dirty="0">
                <a:latin typeface="Aptos" panose="020B0004020202020204" pitchFamily="34" charset="0"/>
              </a:rPr>
              <a:t>_____________________</a:t>
            </a:r>
            <a:r>
              <a:rPr lang="es-GT" sz="2200" dirty="0">
                <a:latin typeface="Aptos" panose="020B0004020202020204" pitchFamily="34" charset="0"/>
              </a:rPr>
              <a:t> dependiendo de la cantidad.</a:t>
            </a:r>
            <a:br>
              <a:rPr lang="es-GT" sz="2200" dirty="0">
                <a:latin typeface="Aptos" panose="020B0004020202020204" pitchFamily="34" charset="0"/>
              </a:rPr>
            </a:br>
            <a:r>
              <a:rPr lang="en-US" sz="2200" i="1" dirty="0">
                <a:latin typeface="Aptos" panose="020B0004020202020204" pitchFamily="34" charset="0"/>
              </a:rPr>
              <a:t>You can choose a </a:t>
            </a:r>
            <a:r>
              <a:rPr lang="en-US" sz="2200" b="1" i="1" dirty="0">
                <a:latin typeface="Aptos" panose="020B0004020202020204" pitchFamily="34" charset="0"/>
              </a:rPr>
              <a:t>small</a:t>
            </a:r>
            <a:r>
              <a:rPr lang="en-US" sz="2200" i="1" dirty="0">
                <a:latin typeface="Aptos" panose="020B0004020202020204" pitchFamily="34" charset="0"/>
              </a:rPr>
              <a:t> or </a:t>
            </a:r>
            <a:r>
              <a:rPr lang="en-US" sz="2200" b="1" i="1" dirty="0">
                <a:latin typeface="Aptos" panose="020B0004020202020204" pitchFamily="34" charset="0"/>
              </a:rPr>
              <a:t>large</a:t>
            </a:r>
            <a:r>
              <a:rPr lang="en-US" sz="2200" i="1" dirty="0">
                <a:latin typeface="Aptos" panose="020B0004020202020204" pitchFamily="34" charset="0"/>
              </a:rPr>
              <a:t> glass depending on the amount.</a:t>
            </a:r>
            <a:r>
              <a:rPr lang="en-US" sz="2200" dirty="0">
                <a:latin typeface="Aptos" panose="020B0004020202020204" pitchFamily="34" charset="0"/>
              </a:rPr>
              <a:t> </a:t>
            </a:r>
          </a:p>
          <a:p>
            <a:r>
              <a:rPr lang="en-US" sz="2200" dirty="0">
                <a:latin typeface="Aptos" panose="020B0004020202020204" pitchFamily="34" charset="0"/>
              </a:rPr>
              <a:t> </a:t>
            </a:r>
          </a:p>
          <a:p>
            <a:pPr lvl="0"/>
            <a:r>
              <a:rPr lang="es-GT" sz="2200" b="1" dirty="0">
                <a:latin typeface="Aptos" panose="020B0004020202020204" pitchFamily="34" charset="0"/>
              </a:rPr>
              <a:t>h) </a:t>
            </a:r>
            <a:r>
              <a:rPr lang="es-GT" sz="2200" dirty="0">
                <a:latin typeface="Aptos" panose="020B0004020202020204" pitchFamily="34" charset="0"/>
              </a:rPr>
              <a:t>La bebida puede estar </a:t>
            </a:r>
            <a:r>
              <a:rPr lang="es-GT" sz="2200" b="1" dirty="0">
                <a:latin typeface="Aptos" panose="020B0004020202020204" pitchFamily="34" charset="0"/>
              </a:rPr>
              <a:t>______________________</a:t>
            </a:r>
            <a:r>
              <a:rPr lang="es-GT" sz="2200" dirty="0">
                <a:latin typeface="Aptos" panose="020B0004020202020204" pitchFamily="34" charset="0"/>
              </a:rPr>
              <a:t> o </a:t>
            </a:r>
            <a:r>
              <a:rPr lang="es-GT" sz="2200" b="1" dirty="0">
                <a:latin typeface="Aptos" panose="020B0004020202020204" pitchFamily="34" charset="0"/>
              </a:rPr>
              <a:t>______________________</a:t>
            </a:r>
            <a:r>
              <a:rPr lang="es-GT" sz="2200" dirty="0">
                <a:latin typeface="Aptos" panose="020B0004020202020204" pitchFamily="34" charset="0"/>
              </a:rPr>
              <a:t>, según la preferencia.</a:t>
            </a:r>
            <a:br>
              <a:rPr lang="es-GT" sz="2200" dirty="0">
                <a:latin typeface="Aptos" panose="020B0004020202020204" pitchFamily="34" charset="0"/>
              </a:rPr>
            </a:br>
            <a:r>
              <a:rPr lang="en-US" sz="2200" i="1" dirty="0">
                <a:latin typeface="Aptos" panose="020B0004020202020204" pitchFamily="34" charset="0"/>
              </a:rPr>
              <a:t>The drink can be </a:t>
            </a:r>
            <a:r>
              <a:rPr lang="en-US" sz="2200" b="1" i="1" dirty="0">
                <a:latin typeface="Aptos" panose="020B0004020202020204" pitchFamily="34" charset="0"/>
              </a:rPr>
              <a:t>hot</a:t>
            </a:r>
            <a:r>
              <a:rPr lang="en-US" sz="2200" i="1" dirty="0">
                <a:latin typeface="Aptos" panose="020B0004020202020204" pitchFamily="34" charset="0"/>
              </a:rPr>
              <a:t> or </a:t>
            </a:r>
            <a:r>
              <a:rPr lang="en-US" sz="2200" b="1" i="1" dirty="0">
                <a:latin typeface="Aptos" panose="020B0004020202020204" pitchFamily="34" charset="0"/>
              </a:rPr>
              <a:t>cold</a:t>
            </a:r>
            <a:r>
              <a:rPr lang="en-US" sz="2200" i="1" dirty="0">
                <a:latin typeface="Aptos" panose="020B0004020202020204" pitchFamily="34" charset="0"/>
              </a:rPr>
              <a:t>, depending on preference.</a:t>
            </a:r>
            <a:r>
              <a:rPr lang="en-US" sz="2200" dirty="0">
                <a:latin typeface="Aptos" panose="020B0004020202020204" pitchFamily="34" charset="0"/>
              </a:rPr>
              <a:t> </a:t>
            </a:r>
          </a:p>
          <a:p>
            <a:r>
              <a:rPr lang="en-US" sz="2200" dirty="0">
                <a:latin typeface="Aptos" panose="020B0004020202020204" pitchFamily="34" charset="0"/>
              </a:rPr>
              <a:t> </a:t>
            </a:r>
          </a:p>
          <a:p>
            <a:pPr lvl="0"/>
            <a:r>
              <a:rPr lang="es-GT" sz="2200" b="1" dirty="0">
                <a:latin typeface="Aptos" panose="020B0004020202020204" pitchFamily="34" charset="0"/>
              </a:rPr>
              <a:t>i) </a:t>
            </a:r>
            <a:r>
              <a:rPr lang="es-GT" sz="2200" dirty="0">
                <a:latin typeface="Aptos" panose="020B0004020202020204" pitchFamily="34" charset="0"/>
              </a:rPr>
              <a:t>Sirve las aguas frescas en </a:t>
            </a:r>
            <a:r>
              <a:rPr lang="es-GT" sz="2200" b="1" dirty="0">
                <a:latin typeface="Aptos" panose="020B0004020202020204" pitchFamily="34" charset="0"/>
              </a:rPr>
              <a:t>____________________</a:t>
            </a:r>
            <a:r>
              <a:rPr lang="es-GT" sz="2200" dirty="0">
                <a:latin typeface="Aptos" panose="020B0004020202020204" pitchFamily="34" charset="0"/>
              </a:rPr>
              <a:t> con </a:t>
            </a:r>
            <a:r>
              <a:rPr lang="es-GT" sz="2200" b="1" dirty="0">
                <a:latin typeface="Aptos" panose="020B0004020202020204" pitchFamily="34" charset="0"/>
              </a:rPr>
              <a:t>______________________</a:t>
            </a:r>
            <a:r>
              <a:rPr lang="es-GT" sz="2200" dirty="0">
                <a:latin typeface="Aptos" panose="020B0004020202020204" pitchFamily="34" charset="0"/>
              </a:rPr>
              <a:t> para mantenerlas frías.</a:t>
            </a:r>
            <a:br>
              <a:rPr lang="es-GT" sz="2200" dirty="0">
                <a:latin typeface="Aptos" panose="020B0004020202020204" pitchFamily="34" charset="0"/>
              </a:rPr>
            </a:br>
            <a:r>
              <a:rPr lang="en-US" sz="2200" i="1" dirty="0">
                <a:latin typeface="Aptos" panose="020B0004020202020204" pitchFamily="34" charset="0"/>
              </a:rPr>
              <a:t>Serve the </a:t>
            </a:r>
            <a:r>
              <a:rPr lang="en-US" sz="2200" i="1" dirty="0" err="1">
                <a:latin typeface="Aptos" panose="020B0004020202020204" pitchFamily="34" charset="0"/>
              </a:rPr>
              <a:t>aguas</a:t>
            </a:r>
            <a:r>
              <a:rPr lang="en-US" sz="2200" i="1" dirty="0">
                <a:latin typeface="Aptos" panose="020B0004020202020204" pitchFamily="34" charset="0"/>
              </a:rPr>
              <a:t> frescas in a </a:t>
            </a:r>
            <a:r>
              <a:rPr lang="en-US" sz="2200" b="1" i="1" dirty="0">
                <a:latin typeface="Aptos" panose="020B0004020202020204" pitchFamily="34" charset="0"/>
              </a:rPr>
              <a:t>glass</a:t>
            </a:r>
            <a:r>
              <a:rPr lang="en-US" sz="2200" i="1" dirty="0">
                <a:latin typeface="Aptos" panose="020B0004020202020204" pitchFamily="34" charset="0"/>
              </a:rPr>
              <a:t> with </a:t>
            </a:r>
            <a:r>
              <a:rPr lang="en-US" sz="2200" b="1" i="1" dirty="0">
                <a:latin typeface="Aptos" panose="020B0004020202020204" pitchFamily="34" charset="0"/>
              </a:rPr>
              <a:t>ice cubes</a:t>
            </a:r>
            <a:r>
              <a:rPr lang="en-US" sz="2200" i="1" dirty="0">
                <a:latin typeface="Aptos" panose="020B0004020202020204" pitchFamily="34" charset="0"/>
              </a:rPr>
              <a:t> to keep them cold.</a:t>
            </a:r>
            <a:r>
              <a:rPr lang="en-US" sz="2200" dirty="0">
                <a:latin typeface="Aptos" panose="020B0004020202020204" pitchFamily="34" charset="0"/>
              </a:rPr>
              <a:t> </a:t>
            </a:r>
          </a:p>
          <a:p>
            <a:r>
              <a:rPr lang="en-US" sz="2200" dirty="0">
                <a:latin typeface="Aptos" panose="020B0004020202020204" pitchFamily="34" charset="0"/>
              </a:rPr>
              <a:t> </a:t>
            </a:r>
          </a:p>
          <a:p>
            <a:pPr lvl="0"/>
            <a:r>
              <a:rPr lang="es-GT" sz="2200" b="1" dirty="0">
                <a:latin typeface="Aptos" panose="020B0004020202020204" pitchFamily="34" charset="0"/>
              </a:rPr>
              <a:t>j) </a:t>
            </a:r>
            <a:r>
              <a:rPr lang="es-GT" sz="2200" dirty="0">
                <a:latin typeface="Aptos" panose="020B0004020202020204" pitchFamily="34" charset="0"/>
              </a:rPr>
              <a:t>Finalmente, </a:t>
            </a:r>
            <a:r>
              <a:rPr lang="es-GT" sz="2200" b="1" dirty="0">
                <a:latin typeface="Aptos" panose="020B0004020202020204" pitchFamily="34" charset="0"/>
              </a:rPr>
              <a:t>___________________</a:t>
            </a:r>
            <a:r>
              <a:rPr lang="es-GT" sz="2200" dirty="0">
                <a:latin typeface="Aptos" panose="020B0004020202020204" pitchFamily="34" charset="0"/>
              </a:rPr>
              <a:t> la bebida en el vaso y disfruta con </a:t>
            </a:r>
            <a:r>
              <a:rPr lang="es-GT" sz="2200" b="1" dirty="0">
                <a:latin typeface="Aptos" panose="020B0004020202020204" pitchFamily="34" charset="0"/>
              </a:rPr>
              <a:t>__________________</a:t>
            </a:r>
            <a:r>
              <a:rPr lang="es-GT" sz="2200" dirty="0">
                <a:latin typeface="Aptos" panose="020B0004020202020204" pitchFamily="34" charset="0"/>
              </a:rPr>
              <a:t> o con </a:t>
            </a:r>
          </a:p>
          <a:p>
            <a:pPr lvl="0"/>
            <a:endParaRPr lang="es-GT" sz="2200" dirty="0">
              <a:latin typeface="Aptos" panose="020B0004020202020204" pitchFamily="34" charset="0"/>
            </a:endParaRPr>
          </a:p>
          <a:p>
            <a:pPr lvl="0"/>
            <a:endParaRPr lang="es-GT" sz="2200" dirty="0">
              <a:latin typeface="Aptos" panose="020B0004020202020204" pitchFamily="34" charset="0"/>
            </a:endParaRPr>
          </a:p>
          <a:p>
            <a:pPr lvl="0"/>
            <a:r>
              <a:rPr lang="es-GT" sz="2200" dirty="0">
                <a:latin typeface="Aptos" panose="020B0004020202020204" pitchFamily="34" charset="0"/>
              </a:rPr>
              <a:t>postre </a:t>
            </a:r>
            <a:r>
              <a:rPr lang="en-US" sz="2200" dirty="0">
                <a:latin typeface="Aptos" panose="020B0004020202020204" pitchFamily="34" charset="0"/>
              </a:rPr>
              <a:t> </a:t>
            </a:r>
            <a:r>
              <a:rPr lang="en-US" sz="2200" dirty="0" err="1">
                <a:latin typeface="Aptos" panose="020B0004020202020204" pitchFamily="34" charset="0"/>
              </a:rPr>
              <a:t>como</a:t>
            </a:r>
            <a:r>
              <a:rPr lang="en-US" sz="2200" dirty="0">
                <a:latin typeface="Aptos" panose="020B0004020202020204" pitchFamily="34" charset="0"/>
              </a:rPr>
              <a:t> </a:t>
            </a:r>
            <a:r>
              <a:rPr lang="en-US" sz="2200" b="1" dirty="0">
                <a:latin typeface="Aptos" panose="020B0004020202020204" pitchFamily="34" charset="0"/>
              </a:rPr>
              <a:t>__________</a:t>
            </a:r>
            <a:r>
              <a:rPr lang="en-US" sz="2200" dirty="0">
                <a:latin typeface="Aptos" panose="020B0004020202020204" pitchFamily="34" charset="0"/>
              </a:rPr>
              <a:t>___________.</a:t>
            </a:r>
            <a:br>
              <a:rPr lang="en-US" sz="2200" dirty="0">
                <a:latin typeface="Aptos" panose="020B0004020202020204" pitchFamily="34" charset="0"/>
              </a:rPr>
            </a:br>
            <a:r>
              <a:rPr lang="en-US" sz="2200" i="1" dirty="0">
                <a:latin typeface="Aptos" panose="020B0004020202020204" pitchFamily="34" charset="0"/>
              </a:rPr>
              <a:t>Finally, </a:t>
            </a:r>
            <a:r>
              <a:rPr lang="en-US" sz="2200" b="1" i="1" dirty="0">
                <a:latin typeface="Aptos" panose="020B0004020202020204" pitchFamily="34" charset="0"/>
              </a:rPr>
              <a:t>pour out</a:t>
            </a:r>
            <a:r>
              <a:rPr lang="en-US" sz="2200" i="1" dirty="0">
                <a:latin typeface="Aptos" panose="020B0004020202020204" pitchFamily="34" charset="0"/>
              </a:rPr>
              <a:t> the drink into the glass and enjoy it with </a:t>
            </a:r>
            <a:r>
              <a:rPr lang="en-US" sz="2200" b="1" i="1" dirty="0">
                <a:latin typeface="Aptos" panose="020B0004020202020204" pitchFamily="34" charset="0"/>
              </a:rPr>
              <a:t>ice</a:t>
            </a:r>
            <a:r>
              <a:rPr lang="en-US" sz="2200" i="1" dirty="0">
                <a:latin typeface="Aptos" panose="020B0004020202020204" pitchFamily="34" charset="0"/>
              </a:rPr>
              <a:t> or with dessert like </a:t>
            </a:r>
            <a:r>
              <a:rPr lang="en-US" sz="2200" b="1" i="1" dirty="0">
                <a:latin typeface="Aptos" panose="020B0004020202020204" pitchFamily="34" charset="0"/>
              </a:rPr>
              <a:t>ice cream</a:t>
            </a:r>
            <a:r>
              <a:rPr lang="en-US" sz="2200" i="1" dirty="0">
                <a:latin typeface="Aptos" panose="020B0004020202020204" pitchFamily="34" charset="0"/>
              </a:rPr>
              <a:t>.</a:t>
            </a:r>
            <a:endParaRPr lang="en-US" sz="2200" dirty="0">
              <a:latin typeface="Aptos" panose="020B0004020202020204" pitchFamily="34" charset="0"/>
            </a:endParaRPr>
          </a:p>
          <a:p>
            <a:pPr marR="0" lvl="0">
              <a:lnSpc>
                <a:spcPct val="115000"/>
              </a:lnSpc>
              <a:spcAft>
                <a:spcPts val="800"/>
              </a:spcAft>
              <a:buClr>
                <a:srgbClr val="EE0000"/>
              </a:buClr>
            </a:pPr>
            <a:endParaRPr lang="en-US" sz="2200" kern="100" dirty="0">
              <a:latin typeface="Aptos" panose="020B0004020202020204" pitchFamily="34" charset="0"/>
              <a:ea typeface="Aptos" panose="020B0004020202020204" pitchFamily="34" charset="0"/>
              <a:cs typeface="Times New Roman" panose="02020603050405020304" pitchFamily="18" charset="0"/>
            </a:endParaRPr>
          </a:p>
          <a:p>
            <a:pPr marL="0" marR="0">
              <a:buNone/>
            </a:pPr>
            <a:r>
              <a:rPr lang="en-US" sz="2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buNone/>
            </a:pPr>
            <a:r>
              <a:rPr lang="en-US" sz="2400" kern="100" dirty="0">
                <a:effectLst/>
                <a:latin typeface="Aptos" panose="020B0004020202020204" pitchFamily="34" charset="0"/>
                <a:ea typeface="Aptos" panose="020B0004020202020204" pitchFamily="34" charset="0"/>
                <a:cs typeface="Times New Roman" panose="02020603050405020304" pitchFamily="18" charset="0"/>
              </a:rPr>
              <a:t> </a:t>
            </a:r>
          </a:p>
        </p:txBody>
      </p:sp>
      <p:sp>
        <p:nvSpPr>
          <p:cNvPr id="2" name="Rectangle: Rounded Corners 1">
            <a:extLst>
              <a:ext uri="{FF2B5EF4-FFF2-40B4-BE49-F238E27FC236}">
                <a16:creationId xmlns:a16="http://schemas.microsoft.com/office/drawing/2014/main" id="{15494894-D203-D536-51F9-241868EE51F3}"/>
              </a:ext>
            </a:extLst>
          </p:cNvPr>
          <p:cNvSpPr/>
          <p:nvPr/>
        </p:nvSpPr>
        <p:spPr>
          <a:xfrm>
            <a:off x="3328737" y="234645"/>
            <a:ext cx="2983831" cy="59266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GT" sz="2400" b="1" dirty="0">
                <a:solidFill>
                  <a:schemeClr val="bg1"/>
                </a:solidFill>
              </a:rPr>
              <a:t>pequeño</a:t>
            </a:r>
            <a:endParaRPr lang="en-US" sz="2400" b="1" dirty="0">
              <a:solidFill>
                <a:schemeClr val="bg1"/>
              </a:solidFill>
            </a:endParaRPr>
          </a:p>
        </p:txBody>
      </p:sp>
      <p:sp>
        <p:nvSpPr>
          <p:cNvPr id="4" name="Rectangle: Rounded Corners 3">
            <a:extLst>
              <a:ext uri="{FF2B5EF4-FFF2-40B4-BE49-F238E27FC236}">
                <a16:creationId xmlns:a16="http://schemas.microsoft.com/office/drawing/2014/main" id="{503CCC18-5442-CF59-9FDC-0CD1458421AE}"/>
              </a:ext>
            </a:extLst>
          </p:cNvPr>
          <p:cNvSpPr/>
          <p:nvPr/>
        </p:nvSpPr>
        <p:spPr>
          <a:xfrm>
            <a:off x="6593306" y="234645"/>
            <a:ext cx="2662990" cy="59266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GT" sz="2400" b="1" dirty="0">
                <a:solidFill>
                  <a:schemeClr val="bg1"/>
                </a:solidFill>
              </a:rPr>
              <a:t>grande</a:t>
            </a:r>
            <a:endParaRPr lang="en-US" sz="2400" b="1" dirty="0">
              <a:solidFill>
                <a:schemeClr val="bg1"/>
              </a:solidFill>
            </a:endParaRPr>
          </a:p>
        </p:txBody>
      </p:sp>
      <p:sp>
        <p:nvSpPr>
          <p:cNvPr id="5" name="Rectangle: Rounded Corners 4">
            <a:extLst>
              <a:ext uri="{FF2B5EF4-FFF2-40B4-BE49-F238E27FC236}">
                <a16:creationId xmlns:a16="http://schemas.microsoft.com/office/drawing/2014/main" id="{3BDE7064-B93C-FD82-EA87-C2B09EA56107}"/>
              </a:ext>
            </a:extLst>
          </p:cNvPr>
          <p:cNvSpPr/>
          <p:nvPr/>
        </p:nvSpPr>
        <p:spPr>
          <a:xfrm>
            <a:off x="3400927" y="1590202"/>
            <a:ext cx="2831432" cy="59266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GT" sz="2400" b="1" dirty="0">
                <a:solidFill>
                  <a:schemeClr val="bg1"/>
                </a:solidFill>
              </a:rPr>
              <a:t>caliente</a:t>
            </a:r>
            <a:endParaRPr lang="en-US" sz="2400" b="1" dirty="0">
              <a:solidFill>
                <a:schemeClr val="bg1"/>
              </a:solidFill>
            </a:endParaRPr>
          </a:p>
        </p:txBody>
      </p:sp>
      <p:sp>
        <p:nvSpPr>
          <p:cNvPr id="6" name="Rectangle: Rounded Corners 5">
            <a:extLst>
              <a:ext uri="{FF2B5EF4-FFF2-40B4-BE49-F238E27FC236}">
                <a16:creationId xmlns:a16="http://schemas.microsoft.com/office/drawing/2014/main" id="{D08C008E-AB58-C7DE-BE76-DE9F5BAD4AFA}"/>
              </a:ext>
            </a:extLst>
          </p:cNvPr>
          <p:cNvSpPr/>
          <p:nvPr/>
        </p:nvSpPr>
        <p:spPr>
          <a:xfrm>
            <a:off x="6513096" y="1590202"/>
            <a:ext cx="2830140" cy="59266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GT" sz="2400" b="1" dirty="0">
                <a:solidFill>
                  <a:schemeClr val="bg1"/>
                </a:solidFill>
              </a:rPr>
              <a:t>fría</a:t>
            </a:r>
            <a:endParaRPr lang="en-US" sz="2400" b="1" dirty="0">
              <a:solidFill>
                <a:schemeClr val="bg1"/>
              </a:solidFill>
            </a:endParaRPr>
          </a:p>
        </p:txBody>
      </p:sp>
      <p:sp>
        <p:nvSpPr>
          <p:cNvPr id="7" name="Rectangle: Rounded Corners 6">
            <a:extLst>
              <a:ext uri="{FF2B5EF4-FFF2-40B4-BE49-F238E27FC236}">
                <a16:creationId xmlns:a16="http://schemas.microsoft.com/office/drawing/2014/main" id="{0BAA7263-F15E-AF47-02D6-4C394CEDF619}"/>
              </a:ext>
            </a:extLst>
          </p:cNvPr>
          <p:cNvSpPr/>
          <p:nvPr/>
        </p:nvSpPr>
        <p:spPr>
          <a:xfrm>
            <a:off x="3729789" y="2945759"/>
            <a:ext cx="2582779" cy="59266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GT" sz="2400" b="1" dirty="0">
                <a:solidFill>
                  <a:schemeClr val="bg1"/>
                </a:solidFill>
              </a:rPr>
              <a:t>el vaso</a:t>
            </a:r>
            <a:endParaRPr lang="en-US" sz="2400" b="1" dirty="0">
              <a:solidFill>
                <a:schemeClr val="bg1"/>
              </a:solidFill>
            </a:endParaRPr>
          </a:p>
        </p:txBody>
      </p:sp>
      <p:sp>
        <p:nvSpPr>
          <p:cNvPr id="8" name="Rectangle: Rounded Corners 7">
            <a:extLst>
              <a:ext uri="{FF2B5EF4-FFF2-40B4-BE49-F238E27FC236}">
                <a16:creationId xmlns:a16="http://schemas.microsoft.com/office/drawing/2014/main" id="{79A7D305-91BB-E64A-0AD1-92644F706011}"/>
              </a:ext>
            </a:extLst>
          </p:cNvPr>
          <p:cNvSpPr/>
          <p:nvPr/>
        </p:nvSpPr>
        <p:spPr>
          <a:xfrm>
            <a:off x="6866021" y="2945759"/>
            <a:ext cx="2886285" cy="59266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GT" sz="2400" b="1" dirty="0">
                <a:solidFill>
                  <a:schemeClr val="bg1"/>
                </a:solidFill>
              </a:rPr>
              <a:t>cubitos de hielo</a:t>
            </a:r>
            <a:endParaRPr lang="en-US" sz="2400" b="1" dirty="0">
              <a:solidFill>
                <a:schemeClr val="bg1"/>
              </a:solidFill>
            </a:endParaRPr>
          </a:p>
        </p:txBody>
      </p:sp>
      <p:sp>
        <p:nvSpPr>
          <p:cNvPr id="9" name="Rectangle: Rounded Corners 8">
            <a:extLst>
              <a:ext uri="{FF2B5EF4-FFF2-40B4-BE49-F238E27FC236}">
                <a16:creationId xmlns:a16="http://schemas.microsoft.com/office/drawing/2014/main" id="{2BF282C5-43AC-57A6-9734-5389124CB7F2}"/>
              </a:ext>
            </a:extLst>
          </p:cNvPr>
          <p:cNvSpPr/>
          <p:nvPr/>
        </p:nvSpPr>
        <p:spPr>
          <a:xfrm>
            <a:off x="2049378" y="4324968"/>
            <a:ext cx="2482517" cy="59266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GT" sz="2400" b="1" dirty="0">
                <a:solidFill>
                  <a:schemeClr val="bg1"/>
                </a:solidFill>
              </a:rPr>
              <a:t>vaciar</a:t>
            </a:r>
            <a:endParaRPr lang="en-US" sz="2400" b="1" dirty="0">
              <a:solidFill>
                <a:schemeClr val="bg1"/>
              </a:solidFill>
            </a:endParaRPr>
          </a:p>
        </p:txBody>
      </p:sp>
      <p:sp>
        <p:nvSpPr>
          <p:cNvPr id="10" name="Rectangle: Rounded Corners 9">
            <a:extLst>
              <a:ext uri="{FF2B5EF4-FFF2-40B4-BE49-F238E27FC236}">
                <a16:creationId xmlns:a16="http://schemas.microsoft.com/office/drawing/2014/main" id="{502A3024-CA3C-C8ED-5A77-74C531A42237}"/>
              </a:ext>
            </a:extLst>
          </p:cNvPr>
          <p:cNvSpPr/>
          <p:nvPr/>
        </p:nvSpPr>
        <p:spPr>
          <a:xfrm>
            <a:off x="8698444" y="4365972"/>
            <a:ext cx="2330504" cy="59266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GT" sz="2400" b="1" dirty="0">
                <a:solidFill>
                  <a:schemeClr val="bg1"/>
                </a:solidFill>
              </a:rPr>
              <a:t>hielo</a:t>
            </a:r>
            <a:endParaRPr lang="en-US" sz="2400" b="1" dirty="0">
              <a:solidFill>
                <a:schemeClr val="bg1"/>
              </a:solidFill>
            </a:endParaRPr>
          </a:p>
        </p:txBody>
      </p:sp>
      <p:sp>
        <p:nvSpPr>
          <p:cNvPr id="11" name="Rectangle: Rounded Corners 10">
            <a:extLst>
              <a:ext uri="{FF2B5EF4-FFF2-40B4-BE49-F238E27FC236}">
                <a16:creationId xmlns:a16="http://schemas.microsoft.com/office/drawing/2014/main" id="{67A0D004-5C92-2184-1676-36095ACFE01D}"/>
              </a:ext>
            </a:extLst>
          </p:cNvPr>
          <p:cNvSpPr/>
          <p:nvPr/>
        </p:nvSpPr>
        <p:spPr>
          <a:xfrm>
            <a:off x="2005263" y="5263057"/>
            <a:ext cx="2719137" cy="59266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GT" sz="2400" b="1" dirty="0">
                <a:solidFill>
                  <a:schemeClr val="bg1"/>
                </a:solidFill>
              </a:rPr>
              <a:t>el helado</a:t>
            </a:r>
            <a:endParaRPr lang="en-US" sz="2400" b="1" dirty="0">
              <a:solidFill>
                <a:schemeClr val="bg1"/>
              </a:solidFill>
            </a:endParaRPr>
          </a:p>
        </p:txBody>
      </p:sp>
    </p:spTree>
    <p:extLst>
      <p:ext uri="{BB962C8B-B14F-4D97-AF65-F5344CB8AC3E}">
        <p14:creationId xmlns:p14="http://schemas.microsoft.com/office/powerpoint/2010/main" val="318617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fade">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7EB790-D81C-BE09-2CE2-CF0426BAB93B}"/>
              </a:ext>
            </a:extLst>
          </p:cNvPr>
          <p:cNvPicPr>
            <a:picLocks noChangeAspect="1"/>
          </p:cNvPicPr>
          <p:nvPr/>
        </p:nvPicPr>
        <p:blipFill>
          <a:blip r:embed="rId2"/>
          <a:srcRect l="22075" t="64236" r="12298"/>
          <a:stretch>
            <a:fillRect/>
          </a:stretch>
        </p:blipFill>
        <p:spPr>
          <a:xfrm>
            <a:off x="7807652" y="2032908"/>
            <a:ext cx="4384348" cy="2988294"/>
          </a:xfrm>
          <a:prstGeom prst="rect">
            <a:avLst/>
          </a:prstGeom>
        </p:spPr>
      </p:pic>
      <p:pic>
        <p:nvPicPr>
          <p:cNvPr id="6" name="Picture 5">
            <a:extLst>
              <a:ext uri="{FF2B5EF4-FFF2-40B4-BE49-F238E27FC236}">
                <a16:creationId xmlns:a16="http://schemas.microsoft.com/office/drawing/2014/main" id="{09A4F96B-F4CE-8AB0-720A-A11644C1A562}"/>
              </a:ext>
            </a:extLst>
          </p:cNvPr>
          <p:cNvPicPr>
            <a:picLocks noChangeAspect="1"/>
          </p:cNvPicPr>
          <p:nvPr/>
        </p:nvPicPr>
        <p:blipFill>
          <a:blip r:embed="rId2"/>
          <a:srcRect b="36848"/>
          <a:stretch>
            <a:fillRect/>
          </a:stretch>
        </p:blipFill>
        <p:spPr>
          <a:xfrm>
            <a:off x="0" y="0"/>
            <a:ext cx="7927451" cy="6857999"/>
          </a:xfrm>
          <a:prstGeom prst="rect">
            <a:avLst/>
          </a:prstGeom>
        </p:spPr>
      </p:pic>
    </p:spTree>
    <p:extLst>
      <p:ext uri="{BB962C8B-B14F-4D97-AF65-F5344CB8AC3E}">
        <p14:creationId xmlns:p14="http://schemas.microsoft.com/office/powerpoint/2010/main" val="3010868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9C704-4CB5-8BBA-70B2-606CB46590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538D73-9EEB-91FC-5D52-7EE85B8A08F7}"/>
              </a:ext>
            </a:extLst>
          </p:cNvPr>
          <p:cNvSpPr>
            <a:spLocks noGrp="1"/>
          </p:cNvSpPr>
          <p:nvPr>
            <p:ph type="title"/>
          </p:nvPr>
        </p:nvSpPr>
        <p:spPr>
          <a:xfrm>
            <a:off x="1385664" y="2111773"/>
            <a:ext cx="4382521" cy="2007789"/>
          </a:xfrm>
        </p:spPr>
        <p:txBody>
          <a:bodyPr/>
          <a:lstStyle/>
          <a:p>
            <a:pPr algn="r"/>
            <a:r>
              <a:rPr lang="es-GT" dirty="0"/>
              <a:t>¡Vamos a Conversar! </a:t>
            </a:r>
            <a:br>
              <a:rPr lang="es-GT" dirty="0"/>
            </a:br>
            <a:endParaRPr lang="en-US" dirty="0"/>
          </a:p>
        </p:txBody>
      </p:sp>
      <p:pic>
        <p:nvPicPr>
          <p:cNvPr id="11266" name="Picture 2" descr="Amigos videollamadas en la computadora portátil">
            <a:extLst>
              <a:ext uri="{FF2B5EF4-FFF2-40B4-BE49-F238E27FC236}">
                <a16:creationId xmlns:a16="http://schemas.microsoft.com/office/drawing/2014/main" id="{682F0C4C-67DF-3E00-7C3F-CF72F57E5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1175" y="1653913"/>
            <a:ext cx="3524250" cy="234791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97578D59-38C8-7368-F90E-A31BB52227F5}"/>
              </a:ext>
            </a:extLst>
          </p:cNvPr>
          <p:cNvSpPr txBox="1">
            <a:spLocks/>
          </p:cNvSpPr>
          <p:nvPr/>
        </p:nvSpPr>
        <p:spPr>
          <a:xfrm>
            <a:off x="6213150" y="4119562"/>
            <a:ext cx="4880300" cy="2295525"/>
          </a:xfrm>
          <a:prstGeom prst="rect">
            <a:avLst/>
          </a:prstGeom>
          <a:effectLst>
            <a:outerShdw blurRad="50800" dir="14400000">
              <a:srgbClr val="000000">
                <a:alpha val="40000"/>
              </a:srgbClr>
            </a:outerShdw>
          </a:effectLst>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1"/>
              </a:buClr>
              <a:buFontTx/>
              <a:buNone/>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lgn="ctr"/>
            <a:r>
              <a:rPr lang="es-GT" b="1"/>
              <a:t>Let’s go over the group conversation before we split into breakout rooms!</a:t>
            </a:r>
            <a:endParaRPr lang="en-US" b="1" dirty="0"/>
          </a:p>
        </p:txBody>
      </p:sp>
    </p:spTree>
    <p:extLst>
      <p:ext uri="{BB962C8B-B14F-4D97-AF65-F5344CB8AC3E}">
        <p14:creationId xmlns:p14="http://schemas.microsoft.com/office/powerpoint/2010/main" val="14587400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C4BC8-D6B7-EBBC-4BBA-4ED3DF53066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37D7771-9B0E-D898-DE6E-4421940FBFAB}"/>
              </a:ext>
            </a:extLst>
          </p:cNvPr>
          <p:cNvSpPr txBox="1"/>
          <p:nvPr/>
        </p:nvSpPr>
        <p:spPr>
          <a:xfrm>
            <a:off x="4434348" y="29496"/>
            <a:ext cx="7661934" cy="6786473"/>
          </a:xfrm>
          <a:prstGeom prst="rect">
            <a:avLst/>
          </a:prstGeom>
          <a:solidFill>
            <a:schemeClr val="tx1"/>
          </a:solidFill>
        </p:spPr>
        <p:txBody>
          <a:bodyPr wrap="square">
            <a:spAutoFit/>
          </a:bodyPr>
          <a:lstStyle/>
          <a:p>
            <a:r>
              <a:rPr lang="en-US" sz="1500" b="1" dirty="0">
                <a:solidFill>
                  <a:schemeClr val="accent1"/>
                </a:solidFill>
              </a:rPr>
              <a:t>A:</a:t>
            </a:r>
            <a:r>
              <a:rPr lang="en-US" sz="1500" dirty="0">
                <a:solidFill>
                  <a:schemeClr val="accent1"/>
                </a:solidFill>
              </a:rPr>
              <a:t> Vamos a </a:t>
            </a:r>
            <a:r>
              <a:rPr lang="en-US" sz="1500" dirty="0" err="1">
                <a:solidFill>
                  <a:schemeClr val="accent1"/>
                </a:solidFill>
              </a:rPr>
              <a:t>hacer</a:t>
            </a:r>
            <a:r>
              <a:rPr lang="en-US" sz="1500" dirty="0">
                <a:solidFill>
                  <a:schemeClr val="accent1"/>
                </a:solidFill>
              </a:rPr>
              <a:t> </a:t>
            </a:r>
            <a:r>
              <a:rPr lang="en-US" sz="1500" b="1" dirty="0" err="1">
                <a:solidFill>
                  <a:schemeClr val="accent1"/>
                </a:solidFill>
              </a:rPr>
              <a:t>aguas</a:t>
            </a:r>
            <a:r>
              <a:rPr lang="en-US" sz="1500" b="1" dirty="0">
                <a:solidFill>
                  <a:schemeClr val="accent1"/>
                </a:solidFill>
              </a:rPr>
              <a:t> frescas</a:t>
            </a:r>
            <a:r>
              <a:rPr lang="en-US" sz="1500" dirty="0">
                <a:solidFill>
                  <a:schemeClr val="accent1"/>
                </a:solidFill>
              </a:rPr>
              <a:t>. / We are going to make </a:t>
            </a:r>
            <a:r>
              <a:rPr lang="en-US" sz="1500" dirty="0" err="1">
                <a:solidFill>
                  <a:schemeClr val="accent1"/>
                </a:solidFill>
              </a:rPr>
              <a:t>aguas</a:t>
            </a:r>
            <a:r>
              <a:rPr lang="en-US" sz="1500" dirty="0">
                <a:solidFill>
                  <a:schemeClr val="accent1"/>
                </a:solidFill>
              </a:rPr>
              <a:t> frescas.</a:t>
            </a:r>
          </a:p>
          <a:p>
            <a:r>
              <a:rPr lang="en-US" sz="1500" b="1" dirty="0">
                <a:solidFill>
                  <a:schemeClr val="accent1"/>
                </a:solidFill>
              </a:rPr>
              <a:t>B:</a:t>
            </a:r>
            <a:r>
              <a:rPr lang="en-US" sz="1500" dirty="0">
                <a:solidFill>
                  <a:schemeClr val="accent1"/>
                </a:solidFill>
              </a:rPr>
              <a:t> ¡</a:t>
            </a:r>
            <a:r>
              <a:rPr lang="en-US" sz="1500" dirty="0" err="1">
                <a:solidFill>
                  <a:schemeClr val="accent1"/>
                </a:solidFill>
              </a:rPr>
              <a:t>Qué</a:t>
            </a:r>
            <a:r>
              <a:rPr lang="en-US" sz="1500" dirty="0">
                <a:solidFill>
                  <a:schemeClr val="accent1"/>
                </a:solidFill>
              </a:rPr>
              <a:t> bien! ¿</a:t>
            </a:r>
            <a:r>
              <a:rPr lang="en-US" sz="1500" dirty="0" err="1">
                <a:solidFill>
                  <a:schemeClr val="accent1"/>
                </a:solidFill>
              </a:rPr>
              <a:t>Cuáles</a:t>
            </a:r>
            <a:r>
              <a:rPr lang="en-US" sz="1500" dirty="0">
                <a:solidFill>
                  <a:schemeClr val="accent1"/>
                </a:solidFill>
              </a:rPr>
              <a:t> </a:t>
            </a:r>
            <a:r>
              <a:rPr lang="en-US" sz="1500" b="1" dirty="0" err="1">
                <a:solidFill>
                  <a:schemeClr val="accent1"/>
                </a:solidFill>
              </a:rPr>
              <a:t>ingredientes</a:t>
            </a:r>
            <a:r>
              <a:rPr lang="en-US" sz="1500" dirty="0">
                <a:solidFill>
                  <a:schemeClr val="accent1"/>
                </a:solidFill>
              </a:rPr>
              <a:t> </a:t>
            </a:r>
            <a:r>
              <a:rPr lang="en-US" sz="1500" dirty="0" err="1">
                <a:solidFill>
                  <a:schemeClr val="accent1"/>
                </a:solidFill>
              </a:rPr>
              <a:t>necesitamos</a:t>
            </a:r>
            <a:r>
              <a:rPr lang="en-US" sz="1500" dirty="0">
                <a:solidFill>
                  <a:schemeClr val="accent1"/>
                </a:solidFill>
              </a:rPr>
              <a:t>? / Great! What ingredients do we need?</a:t>
            </a:r>
            <a:br>
              <a:rPr lang="en-US" sz="1500" dirty="0">
                <a:solidFill>
                  <a:schemeClr val="accent1"/>
                </a:solidFill>
              </a:rPr>
            </a:br>
            <a:endParaRPr lang="en-US" sz="1500" dirty="0">
              <a:solidFill>
                <a:schemeClr val="accent1"/>
              </a:solidFill>
            </a:endParaRPr>
          </a:p>
          <a:p>
            <a:r>
              <a:rPr lang="en-US" sz="1500" b="1" dirty="0">
                <a:solidFill>
                  <a:schemeClr val="accent1"/>
                </a:solidFill>
              </a:rPr>
              <a:t>A:</a:t>
            </a:r>
            <a:r>
              <a:rPr lang="en-US" sz="1500" dirty="0">
                <a:solidFill>
                  <a:schemeClr val="accent1"/>
                </a:solidFill>
              </a:rPr>
              <a:t> </a:t>
            </a:r>
            <a:r>
              <a:rPr lang="en-US" sz="1500" dirty="0" err="1">
                <a:solidFill>
                  <a:schemeClr val="accent1"/>
                </a:solidFill>
              </a:rPr>
              <a:t>Necesitamos</a:t>
            </a:r>
            <a:r>
              <a:rPr lang="en-US" sz="1500" dirty="0">
                <a:solidFill>
                  <a:schemeClr val="accent1"/>
                </a:solidFill>
              </a:rPr>
              <a:t> </a:t>
            </a:r>
            <a:r>
              <a:rPr lang="en-US" sz="1500" b="1" dirty="0" err="1">
                <a:solidFill>
                  <a:schemeClr val="accent1"/>
                </a:solidFill>
              </a:rPr>
              <a:t>el</a:t>
            </a:r>
            <a:r>
              <a:rPr lang="en-US" sz="1500" b="1" dirty="0">
                <a:solidFill>
                  <a:schemeClr val="accent1"/>
                </a:solidFill>
              </a:rPr>
              <a:t> </a:t>
            </a:r>
            <a:r>
              <a:rPr lang="en-US" sz="1500" b="1" dirty="0" err="1">
                <a:solidFill>
                  <a:schemeClr val="accent1"/>
                </a:solidFill>
              </a:rPr>
              <a:t>agua</a:t>
            </a:r>
            <a:r>
              <a:rPr lang="en-US" sz="1500" dirty="0">
                <a:solidFill>
                  <a:schemeClr val="accent1"/>
                </a:solidFill>
              </a:rPr>
              <a:t>, </a:t>
            </a:r>
            <a:r>
              <a:rPr lang="en-US" sz="1500" dirty="0" err="1">
                <a:solidFill>
                  <a:schemeClr val="accent1"/>
                </a:solidFill>
              </a:rPr>
              <a:t>frutas</a:t>
            </a:r>
            <a:r>
              <a:rPr lang="en-US" sz="1500" dirty="0">
                <a:solidFill>
                  <a:schemeClr val="accent1"/>
                </a:solidFill>
              </a:rPr>
              <a:t>, </a:t>
            </a:r>
            <a:r>
              <a:rPr lang="en-US" sz="1500" b="1" dirty="0" err="1">
                <a:solidFill>
                  <a:schemeClr val="accent1"/>
                </a:solidFill>
              </a:rPr>
              <a:t>el</a:t>
            </a:r>
            <a:r>
              <a:rPr lang="en-US" sz="1500" b="1" dirty="0">
                <a:solidFill>
                  <a:schemeClr val="accent1"/>
                </a:solidFill>
              </a:rPr>
              <a:t> </a:t>
            </a:r>
            <a:r>
              <a:rPr lang="en-US" sz="1500" b="1" dirty="0" err="1">
                <a:solidFill>
                  <a:schemeClr val="accent1"/>
                </a:solidFill>
              </a:rPr>
              <a:t>azúcar</a:t>
            </a:r>
            <a:r>
              <a:rPr lang="en-US" sz="1500" dirty="0">
                <a:solidFill>
                  <a:schemeClr val="accent1"/>
                </a:solidFill>
              </a:rPr>
              <a:t> y </a:t>
            </a:r>
            <a:r>
              <a:rPr lang="en-US" sz="1500" b="1" dirty="0" err="1">
                <a:solidFill>
                  <a:schemeClr val="accent1"/>
                </a:solidFill>
              </a:rPr>
              <a:t>el</a:t>
            </a:r>
            <a:r>
              <a:rPr lang="en-US" sz="1500" b="1" dirty="0">
                <a:solidFill>
                  <a:schemeClr val="accent1"/>
                </a:solidFill>
              </a:rPr>
              <a:t> </a:t>
            </a:r>
            <a:r>
              <a:rPr lang="en-US" sz="1500" b="1" dirty="0" err="1">
                <a:solidFill>
                  <a:schemeClr val="accent1"/>
                </a:solidFill>
              </a:rPr>
              <a:t>hielo</a:t>
            </a:r>
            <a:r>
              <a:rPr lang="en-US" sz="1500" b="1" dirty="0">
                <a:solidFill>
                  <a:schemeClr val="accent1"/>
                </a:solidFill>
              </a:rPr>
              <a:t> (</a:t>
            </a:r>
            <a:r>
              <a:rPr lang="en-US" sz="1500" b="1" dirty="0" err="1">
                <a:solidFill>
                  <a:schemeClr val="accent1"/>
                </a:solidFill>
              </a:rPr>
              <a:t>cubitos</a:t>
            </a:r>
            <a:r>
              <a:rPr lang="en-US" sz="1500" b="1" dirty="0">
                <a:solidFill>
                  <a:schemeClr val="accent1"/>
                </a:solidFill>
              </a:rPr>
              <a:t>)</a:t>
            </a:r>
            <a:r>
              <a:rPr lang="en-US" sz="1500" dirty="0">
                <a:solidFill>
                  <a:schemeClr val="accent1"/>
                </a:solidFill>
              </a:rPr>
              <a:t>. / We need water, fruit, sugar, and ice cubes.</a:t>
            </a:r>
          </a:p>
          <a:p>
            <a:r>
              <a:rPr lang="en-US" sz="1500" b="1" dirty="0">
                <a:solidFill>
                  <a:schemeClr val="accent1"/>
                </a:solidFill>
              </a:rPr>
              <a:t>B:</a:t>
            </a:r>
            <a:r>
              <a:rPr lang="en-US" sz="1500" dirty="0">
                <a:solidFill>
                  <a:schemeClr val="accent1"/>
                </a:solidFill>
              </a:rPr>
              <a:t> También </a:t>
            </a:r>
            <a:r>
              <a:rPr lang="en-US" sz="1500" dirty="0" err="1">
                <a:solidFill>
                  <a:schemeClr val="accent1"/>
                </a:solidFill>
              </a:rPr>
              <a:t>vamos</a:t>
            </a:r>
            <a:r>
              <a:rPr lang="en-US" sz="1500" dirty="0">
                <a:solidFill>
                  <a:schemeClr val="accent1"/>
                </a:solidFill>
              </a:rPr>
              <a:t> a usar </a:t>
            </a:r>
            <a:r>
              <a:rPr lang="en-US" sz="1500" b="1" dirty="0">
                <a:solidFill>
                  <a:schemeClr val="accent1"/>
                </a:solidFill>
              </a:rPr>
              <a:t>la </a:t>
            </a:r>
            <a:r>
              <a:rPr lang="en-US" sz="1500" b="1" dirty="0" err="1">
                <a:solidFill>
                  <a:schemeClr val="accent1"/>
                </a:solidFill>
              </a:rPr>
              <a:t>licuadora</a:t>
            </a:r>
            <a:r>
              <a:rPr lang="en-US" sz="1500" dirty="0">
                <a:solidFill>
                  <a:schemeClr val="accent1"/>
                </a:solidFill>
              </a:rPr>
              <a:t> para </a:t>
            </a:r>
            <a:r>
              <a:rPr lang="en-US" sz="1500" dirty="0" err="1">
                <a:solidFill>
                  <a:schemeClr val="accent1"/>
                </a:solidFill>
              </a:rPr>
              <a:t>esta</a:t>
            </a:r>
            <a:r>
              <a:rPr lang="en-US" sz="1500" dirty="0">
                <a:solidFill>
                  <a:schemeClr val="accent1"/>
                </a:solidFill>
              </a:rPr>
              <a:t> </a:t>
            </a:r>
            <a:r>
              <a:rPr lang="en-US" sz="1500" dirty="0" err="1">
                <a:solidFill>
                  <a:schemeClr val="accent1"/>
                </a:solidFill>
              </a:rPr>
              <a:t>receta</a:t>
            </a:r>
            <a:r>
              <a:rPr lang="en-US" sz="1500" dirty="0">
                <a:solidFill>
                  <a:schemeClr val="accent1"/>
                </a:solidFill>
              </a:rPr>
              <a:t>. / We are also going to use the blender for this recipe.</a:t>
            </a:r>
          </a:p>
          <a:p>
            <a:endParaRPr lang="en-US" sz="1500" dirty="0">
              <a:solidFill>
                <a:schemeClr val="accent1"/>
              </a:solidFill>
            </a:endParaRPr>
          </a:p>
          <a:p>
            <a:r>
              <a:rPr lang="en-US" sz="1500" b="1" dirty="0">
                <a:solidFill>
                  <a:schemeClr val="accent1"/>
                </a:solidFill>
              </a:rPr>
              <a:t>A:</a:t>
            </a:r>
            <a:r>
              <a:rPr lang="en-US" sz="1500" dirty="0">
                <a:solidFill>
                  <a:schemeClr val="accent1"/>
                </a:solidFill>
              </a:rPr>
              <a:t> </a:t>
            </a:r>
            <a:r>
              <a:rPr lang="en-US" sz="1500" dirty="0" err="1">
                <a:solidFill>
                  <a:schemeClr val="accent1"/>
                </a:solidFill>
              </a:rPr>
              <a:t>Sí</a:t>
            </a:r>
            <a:r>
              <a:rPr lang="en-US" sz="1500" dirty="0">
                <a:solidFill>
                  <a:schemeClr val="accent1"/>
                </a:solidFill>
              </a:rPr>
              <a:t>, </a:t>
            </a:r>
            <a:r>
              <a:rPr lang="en-US" sz="1500" dirty="0" err="1">
                <a:solidFill>
                  <a:schemeClr val="accent1"/>
                </a:solidFill>
              </a:rPr>
              <a:t>vamos</a:t>
            </a:r>
            <a:r>
              <a:rPr lang="en-US" sz="1500" dirty="0">
                <a:solidFill>
                  <a:schemeClr val="accent1"/>
                </a:solidFill>
              </a:rPr>
              <a:t> a </a:t>
            </a:r>
            <a:r>
              <a:rPr lang="en-US" sz="1500" dirty="0" err="1">
                <a:solidFill>
                  <a:schemeClr val="accent1"/>
                </a:solidFill>
              </a:rPr>
              <a:t>mezclar</a:t>
            </a:r>
            <a:r>
              <a:rPr lang="en-US" sz="1500" dirty="0">
                <a:solidFill>
                  <a:schemeClr val="accent1"/>
                </a:solidFill>
              </a:rPr>
              <a:t> </a:t>
            </a:r>
            <a:r>
              <a:rPr lang="en-US" sz="1500" dirty="0" err="1">
                <a:solidFill>
                  <a:schemeClr val="accent1"/>
                </a:solidFill>
              </a:rPr>
              <a:t>todos</a:t>
            </a:r>
            <a:r>
              <a:rPr lang="en-US" sz="1500" dirty="0">
                <a:solidFill>
                  <a:schemeClr val="accent1"/>
                </a:solidFill>
              </a:rPr>
              <a:t> </a:t>
            </a:r>
            <a:r>
              <a:rPr lang="en-US" sz="1500" dirty="0" err="1">
                <a:solidFill>
                  <a:schemeClr val="accent1"/>
                </a:solidFill>
              </a:rPr>
              <a:t>los</a:t>
            </a:r>
            <a:r>
              <a:rPr lang="en-US" sz="1500" dirty="0">
                <a:solidFill>
                  <a:schemeClr val="accent1"/>
                </a:solidFill>
              </a:rPr>
              <a:t> </a:t>
            </a:r>
            <a:r>
              <a:rPr lang="en-US" sz="1500" dirty="0" err="1">
                <a:solidFill>
                  <a:schemeClr val="accent1"/>
                </a:solidFill>
              </a:rPr>
              <a:t>ingredientes</a:t>
            </a:r>
            <a:r>
              <a:rPr lang="en-US" sz="1500" dirty="0">
                <a:solidFill>
                  <a:schemeClr val="accent1"/>
                </a:solidFill>
              </a:rPr>
              <a:t> </a:t>
            </a:r>
            <a:r>
              <a:rPr lang="en-US" sz="1500" dirty="0" err="1">
                <a:solidFill>
                  <a:schemeClr val="accent1"/>
                </a:solidFill>
              </a:rPr>
              <a:t>en</a:t>
            </a:r>
            <a:r>
              <a:rPr lang="en-US" sz="1500" dirty="0">
                <a:solidFill>
                  <a:schemeClr val="accent1"/>
                </a:solidFill>
              </a:rPr>
              <a:t> </a:t>
            </a:r>
            <a:r>
              <a:rPr lang="en-US" sz="1500" b="1" dirty="0">
                <a:solidFill>
                  <a:schemeClr val="accent1"/>
                </a:solidFill>
              </a:rPr>
              <a:t>la </a:t>
            </a:r>
            <a:r>
              <a:rPr lang="en-US" sz="1500" b="1" dirty="0" err="1">
                <a:solidFill>
                  <a:schemeClr val="accent1"/>
                </a:solidFill>
              </a:rPr>
              <a:t>licuadora</a:t>
            </a:r>
            <a:r>
              <a:rPr lang="en-US" sz="1500" dirty="0">
                <a:solidFill>
                  <a:schemeClr val="accent1"/>
                </a:solidFill>
              </a:rPr>
              <a:t>. / Yes, we are going to mix all the ingredients in the blender.</a:t>
            </a:r>
          </a:p>
          <a:p>
            <a:r>
              <a:rPr lang="en-US" sz="1500" b="1" dirty="0">
                <a:solidFill>
                  <a:schemeClr val="accent1"/>
                </a:solidFill>
              </a:rPr>
              <a:t>B:</a:t>
            </a:r>
            <a:r>
              <a:rPr lang="en-US" sz="1500" dirty="0">
                <a:solidFill>
                  <a:schemeClr val="accent1"/>
                </a:solidFill>
              </a:rPr>
              <a:t> </a:t>
            </a:r>
            <a:r>
              <a:rPr lang="en-US" sz="1500" dirty="0" err="1">
                <a:solidFill>
                  <a:schemeClr val="accent1"/>
                </a:solidFill>
              </a:rPr>
              <a:t>Después</a:t>
            </a:r>
            <a:r>
              <a:rPr lang="en-US" sz="1500" dirty="0">
                <a:solidFill>
                  <a:schemeClr val="accent1"/>
                </a:solidFill>
              </a:rPr>
              <a:t>, </a:t>
            </a:r>
            <a:r>
              <a:rPr lang="en-US" sz="1500" dirty="0" err="1">
                <a:solidFill>
                  <a:schemeClr val="accent1"/>
                </a:solidFill>
              </a:rPr>
              <a:t>puedes</a:t>
            </a:r>
            <a:r>
              <a:rPr lang="en-US" sz="1500" dirty="0">
                <a:solidFill>
                  <a:schemeClr val="accent1"/>
                </a:solidFill>
              </a:rPr>
              <a:t> </a:t>
            </a:r>
            <a:r>
              <a:rPr lang="en-US" sz="1500" dirty="0" err="1">
                <a:solidFill>
                  <a:schemeClr val="accent1"/>
                </a:solidFill>
              </a:rPr>
              <a:t>saborear</a:t>
            </a:r>
            <a:r>
              <a:rPr lang="en-US" sz="1500" dirty="0">
                <a:solidFill>
                  <a:schemeClr val="accent1"/>
                </a:solidFill>
              </a:rPr>
              <a:t> para </a:t>
            </a:r>
            <a:r>
              <a:rPr lang="en-US" sz="1500" dirty="0" err="1">
                <a:solidFill>
                  <a:schemeClr val="accent1"/>
                </a:solidFill>
              </a:rPr>
              <a:t>ajustar</a:t>
            </a:r>
            <a:r>
              <a:rPr lang="en-US" sz="1500" dirty="0">
                <a:solidFill>
                  <a:schemeClr val="accent1"/>
                </a:solidFill>
              </a:rPr>
              <a:t> </a:t>
            </a:r>
            <a:r>
              <a:rPr lang="en-US" sz="1500" dirty="0" err="1">
                <a:solidFill>
                  <a:schemeClr val="accent1"/>
                </a:solidFill>
              </a:rPr>
              <a:t>el</a:t>
            </a:r>
            <a:r>
              <a:rPr lang="en-US" sz="1500" dirty="0">
                <a:solidFill>
                  <a:schemeClr val="accent1"/>
                </a:solidFill>
              </a:rPr>
              <a:t> </a:t>
            </a:r>
            <a:r>
              <a:rPr lang="en-US" sz="1500" dirty="0" err="1">
                <a:solidFill>
                  <a:schemeClr val="accent1"/>
                </a:solidFill>
              </a:rPr>
              <a:t>dulzor</a:t>
            </a:r>
            <a:r>
              <a:rPr lang="en-US" sz="1500" dirty="0">
                <a:solidFill>
                  <a:schemeClr val="accent1"/>
                </a:solidFill>
              </a:rPr>
              <a:t> </a:t>
            </a:r>
            <a:r>
              <a:rPr lang="en-US" sz="1500" dirty="0" err="1">
                <a:solidFill>
                  <a:schemeClr val="accent1"/>
                </a:solidFill>
              </a:rPr>
              <a:t>deseado</a:t>
            </a:r>
            <a:r>
              <a:rPr lang="en-US" sz="1500" dirty="0">
                <a:solidFill>
                  <a:schemeClr val="accent1"/>
                </a:solidFill>
              </a:rPr>
              <a:t>. / Afterwards, you can taste for the desired sweetness.</a:t>
            </a:r>
          </a:p>
          <a:p>
            <a:endParaRPr lang="en-US" sz="1500" dirty="0">
              <a:solidFill>
                <a:schemeClr val="accent1"/>
              </a:solidFill>
            </a:endParaRPr>
          </a:p>
          <a:p>
            <a:r>
              <a:rPr lang="en-US" sz="1500" b="1" dirty="0">
                <a:solidFill>
                  <a:schemeClr val="accent1"/>
                </a:solidFill>
              </a:rPr>
              <a:t>A:</a:t>
            </a:r>
            <a:r>
              <a:rPr lang="en-US" sz="1500" dirty="0">
                <a:solidFill>
                  <a:schemeClr val="accent1"/>
                </a:solidFill>
              </a:rPr>
              <a:t> </a:t>
            </a:r>
            <a:r>
              <a:rPr lang="en-US" sz="1500" dirty="0" err="1">
                <a:solidFill>
                  <a:schemeClr val="accent1"/>
                </a:solidFill>
              </a:rPr>
              <a:t>Correcto</a:t>
            </a:r>
            <a:r>
              <a:rPr lang="en-US" sz="1500" dirty="0">
                <a:solidFill>
                  <a:schemeClr val="accent1"/>
                </a:solidFill>
              </a:rPr>
              <a:t>. </a:t>
            </a:r>
            <a:r>
              <a:rPr lang="en-US" sz="1500" dirty="0" err="1">
                <a:solidFill>
                  <a:schemeClr val="accent1"/>
                </a:solidFill>
              </a:rPr>
              <a:t>Agrega</a:t>
            </a:r>
            <a:r>
              <a:rPr lang="en-US" sz="1500" dirty="0">
                <a:solidFill>
                  <a:schemeClr val="accent1"/>
                </a:solidFill>
              </a:rPr>
              <a:t> </a:t>
            </a:r>
            <a:r>
              <a:rPr lang="en-US" sz="1500" dirty="0" err="1">
                <a:solidFill>
                  <a:schemeClr val="accent1"/>
                </a:solidFill>
              </a:rPr>
              <a:t>más</a:t>
            </a:r>
            <a:r>
              <a:rPr lang="en-US" sz="1500" dirty="0">
                <a:solidFill>
                  <a:schemeClr val="accent1"/>
                </a:solidFill>
              </a:rPr>
              <a:t> </a:t>
            </a:r>
            <a:r>
              <a:rPr lang="en-US" sz="1500" b="1" dirty="0" err="1">
                <a:solidFill>
                  <a:schemeClr val="accent1"/>
                </a:solidFill>
              </a:rPr>
              <a:t>azúcar</a:t>
            </a:r>
            <a:r>
              <a:rPr lang="en-US" sz="1500" dirty="0">
                <a:solidFill>
                  <a:schemeClr val="accent1"/>
                </a:solidFill>
              </a:rPr>
              <a:t> </a:t>
            </a:r>
            <a:r>
              <a:rPr lang="en-US" sz="1500" dirty="0" err="1">
                <a:solidFill>
                  <a:schemeClr val="accent1"/>
                </a:solidFill>
              </a:rPr>
              <a:t>si</a:t>
            </a:r>
            <a:r>
              <a:rPr lang="en-US" sz="1500" dirty="0">
                <a:solidFill>
                  <a:schemeClr val="accent1"/>
                </a:solidFill>
              </a:rPr>
              <a:t> es </a:t>
            </a:r>
            <a:r>
              <a:rPr lang="en-US" sz="1500" dirty="0" err="1">
                <a:solidFill>
                  <a:schemeClr val="accent1"/>
                </a:solidFill>
              </a:rPr>
              <a:t>necesario</a:t>
            </a:r>
            <a:r>
              <a:rPr lang="en-US" sz="1500" dirty="0">
                <a:solidFill>
                  <a:schemeClr val="accent1"/>
                </a:solidFill>
              </a:rPr>
              <a:t>. / Correct. Add more sugar if needed.</a:t>
            </a:r>
          </a:p>
          <a:p>
            <a:r>
              <a:rPr lang="en-US" sz="1500" b="1" dirty="0">
                <a:solidFill>
                  <a:schemeClr val="accent1"/>
                </a:solidFill>
              </a:rPr>
              <a:t>B:</a:t>
            </a:r>
            <a:r>
              <a:rPr lang="en-US" sz="1500" dirty="0">
                <a:solidFill>
                  <a:schemeClr val="accent1"/>
                </a:solidFill>
              </a:rPr>
              <a:t> Me </a:t>
            </a:r>
            <a:r>
              <a:rPr lang="en-US" sz="1500" dirty="0" err="1">
                <a:solidFill>
                  <a:schemeClr val="accent1"/>
                </a:solidFill>
              </a:rPr>
              <a:t>gusta</a:t>
            </a:r>
            <a:r>
              <a:rPr lang="en-US" sz="1500" dirty="0">
                <a:solidFill>
                  <a:schemeClr val="accent1"/>
                </a:solidFill>
              </a:rPr>
              <a:t> </a:t>
            </a:r>
            <a:r>
              <a:rPr lang="en-US" sz="1500" dirty="0" err="1">
                <a:solidFill>
                  <a:schemeClr val="accent1"/>
                </a:solidFill>
              </a:rPr>
              <a:t>beber</a:t>
            </a:r>
            <a:r>
              <a:rPr lang="en-US" sz="1500" dirty="0">
                <a:solidFill>
                  <a:schemeClr val="accent1"/>
                </a:solidFill>
              </a:rPr>
              <a:t> las </a:t>
            </a:r>
            <a:r>
              <a:rPr lang="en-US" sz="1500" dirty="0" err="1">
                <a:solidFill>
                  <a:schemeClr val="accent1"/>
                </a:solidFill>
              </a:rPr>
              <a:t>bebidas</a:t>
            </a:r>
            <a:r>
              <a:rPr lang="en-US" sz="1500" dirty="0">
                <a:solidFill>
                  <a:schemeClr val="accent1"/>
                </a:solidFill>
              </a:rPr>
              <a:t> </a:t>
            </a:r>
            <a:r>
              <a:rPr lang="en-US" sz="1500" dirty="0" err="1">
                <a:solidFill>
                  <a:schemeClr val="accent1"/>
                </a:solidFill>
              </a:rPr>
              <a:t>muy</a:t>
            </a:r>
            <a:r>
              <a:rPr lang="en-US" sz="1500" dirty="0">
                <a:solidFill>
                  <a:schemeClr val="accent1"/>
                </a:solidFill>
              </a:rPr>
              <a:t> </a:t>
            </a:r>
            <a:r>
              <a:rPr lang="en-US" sz="1500" b="1" dirty="0" err="1">
                <a:solidFill>
                  <a:schemeClr val="accent1"/>
                </a:solidFill>
              </a:rPr>
              <a:t>frías</a:t>
            </a:r>
            <a:r>
              <a:rPr lang="en-US" sz="1500" dirty="0">
                <a:solidFill>
                  <a:schemeClr val="accent1"/>
                </a:solidFill>
              </a:rPr>
              <a:t> con </a:t>
            </a:r>
            <a:r>
              <a:rPr lang="en-US" sz="1500" dirty="0" err="1">
                <a:solidFill>
                  <a:schemeClr val="accent1"/>
                </a:solidFill>
              </a:rPr>
              <a:t>mucho</a:t>
            </a:r>
            <a:r>
              <a:rPr lang="en-US" sz="1500" dirty="0">
                <a:solidFill>
                  <a:schemeClr val="accent1"/>
                </a:solidFill>
              </a:rPr>
              <a:t> </a:t>
            </a:r>
            <a:r>
              <a:rPr lang="en-US" sz="1500" dirty="0" err="1">
                <a:solidFill>
                  <a:schemeClr val="accent1"/>
                </a:solidFill>
              </a:rPr>
              <a:t>hielo</a:t>
            </a:r>
            <a:r>
              <a:rPr lang="en-US" sz="1500" dirty="0">
                <a:solidFill>
                  <a:schemeClr val="accent1"/>
                </a:solidFill>
              </a:rPr>
              <a:t>. / I like to drink beverages very cold with lots of ice.</a:t>
            </a:r>
          </a:p>
          <a:p>
            <a:endParaRPr lang="en-US" sz="1500" dirty="0">
              <a:solidFill>
                <a:schemeClr val="accent1"/>
              </a:solidFill>
            </a:endParaRPr>
          </a:p>
          <a:p>
            <a:r>
              <a:rPr lang="en-US" sz="1500" b="1" dirty="0">
                <a:solidFill>
                  <a:schemeClr val="accent1"/>
                </a:solidFill>
              </a:rPr>
              <a:t>A:</a:t>
            </a:r>
            <a:r>
              <a:rPr lang="en-US" sz="1500" dirty="0">
                <a:solidFill>
                  <a:schemeClr val="accent1"/>
                </a:solidFill>
              </a:rPr>
              <a:t> ¿</a:t>
            </a:r>
            <a:r>
              <a:rPr lang="en-US" sz="1500" dirty="0" err="1">
                <a:solidFill>
                  <a:schemeClr val="accent1"/>
                </a:solidFill>
              </a:rPr>
              <a:t>Quieres</a:t>
            </a:r>
            <a:r>
              <a:rPr lang="en-US" sz="1500" dirty="0">
                <a:solidFill>
                  <a:schemeClr val="accent1"/>
                </a:solidFill>
              </a:rPr>
              <a:t> un </a:t>
            </a:r>
            <a:r>
              <a:rPr lang="en-US" sz="1500" b="1" dirty="0" err="1">
                <a:solidFill>
                  <a:schemeClr val="accent1"/>
                </a:solidFill>
              </a:rPr>
              <a:t>vaso</a:t>
            </a:r>
            <a:r>
              <a:rPr lang="en-US" sz="1500" dirty="0">
                <a:solidFill>
                  <a:schemeClr val="accent1"/>
                </a:solidFill>
              </a:rPr>
              <a:t> </a:t>
            </a:r>
            <a:r>
              <a:rPr lang="en-US" sz="1500" dirty="0" err="1">
                <a:solidFill>
                  <a:schemeClr val="accent1"/>
                </a:solidFill>
              </a:rPr>
              <a:t>pequeño</a:t>
            </a:r>
            <a:r>
              <a:rPr lang="en-US" sz="1500" dirty="0">
                <a:solidFill>
                  <a:schemeClr val="accent1"/>
                </a:solidFill>
              </a:rPr>
              <a:t> o grande? / Do you want a small or large glass?</a:t>
            </a:r>
          </a:p>
          <a:p>
            <a:r>
              <a:rPr lang="en-US" sz="1500" b="1" dirty="0">
                <a:solidFill>
                  <a:schemeClr val="accent1"/>
                </a:solidFill>
              </a:rPr>
              <a:t>B:</a:t>
            </a:r>
            <a:r>
              <a:rPr lang="en-US" sz="1500" dirty="0">
                <a:solidFill>
                  <a:schemeClr val="accent1"/>
                </a:solidFill>
              </a:rPr>
              <a:t> </a:t>
            </a:r>
            <a:r>
              <a:rPr lang="en-US" sz="1500" dirty="0" err="1">
                <a:solidFill>
                  <a:schemeClr val="accent1"/>
                </a:solidFill>
              </a:rPr>
              <a:t>Quiero</a:t>
            </a:r>
            <a:r>
              <a:rPr lang="en-US" sz="1500" dirty="0">
                <a:solidFill>
                  <a:schemeClr val="accent1"/>
                </a:solidFill>
              </a:rPr>
              <a:t> un </a:t>
            </a:r>
            <a:r>
              <a:rPr lang="en-US" sz="1500" dirty="0" err="1">
                <a:solidFill>
                  <a:schemeClr val="accent1"/>
                </a:solidFill>
              </a:rPr>
              <a:t>vaso</a:t>
            </a:r>
            <a:r>
              <a:rPr lang="en-US" sz="1500" dirty="0">
                <a:solidFill>
                  <a:schemeClr val="accent1"/>
                </a:solidFill>
              </a:rPr>
              <a:t> grande. También me </a:t>
            </a:r>
            <a:r>
              <a:rPr lang="en-US" sz="1500" dirty="0" err="1">
                <a:solidFill>
                  <a:schemeClr val="accent1"/>
                </a:solidFill>
              </a:rPr>
              <a:t>gusta</a:t>
            </a:r>
            <a:r>
              <a:rPr lang="en-US" sz="1500" dirty="0">
                <a:solidFill>
                  <a:schemeClr val="accent1"/>
                </a:solidFill>
              </a:rPr>
              <a:t> </a:t>
            </a:r>
            <a:r>
              <a:rPr lang="en-US" sz="1500" b="1" dirty="0" err="1">
                <a:solidFill>
                  <a:schemeClr val="accent1"/>
                </a:solidFill>
              </a:rPr>
              <a:t>el</a:t>
            </a:r>
            <a:r>
              <a:rPr lang="en-US" sz="1500" b="1" dirty="0">
                <a:solidFill>
                  <a:schemeClr val="accent1"/>
                </a:solidFill>
              </a:rPr>
              <a:t> jugo</a:t>
            </a:r>
            <a:r>
              <a:rPr lang="en-US" sz="1500" dirty="0">
                <a:solidFill>
                  <a:schemeClr val="accent1"/>
                </a:solidFill>
              </a:rPr>
              <a:t> y </a:t>
            </a:r>
            <a:r>
              <a:rPr lang="en-US" sz="1500" b="1" dirty="0" err="1">
                <a:solidFill>
                  <a:schemeClr val="accent1"/>
                </a:solidFill>
              </a:rPr>
              <a:t>el</a:t>
            </a:r>
            <a:r>
              <a:rPr lang="en-US" sz="1500" b="1" dirty="0">
                <a:solidFill>
                  <a:schemeClr val="accent1"/>
                </a:solidFill>
              </a:rPr>
              <a:t> </a:t>
            </a:r>
            <a:r>
              <a:rPr lang="en-US" sz="1500" b="1" dirty="0" err="1">
                <a:solidFill>
                  <a:schemeClr val="accent1"/>
                </a:solidFill>
              </a:rPr>
              <a:t>té</a:t>
            </a:r>
            <a:r>
              <a:rPr lang="en-US" sz="1500" dirty="0">
                <a:solidFill>
                  <a:schemeClr val="accent1"/>
                </a:solidFill>
              </a:rPr>
              <a:t> </a:t>
            </a:r>
            <a:r>
              <a:rPr lang="en-US" sz="1500" dirty="0" err="1">
                <a:solidFill>
                  <a:schemeClr val="accent1"/>
                </a:solidFill>
              </a:rPr>
              <a:t>frío</a:t>
            </a:r>
            <a:r>
              <a:rPr lang="en-US" sz="1500" dirty="0">
                <a:solidFill>
                  <a:schemeClr val="accent1"/>
                </a:solidFill>
              </a:rPr>
              <a:t>. / I want a large glass. I also like juice and cold tea.</a:t>
            </a:r>
            <a:br>
              <a:rPr lang="en-US" sz="1500" dirty="0">
                <a:solidFill>
                  <a:schemeClr val="accent1"/>
                </a:solidFill>
              </a:rPr>
            </a:br>
            <a:endParaRPr lang="en-US" sz="1500" dirty="0">
              <a:solidFill>
                <a:schemeClr val="accent1"/>
              </a:solidFill>
            </a:endParaRPr>
          </a:p>
          <a:p>
            <a:r>
              <a:rPr lang="en-US" sz="1500" b="1" dirty="0">
                <a:solidFill>
                  <a:schemeClr val="accent1"/>
                </a:solidFill>
              </a:rPr>
              <a:t>A:</a:t>
            </a:r>
            <a:r>
              <a:rPr lang="en-US" sz="1500" dirty="0">
                <a:solidFill>
                  <a:schemeClr val="accent1"/>
                </a:solidFill>
              </a:rPr>
              <a:t> </a:t>
            </a:r>
            <a:r>
              <a:rPr lang="en-US" sz="1500" dirty="0" err="1">
                <a:solidFill>
                  <a:schemeClr val="accent1"/>
                </a:solidFill>
              </a:rPr>
              <a:t>Algunas</a:t>
            </a:r>
            <a:r>
              <a:rPr lang="en-US" sz="1500" dirty="0">
                <a:solidFill>
                  <a:schemeClr val="accent1"/>
                </a:solidFill>
              </a:rPr>
              <a:t> personas </a:t>
            </a:r>
            <a:r>
              <a:rPr lang="en-US" sz="1500" dirty="0" err="1">
                <a:solidFill>
                  <a:schemeClr val="accent1"/>
                </a:solidFill>
              </a:rPr>
              <a:t>prefieren</a:t>
            </a:r>
            <a:r>
              <a:rPr lang="en-US" sz="1500" dirty="0">
                <a:solidFill>
                  <a:schemeClr val="accent1"/>
                </a:solidFill>
              </a:rPr>
              <a:t> </a:t>
            </a:r>
            <a:r>
              <a:rPr lang="en-US" sz="1500" b="1" dirty="0" err="1">
                <a:solidFill>
                  <a:schemeClr val="accent1"/>
                </a:solidFill>
              </a:rPr>
              <a:t>el</a:t>
            </a:r>
            <a:r>
              <a:rPr lang="en-US" sz="1500" b="1" dirty="0">
                <a:solidFill>
                  <a:schemeClr val="accent1"/>
                </a:solidFill>
              </a:rPr>
              <a:t> café</a:t>
            </a:r>
            <a:r>
              <a:rPr lang="en-US" sz="1500" dirty="0">
                <a:solidFill>
                  <a:schemeClr val="accent1"/>
                </a:solidFill>
              </a:rPr>
              <a:t>, </a:t>
            </a:r>
            <a:r>
              <a:rPr lang="en-US" sz="1500" b="1" dirty="0">
                <a:solidFill>
                  <a:schemeClr val="accent1"/>
                </a:solidFill>
              </a:rPr>
              <a:t>la leche</a:t>
            </a:r>
            <a:r>
              <a:rPr lang="en-US" sz="1500" dirty="0">
                <a:solidFill>
                  <a:schemeClr val="accent1"/>
                </a:solidFill>
              </a:rPr>
              <a:t>, </a:t>
            </a:r>
            <a:r>
              <a:rPr lang="en-US" sz="1500" b="1" dirty="0" err="1">
                <a:solidFill>
                  <a:schemeClr val="accent1"/>
                </a:solidFill>
              </a:rPr>
              <a:t>el</a:t>
            </a:r>
            <a:r>
              <a:rPr lang="en-US" sz="1500" b="1" dirty="0">
                <a:solidFill>
                  <a:schemeClr val="accent1"/>
                </a:solidFill>
              </a:rPr>
              <a:t> </a:t>
            </a:r>
            <a:r>
              <a:rPr lang="en-US" sz="1500" b="1" dirty="0" err="1">
                <a:solidFill>
                  <a:schemeClr val="accent1"/>
                </a:solidFill>
              </a:rPr>
              <a:t>refresco</a:t>
            </a:r>
            <a:r>
              <a:rPr lang="en-US" sz="1500" dirty="0">
                <a:solidFill>
                  <a:schemeClr val="accent1"/>
                </a:solidFill>
              </a:rPr>
              <a:t>, </a:t>
            </a:r>
            <a:r>
              <a:rPr lang="en-US" sz="1500" b="1" dirty="0">
                <a:solidFill>
                  <a:schemeClr val="accent1"/>
                </a:solidFill>
              </a:rPr>
              <a:t>la cerveza</a:t>
            </a:r>
            <a:r>
              <a:rPr lang="en-US" sz="1500" dirty="0">
                <a:solidFill>
                  <a:schemeClr val="accent1"/>
                </a:solidFill>
              </a:rPr>
              <a:t> o </a:t>
            </a:r>
            <a:r>
              <a:rPr lang="en-US" sz="1500" b="1" dirty="0" err="1">
                <a:solidFill>
                  <a:schemeClr val="accent1"/>
                </a:solidFill>
              </a:rPr>
              <a:t>el</a:t>
            </a:r>
            <a:r>
              <a:rPr lang="en-US" sz="1500" b="1" dirty="0">
                <a:solidFill>
                  <a:schemeClr val="accent1"/>
                </a:solidFill>
              </a:rPr>
              <a:t> vino</a:t>
            </a:r>
            <a:r>
              <a:rPr lang="en-US" sz="1500" dirty="0">
                <a:solidFill>
                  <a:schemeClr val="accent1"/>
                </a:solidFill>
              </a:rPr>
              <a:t> </a:t>
            </a:r>
            <a:r>
              <a:rPr lang="en-US" sz="1500" dirty="0" err="1">
                <a:solidFill>
                  <a:schemeClr val="accent1"/>
                </a:solidFill>
              </a:rPr>
              <a:t>en</a:t>
            </a:r>
            <a:r>
              <a:rPr lang="en-US" sz="1500" dirty="0">
                <a:solidFill>
                  <a:schemeClr val="accent1"/>
                </a:solidFill>
              </a:rPr>
              <a:t> </a:t>
            </a:r>
            <a:r>
              <a:rPr lang="en-US" sz="1500" dirty="0" err="1">
                <a:solidFill>
                  <a:schemeClr val="accent1"/>
                </a:solidFill>
              </a:rPr>
              <a:t>una</a:t>
            </a:r>
            <a:r>
              <a:rPr lang="en-US" sz="1500" dirty="0">
                <a:solidFill>
                  <a:schemeClr val="accent1"/>
                </a:solidFill>
              </a:rPr>
              <a:t> </a:t>
            </a:r>
            <a:r>
              <a:rPr lang="en-US" sz="1500" b="1" dirty="0" err="1">
                <a:solidFill>
                  <a:schemeClr val="accent1"/>
                </a:solidFill>
              </a:rPr>
              <a:t>copa</a:t>
            </a:r>
            <a:r>
              <a:rPr lang="en-US" sz="1500" b="1" dirty="0">
                <a:solidFill>
                  <a:schemeClr val="accent1"/>
                </a:solidFill>
              </a:rPr>
              <a:t> (para vino)</a:t>
            </a:r>
            <a:r>
              <a:rPr lang="en-US" sz="1500" dirty="0">
                <a:solidFill>
                  <a:schemeClr val="accent1"/>
                </a:solidFill>
              </a:rPr>
              <a:t> con un </a:t>
            </a:r>
            <a:r>
              <a:rPr lang="en-US" sz="1500" b="1" dirty="0" err="1">
                <a:solidFill>
                  <a:schemeClr val="accent1"/>
                </a:solidFill>
              </a:rPr>
              <a:t>sacacorchos</a:t>
            </a:r>
            <a:r>
              <a:rPr lang="en-US" sz="1500" dirty="0">
                <a:solidFill>
                  <a:schemeClr val="accent1"/>
                </a:solidFill>
              </a:rPr>
              <a:t>. / Some people prefer coffee, milk, soda, beer, or wine in a wine glass with a corkscrew.</a:t>
            </a:r>
          </a:p>
          <a:p>
            <a:r>
              <a:rPr lang="en-US" sz="1500" b="1" dirty="0">
                <a:solidFill>
                  <a:schemeClr val="accent1"/>
                </a:solidFill>
              </a:rPr>
              <a:t>B:</a:t>
            </a:r>
            <a:r>
              <a:rPr lang="en-US" sz="1500" dirty="0">
                <a:solidFill>
                  <a:schemeClr val="accent1"/>
                </a:solidFill>
              </a:rPr>
              <a:t> </a:t>
            </a:r>
            <a:r>
              <a:rPr lang="en-US" sz="1500" dirty="0" err="1">
                <a:solidFill>
                  <a:schemeClr val="accent1"/>
                </a:solidFill>
              </a:rPr>
              <a:t>Ahora</a:t>
            </a:r>
            <a:r>
              <a:rPr lang="en-US" sz="1500" dirty="0">
                <a:solidFill>
                  <a:schemeClr val="accent1"/>
                </a:solidFill>
              </a:rPr>
              <a:t> </a:t>
            </a:r>
            <a:r>
              <a:rPr lang="en-US" sz="1500" dirty="0" err="1">
                <a:solidFill>
                  <a:schemeClr val="accent1"/>
                </a:solidFill>
              </a:rPr>
              <a:t>vamos</a:t>
            </a:r>
            <a:r>
              <a:rPr lang="en-US" sz="1500" dirty="0">
                <a:solidFill>
                  <a:schemeClr val="accent1"/>
                </a:solidFill>
              </a:rPr>
              <a:t> a </a:t>
            </a:r>
            <a:r>
              <a:rPr lang="en-US" sz="1500" dirty="0" err="1">
                <a:solidFill>
                  <a:schemeClr val="accent1"/>
                </a:solidFill>
              </a:rPr>
              <a:t>vaciar</a:t>
            </a:r>
            <a:r>
              <a:rPr lang="en-US" sz="1500" dirty="0">
                <a:solidFill>
                  <a:schemeClr val="accent1"/>
                </a:solidFill>
              </a:rPr>
              <a:t> la </a:t>
            </a:r>
            <a:r>
              <a:rPr lang="en-US" sz="1500" dirty="0" err="1">
                <a:solidFill>
                  <a:schemeClr val="accent1"/>
                </a:solidFill>
              </a:rPr>
              <a:t>bebida</a:t>
            </a:r>
            <a:r>
              <a:rPr lang="en-US" sz="1500" dirty="0">
                <a:solidFill>
                  <a:schemeClr val="accent1"/>
                </a:solidFill>
              </a:rPr>
              <a:t> </a:t>
            </a:r>
            <a:r>
              <a:rPr lang="en-US" sz="1500" dirty="0" err="1">
                <a:solidFill>
                  <a:schemeClr val="accent1"/>
                </a:solidFill>
              </a:rPr>
              <a:t>en</a:t>
            </a:r>
            <a:r>
              <a:rPr lang="en-US" sz="1500" dirty="0">
                <a:solidFill>
                  <a:schemeClr val="accent1"/>
                </a:solidFill>
              </a:rPr>
              <a:t> </a:t>
            </a:r>
            <a:r>
              <a:rPr lang="en-US" sz="1500" dirty="0" err="1">
                <a:solidFill>
                  <a:schemeClr val="accent1"/>
                </a:solidFill>
              </a:rPr>
              <a:t>el</a:t>
            </a:r>
            <a:r>
              <a:rPr lang="en-US" sz="1500" dirty="0">
                <a:solidFill>
                  <a:schemeClr val="accent1"/>
                </a:solidFill>
              </a:rPr>
              <a:t> </a:t>
            </a:r>
            <a:r>
              <a:rPr lang="en-US" sz="1500" dirty="0" err="1">
                <a:solidFill>
                  <a:schemeClr val="accent1"/>
                </a:solidFill>
              </a:rPr>
              <a:t>vaso</a:t>
            </a:r>
            <a:r>
              <a:rPr lang="en-US" sz="1500" dirty="0">
                <a:solidFill>
                  <a:schemeClr val="accent1"/>
                </a:solidFill>
              </a:rPr>
              <a:t> y </a:t>
            </a:r>
            <a:r>
              <a:rPr lang="en-US" sz="1500" dirty="0" err="1">
                <a:solidFill>
                  <a:schemeClr val="accent1"/>
                </a:solidFill>
              </a:rPr>
              <a:t>servir</a:t>
            </a:r>
            <a:r>
              <a:rPr lang="en-US" sz="1500" dirty="0">
                <a:solidFill>
                  <a:schemeClr val="accent1"/>
                </a:solidFill>
              </a:rPr>
              <a:t> </a:t>
            </a:r>
            <a:r>
              <a:rPr lang="en-US" sz="1500" dirty="0" err="1">
                <a:solidFill>
                  <a:schemeClr val="accent1"/>
                </a:solidFill>
              </a:rPr>
              <a:t>inmediatamente</a:t>
            </a:r>
            <a:r>
              <a:rPr lang="en-US" sz="1500" dirty="0">
                <a:solidFill>
                  <a:schemeClr val="accent1"/>
                </a:solidFill>
              </a:rPr>
              <a:t>. ¡Salud! / Now we are going to pour the drink into the glass and serve immediately. Cheers!</a:t>
            </a:r>
          </a:p>
        </p:txBody>
      </p:sp>
      <p:pic>
        <p:nvPicPr>
          <p:cNvPr id="18434" name="Picture 2" descr="2 People Drinks: Over 1,107 Royalty-Free Licensable Stock Illustrations &amp;  Drawings | Shutterstock">
            <a:extLst>
              <a:ext uri="{FF2B5EF4-FFF2-40B4-BE49-F238E27FC236}">
                <a16:creationId xmlns:a16="http://schemas.microsoft.com/office/drawing/2014/main" id="{AD8FA038-8A15-C52C-3D3C-D90EDB22742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18487" y1="28929" x2="21008" y2="30000"/>
                        <a14:foregroundMark x1="39076" y1="65714" x2="42437" y2="72500"/>
                        <a14:foregroundMark x1="28361" y1="37500" x2="34244" y2="44643"/>
                        <a14:foregroundMark x1="55252" y1="62143" x2="60294" y2="72500"/>
                        <a14:foregroundMark x1="52101" y1="52500" x2="54412" y2="52857"/>
                        <a14:foregroundMark x1="71849" y1="45000" x2="61765" y2="46786"/>
                        <a14:foregroundMark x1="40546" y1="65000" x2="42227" y2="66429"/>
                      </a14:backgroundRemoval>
                    </a14:imgEffect>
                  </a14:imgLayer>
                </a14:imgProps>
              </a:ext>
              <a:ext uri="{28A0092B-C50C-407E-A947-70E740481C1C}">
                <a14:useLocalDpi xmlns:a14="http://schemas.microsoft.com/office/drawing/2010/main" val="0"/>
              </a:ext>
            </a:extLst>
          </a:blip>
          <a:srcRect/>
          <a:stretch>
            <a:fillRect/>
          </a:stretch>
        </p:blipFill>
        <p:spPr bwMode="auto">
          <a:xfrm>
            <a:off x="-639280" y="1712309"/>
            <a:ext cx="5815438" cy="3420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090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D0666-85F0-8AAC-A9F5-18C379F94A27}"/>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5C46EC42-68C3-B0B4-4796-580A777EBABE}"/>
              </a:ext>
            </a:extLst>
          </p:cNvPr>
          <p:cNvSpPr txBox="1">
            <a:spLocks/>
          </p:cNvSpPr>
          <p:nvPr/>
        </p:nvSpPr>
        <p:spPr>
          <a:xfrm>
            <a:off x="29498" y="524912"/>
            <a:ext cx="12162502" cy="969963"/>
          </a:xfrm>
          <a:prstGeom prst="rect">
            <a:avLst/>
          </a:prstGeom>
          <a:solidFill>
            <a:schemeClr val="accent1">
              <a:lumMod val="75000"/>
            </a:schemeClr>
          </a:solidFill>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800" dirty="0"/>
              <a:t>EN EL RESTAURANTE– AT THE RESTAURANT</a:t>
            </a:r>
          </a:p>
        </p:txBody>
      </p:sp>
      <p:pic>
        <p:nvPicPr>
          <p:cNvPr id="8198" name="Picture 6" descr="About Us - Casa Guadalajara- Voted Best Mexican Restaurant in Old Town San  Diego, CA">
            <a:extLst>
              <a:ext uri="{FF2B5EF4-FFF2-40B4-BE49-F238E27FC236}">
                <a16:creationId xmlns:a16="http://schemas.microsoft.com/office/drawing/2014/main" id="{C6866DEE-56F9-3D83-8187-0C014A84D7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6778" y="1555514"/>
            <a:ext cx="5131035" cy="5131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4355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BC329-9D3F-97BC-04AB-4F72267DC5D0}"/>
              </a:ext>
            </a:extLst>
          </p:cNvPr>
          <p:cNvSpPr>
            <a:spLocks noGrp="1"/>
          </p:cNvSpPr>
          <p:nvPr>
            <p:ph type="title"/>
          </p:nvPr>
        </p:nvSpPr>
        <p:spPr/>
        <p:txBody>
          <a:bodyPr/>
          <a:lstStyle/>
          <a:p>
            <a:r>
              <a:rPr lang="es-GT" sz="3600" dirty="0"/>
              <a:t>¡A romper el hielo! </a:t>
            </a:r>
            <a:r>
              <a:rPr lang="es-GT" dirty="0" err="1"/>
              <a:t>Icebreaker</a:t>
            </a:r>
            <a:endParaRPr lang="en-US" dirty="0"/>
          </a:p>
        </p:txBody>
      </p:sp>
      <p:sp>
        <p:nvSpPr>
          <p:cNvPr id="3" name="Content Placeholder 2">
            <a:extLst>
              <a:ext uri="{FF2B5EF4-FFF2-40B4-BE49-F238E27FC236}">
                <a16:creationId xmlns:a16="http://schemas.microsoft.com/office/drawing/2014/main" id="{29A68E7E-7262-6FBD-3174-FC64DFC82F8A}"/>
              </a:ext>
            </a:extLst>
          </p:cNvPr>
          <p:cNvSpPr>
            <a:spLocks noGrp="1"/>
          </p:cNvSpPr>
          <p:nvPr>
            <p:ph idx="1"/>
          </p:nvPr>
        </p:nvSpPr>
        <p:spPr>
          <a:xfrm>
            <a:off x="5285233" y="555816"/>
            <a:ext cx="6528815" cy="5414963"/>
          </a:xfrm>
        </p:spPr>
        <p:txBody>
          <a:bodyPr>
            <a:normAutofit/>
          </a:bodyPr>
          <a:lstStyle/>
          <a:p>
            <a:pPr marL="0" indent="0">
              <a:buNone/>
            </a:pPr>
            <a:r>
              <a:rPr lang="en-US" sz="4000" b="1" i="1" dirty="0">
                <a:latin typeface="Aptos" panose="020B0004020202020204" pitchFamily="34" charset="0"/>
                <a:ea typeface="Aptos" panose="020B0004020202020204" pitchFamily="34" charset="0"/>
                <a:cs typeface="Times New Roman" panose="02020603050405020304" pitchFamily="18" charset="0"/>
              </a:rPr>
              <a:t>Please tell us:</a:t>
            </a:r>
          </a:p>
          <a:p>
            <a:pPr marL="0" indent="0">
              <a:buNone/>
            </a:pPr>
            <a:endParaRPr lang="en-US" sz="4000" b="1" i="1" dirty="0">
              <a:latin typeface="Aptos" panose="020B0004020202020204" pitchFamily="34" charset="0"/>
              <a:ea typeface="Aptos" panose="020B0004020202020204" pitchFamily="34" charset="0"/>
              <a:cs typeface="Times New Roman" panose="02020603050405020304" pitchFamily="18" charset="0"/>
            </a:endParaRPr>
          </a:p>
          <a:p>
            <a:pPr algn="just"/>
            <a:r>
              <a:rPr lang="en-US" sz="3200" b="1" i="1" dirty="0">
                <a:latin typeface="Aptos" panose="020B0004020202020204" pitchFamily="34" charset="0"/>
              </a:rPr>
              <a:t>Create your own meal! </a:t>
            </a:r>
          </a:p>
          <a:p>
            <a:pPr marL="0" indent="0" algn="just">
              <a:buNone/>
            </a:pPr>
            <a:r>
              <a:rPr lang="en-US" sz="3200" b="1" i="1" dirty="0">
                <a:latin typeface="Aptos" panose="020B0004020202020204" pitchFamily="34" charset="0"/>
              </a:rPr>
              <a:t>-What would you like to eat for </a:t>
            </a:r>
            <a:r>
              <a:rPr lang="en-US" sz="3200" b="1" i="1" dirty="0" err="1">
                <a:latin typeface="Aptos" panose="020B0004020202020204" pitchFamily="34" charset="0"/>
              </a:rPr>
              <a:t>desayuno</a:t>
            </a:r>
            <a:r>
              <a:rPr lang="en-US" sz="3200" b="1" i="1" dirty="0">
                <a:latin typeface="Aptos" panose="020B0004020202020204" pitchFamily="34" charset="0"/>
              </a:rPr>
              <a:t> (breakfast), almuerzo (lunch), OR </a:t>
            </a:r>
            <a:r>
              <a:rPr lang="en-US" sz="3200" b="1" i="1" dirty="0" err="1">
                <a:latin typeface="Aptos" panose="020B0004020202020204" pitchFamily="34" charset="0"/>
              </a:rPr>
              <a:t>cena</a:t>
            </a:r>
            <a:r>
              <a:rPr lang="en-US" sz="3200" b="1" i="1" dirty="0">
                <a:latin typeface="Aptos" panose="020B0004020202020204" pitchFamily="34" charset="0"/>
              </a:rPr>
              <a:t> (dinner)? </a:t>
            </a:r>
          </a:p>
          <a:p>
            <a:pPr marL="0" indent="0" algn="just">
              <a:buNone/>
            </a:pPr>
            <a:endParaRPr lang="en-US" sz="3200" b="1" i="1" dirty="0">
              <a:latin typeface="Aptos" panose="020B0004020202020204" pitchFamily="34" charset="0"/>
            </a:endParaRPr>
          </a:p>
          <a:p>
            <a:pPr marL="0" indent="0" algn="just">
              <a:buNone/>
            </a:pPr>
            <a:r>
              <a:rPr lang="en-US" dirty="0">
                <a:latin typeface="Aptos" panose="020B0004020202020204" pitchFamily="34" charset="0"/>
              </a:rPr>
              <a:t>Share your answer with the class using the food vocabulary we have learned. </a:t>
            </a:r>
            <a:endParaRPr lang="es-MX" sz="4000" b="1"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CD509562-A3A4-7395-4DAD-61BD54A0DE0E}"/>
              </a:ext>
            </a:extLst>
          </p:cNvPr>
          <p:cNvSpPr>
            <a:spLocks noGrp="1"/>
          </p:cNvSpPr>
          <p:nvPr>
            <p:ph type="body" sz="half" idx="2"/>
          </p:nvPr>
        </p:nvSpPr>
        <p:spPr>
          <a:xfrm>
            <a:off x="1073151" y="2456992"/>
            <a:ext cx="3547533" cy="3600311"/>
          </a:xfrm>
        </p:spPr>
        <p:txBody>
          <a:bodyPr/>
          <a:lstStyle/>
          <a:p>
            <a:endParaRPr lang="en-US" dirty="0"/>
          </a:p>
        </p:txBody>
      </p:sp>
      <p:pic>
        <p:nvPicPr>
          <p:cNvPr id="2052" name="Picture 4" descr="Amigos de diseño plano mirando hacia arriba">
            <a:extLst>
              <a:ext uri="{FF2B5EF4-FFF2-40B4-BE49-F238E27FC236}">
                <a16:creationId xmlns:a16="http://schemas.microsoft.com/office/drawing/2014/main" id="{50EE80AB-66DC-67CE-95CD-BE720AE23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151" y="2456992"/>
            <a:ext cx="3547533" cy="3600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9513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2F7E3-24CD-1BD7-CD22-7B1EE8E6C6BC}"/>
              </a:ext>
            </a:extLst>
          </p:cNvPr>
          <p:cNvSpPr>
            <a:spLocks noGrp="1"/>
          </p:cNvSpPr>
          <p:nvPr>
            <p:ph type="title"/>
          </p:nvPr>
        </p:nvSpPr>
        <p:spPr/>
        <p:txBody>
          <a:bodyPr>
            <a:noAutofit/>
          </a:bodyPr>
          <a:lstStyle/>
          <a:p>
            <a:r>
              <a:rPr lang="en-US" sz="6600" dirty="0"/>
              <a:t>FRASES COMUNES</a:t>
            </a:r>
          </a:p>
        </p:txBody>
      </p:sp>
      <p:sp>
        <p:nvSpPr>
          <p:cNvPr id="4" name="Content Placeholder 3">
            <a:extLst>
              <a:ext uri="{FF2B5EF4-FFF2-40B4-BE49-F238E27FC236}">
                <a16:creationId xmlns:a16="http://schemas.microsoft.com/office/drawing/2014/main" id="{BB2975D9-8EC3-6045-C564-A414BACC3382}"/>
              </a:ext>
            </a:extLst>
          </p:cNvPr>
          <p:cNvSpPr>
            <a:spLocks noGrp="1"/>
          </p:cNvSpPr>
          <p:nvPr>
            <p:ph sz="half" idx="2"/>
          </p:nvPr>
        </p:nvSpPr>
        <p:spPr>
          <a:xfrm>
            <a:off x="645831" y="2652520"/>
            <a:ext cx="5850491" cy="4576679"/>
          </a:xfrm>
        </p:spPr>
        <p:txBody>
          <a:bodyPr>
            <a:noAutofit/>
          </a:bodyPr>
          <a:lstStyle/>
          <a:p>
            <a:pPr marL="457200" lvl="0" indent="-457200">
              <a:buFont typeface="+mj-lt"/>
              <a:buAutoNum type="arabicParenR"/>
            </a:pPr>
            <a:r>
              <a:rPr lang="en-US" sz="2400" b="1" dirty="0"/>
              <a:t>Tengo sed.  / ¿</a:t>
            </a:r>
            <a:r>
              <a:rPr lang="en-US" sz="2400" b="1" dirty="0" err="1"/>
              <a:t>Tienes</a:t>
            </a:r>
            <a:r>
              <a:rPr lang="en-US" sz="2400" b="1" dirty="0"/>
              <a:t> sed? </a:t>
            </a:r>
          </a:p>
          <a:p>
            <a:pPr marL="457200" lvl="0" indent="-457200">
              <a:buFont typeface="+mj-lt"/>
              <a:buAutoNum type="arabicParenR"/>
            </a:pPr>
            <a:r>
              <a:rPr lang="en-US" sz="2400" b="1" dirty="0"/>
              <a:t>Hago café </a:t>
            </a:r>
            <a:r>
              <a:rPr lang="en-US" sz="2400" b="1" dirty="0" err="1"/>
              <a:t>cada</a:t>
            </a:r>
            <a:r>
              <a:rPr lang="en-US" sz="2400" b="1" dirty="0"/>
              <a:t> </a:t>
            </a:r>
            <a:r>
              <a:rPr lang="en-US" sz="2400" b="1" dirty="0" err="1"/>
              <a:t>mañana</a:t>
            </a:r>
            <a:r>
              <a:rPr lang="en-US" sz="2400" b="1" dirty="0"/>
              <a:t>. </a:t>
            </a:r>
          </a:p>
          <a:p>
            <a:pPr marL="457200" lvl="0" indent="-457200">
              <a:buFont typeface="+mj-lt"/>
              <a:buAutoNum type="arabicParenR"/>
            </a:pPr>
            <a:r>
              <a:rPr lang="en-US" sz="2400" b="1" dirty="0"/>
              <a:t>¿</a:t>
            </a:r>
            <a:r>
              <a:rPr lang="en-US" sz="2400" b="1" dirty="0" err="1"/>
              <a:t>Quieres</a:t>
            </a:r>
            <a:r>
              <a:rPr lang="en-US" sz="2400" b="1" dirty="0"/>
              <a:t> </a:t>
            </a:r>
            <a:r>
              <a:rPr lang="en-US" sz="2400" b="1" dirty="0" err="1"/>
              <a:t>el</a:t>
            </a:r>
            <a:r>
              <a:rPr lang="en-US" sz="2400" b="1" dirty="0"/>
              <a:t> café con </a:t>
            </a:r>
            <a:r>
              <a:rPr lang="en-US" sz="2400" b="1" dirty="0" err="1"/>
              <a:t>azucar</a:t>
            </a:r>
            <a:r>
              <a:rPr lang="en-US" sz="2400" b="1" dirty="0"/>
              <a:t>? </a:t>
            </a:r>
          </a:p>
          <a:p>
            <a:pPr marL="457200" lvl="0" indent="-457200">
              <a:buFont typeface="+mj-lt"/>
              <a:buAutoNum type="arabicParenR"/>
            </a:pPr>
            <a:r>
              <a:rPr lang="en-US" sz="2400" b="1" dirty="0" err="1"/>
              <a:t>Prefiero</a:t>
            </a:r>
            <a:r>
              <a:rPr lang="en-US" sz="2400" b="1" dirty="0"/>
              <a:t> mi café con </a:t>
            </a:r>
            <a:r>
              <a:rPr lang="en-US" sz="2400" b="1" dirty="0" err="1"/>
              <a:t>hielo</a:t>
            </a:r>
            <a:r>
              <a:rPr lang="en-US" sz="2400" b="1" dirty="0"/>
              <a:t>. </a:t>
            </a:r>
          </a:p>
          <a:p>
            <a:pPr marL="457200" lvl="0" indent="-457200">
              <a:buFont typeface="+mj-lt"/>
              <a:buAutoNum type="arabicParenR"/>
            </a:pPr>
            <a:r>
              <a:rPr lang="en-US" sz="2400" b="1" dirty="0"/>
              <a:t>¿Tiene leche de </a:t>
            </a:r>
            <a:r>
              <a:rPr lang="en-US" sz="2400" b="1" dirty="0" err="1"/>
              <a:t>almendra</a:t>
            </a:r>
            <a:r>
              <a:rPr lang="en-US" sz="2400" b="1" dirty="0"/>
              <a:t>? </a:t>
            </a:r>
          </a:p>
          <a:p>
            <a:pPr marL="457200" lvl="0" indent="-457200">
              <a:buFont typeface="+mj-lt"/>
              <a:buAutoNum type="arabicParenR"/>
            </a:pPr>
            <a:r>
              <a:rPr lang="en-US" sz="2400" b="1" dirty="0" err="1"/>
              <a:t>Necesito</a:t>
            </a:r>
            <a:r>
              <a:rPr lang="en-US" sz="2400" b="1" dirty="0"/>
              <a:t> mi café para </a:t>
            </a:r>
            <a:r>
              <a:rPr lang="en-US" sz="2400" b="1" dirty="0" err="1"/>
              <a:t>llevar</a:t>
            </a:r>
            <a:r>
              <a:rPr lang="en-US" sz="2400" b="1" dirty="0"/>
              <a:t> </a:t>
            </a:r>
            <a:r>
              <a:rPr lang="en-US" sz="2400" b="1" dirty="0" err="1"/>
              <a:t>por</a:t>
            </a:r>
            <a:r>
              <a:rPr lang="en-US" sz="2400" b="1" dirty="0"/>
              <a:t> favor. </a:t>
            </a:r>
          </a:p>
        </p:txBody>
      </p:sp>
      <p:sp>
        <p:nvSpPr>
          <p:cNvPr id="6" name="Content Placeholder 5">
            <a:extLst>
              <a:ext uri="{FF2B5EF4-FFF2-40B4-BE49-F238E27FC236}">
                <a16:creationId xmlns:a16="http://schemas.microsoft.com/office/drawing/2014/main" id="{9C15145C-1F1B-847B-3196-B2D06C27631C}"/>
              </a:ext>
            </a:extLst>
          </p:cNvPr>
          <p:cNvSpPr>
            <a:spLocks noGrp="1"/>
          </p:cNvSpPr>
          <p:nvPr>
            <p:ph sz="quarter" idx="4"/>
          </p:nvPr>
        </p:nvSpPr>
        <p:spPr>
          <a:xfrm>
            <a:off x="6170532" y="2652520"/>
            <a:ext cx="5792868" cy="4862979"/>
          </a:xfrm>
        </p:spPr>
        <p:txBody>
          <a:bodyPr>
            <a:normAutofit/>
          </a:bodyPr>
          <a:lstStyle/>
          <a:p>
            <a:pPr marL="457200" indent="-457200">
              <a:buFont typeface="+mj-lt"/>
              <a:buAutoNum type="arabicParenR"/>
            </a:pPr>
            <a:r>
              <a:rPr lang="en-US" sz="2400" dirty="0"/>
              <a:t>I’m thirsty. / Are you thirsty?</a:t>
            </a:r>
          </a:p>
          <a:p>
            <a:pPr marL="457200" indent="-457200">
              <a:buFont typeface="+mj-lt"/>
              <a:buAutoNum type="arabicParenR"/>
            </a:pPr>
            <a:r>
              <a:rPr lang="en-US" sz="2400" dirty="0"/>
              <a:t>I make coffee every morning.</a:t>
            </a:r>
          </a:p>
          <a:p>
            <a:pPr marL="457200" indent="-457200">
              <a:buFont typeface="+mj-lt"/>
              <a:buAutoNum type="arabicParenR"/>
            </a:pPr>
            <a:r>
              <a:rPr lang="en-US" sz="2400" dirty="0"/>
              <a:t>Do you want coffee with sugar?</a:t>
            </a:r>
          </a:p>
          <a:p>
            <a:pPr marL="457200" indent="-457200">
              <a:buFont typeface="+mj-lt"/>
              <a:buAutoNum type="arabicParenR"/>
            </a:pPr>
            <a:r>
              <a:rPr lang="en-US" sz="2400" dirty="0"/>
              <a:t>I prefer my coffee with ice.</a:t>
            </a:r>
          </a:p>
          <a:p>
            <a:pPr marL="457200" indent="-457200">
              <a:buFont typeface="+mj-lt"/>
              <a:buAutoNum type="arabicParenR"/>
            </a:pPr>
            <a:r>
              <a:rPr lang="en-US" sz="2400" dirty="0"/>
              <a:t>Do you have almond milk?</a:t>
            </a:r>
          </a:p>
          <a:p>
            <a:pPr marL="457200" indent="-457200">
              <a:buFont typeface="+mj-lt"/>
              <a:buAutoNum type="arabicParenR"/>
            </a:pPr>
            <a:r>
              <a:rPr lang="en-US" sz="2400" dirty="0"/>
              <a:t>I need my coffee to go please</a:t>
            </a:r>
            <a:endParaRPr lang="en-US" sz="2400" b="1" dirty="0"/>
          </a:p>
          <a:p>
            <a:pPr marL="457200" indent="-457200">
              <a:buFont typeface="+mj-lt"/>
              <a:buAutoNum type="arabicParenR"/>
            </a:pPr>
            <a:endParaRPr lang="en-US" sz="2400" dirty="0"/>
          </a:p>
          <a:p>
            <a:pPr marL="457200" indent="-457200">
              <a:buFont typeface="+mj-lt"/>
              <a:buAutoNum type="arabicParenR"/>
            </a:pPr>
            <a:endParaRPr lang="en-US" sz="2400" dirty="0"/>
          </a:p>
          <a:p>
            <a:pPr marL="457200" indent="-457200">
              <a:buFont typeface="+mj-lt"/>
              <a:buAutoNum type="arabicParenR"/>
            </a:pPr>
            <a:endParaRPr lang="en-US" b="1" dirty="0"/>
          </a:p>
        </p:txBody>
      </p:sp>
      <p:pic>
        <p:nvPicPr>
          <p:cNvPr id="8194" name="Picture 2" descr="Mexican Restaurant Illustrations - Free Download in SVG, PNG">
            <a:extLst>
              <a:ext uri="{FF2B5EF4-FFF2-40B4-BE49-F238E27FC236}">
                <a16:creationId xmlns:a16="http://schemas.microsoft.com/office/drawing/2014/main" id="{D262CDC6-DE96-C969-50B1-6ED61FB98A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0931" y="99240"/>
            <a:ext cx="2539891" cy="1785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95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F7E1E87-6D42-5B14-1F65-16DBF72A9571}"/>
              </a:ext>
            </a:extLst>
          </p:cNvPr>
          <p:cNvGraphicFramePr>
            <a:graphicFrameLocks noGrp="1"/>
          </p:cNvGraphicFramePr>
          <p:nvPr>
            <p:extLst>
              <p:ext uri="{D42A27DB-BD31-4B8C-83A1-F6EECF244321}">
                <p14:modId xmlns:p14="http://schemas.microsoft.com/office/powerpoint/2010/main" val="1484520179"/>
              </p:ext>
            </p:extLst>
          </p:nvPr>
        </p:nvGraphicFramePr>
        <p:xfrm>
          <a:off x="2743199" y="1763044"/>
          <a:ext cx="7138220" cy="3139062"/>
        </p:xfrm>
        <a:graphic>
          <a:graphicData uri="http://schemas.openxmlformats.org/drawingml/2006/table">
            <a:tbl>
              <a:tblPr>
                <a:tableStyleId>{5C22544A-7EE6-4342-B048-85BDC9FD1C3A}</a:tableStyleId>
              </a:tblPr>
              <a:tblGrid>
                <a:gridCol w="4143403">
                  <a:extLst>
                    <a:ext uri="{9D8B030D-6E8A-4147-A177-3AD203B41FA5}">
                      <a16:colId xmlns:a16="http://schemas.microsoft.com/office/drawing/2014/main" val="1824129374"/>
                    </a:ext>
                  </a:extLst>
                </a:gridCol>
                <a:gridCol w="2994817">
                  <a:extLst>
                    <a:ext uri="{9D8B030D-6E8A-4147-A177-3AD203B41FA5}">
                      <a16:colId xmlns:a16="http://schemas.microsoft.com/office/drawing/2014/main" val="96030625"/>
                    </a:ext>
                  </a:extLst>
                </a:gridCol>
              </a:tblGrid>
              <a:tr h="0">
                <a:tc>
                  <a:txBody>
                    <a:bodyPr/>
                    <a:lstStyle/>
                    <a:p>
                      <a:pPr marL="0" marR="0" algn="l">
                        <a:lnSpc>
                          <a:spcPct val="115000"/>
                        </a:lnSpc>
                        <a:spcAft>
                          <a:spcPts val="800"/>
                        </a:spcAft>
                        <a:buNone/>
                      </a:pPr>
                      <a:r>
                        <a:rPr lang="en-US" sz="2400" b="1" kern="100" dirty="0" err="1">
                          <a:effectLst/>
                        </a:rPr>
                        <a:t>el</a:t>
                      </a:r>
                      <a:r>
                        <a:rPr lang="en-US" sz="2400" b="1" kern="100" dirty="0">
                          <a:effectLst/>
                        </a:rPr>
                        <a:t> </a:t>
                      </a:r>
                      <a:r>
                        <a:rPr lang="en-US" sz="2400" b="1" kern="100" dirty="0" err="1">
                          <a:effectLst/>
                        </a:rPr>
                        <a:t>restaurante</a:t>
                      </a:r>
                      <a:endParaRPr lang="en-US" sz="24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gn="l">
                        <a:lnSpc>
                          <a:spcPct val="115000"/>
                        </a:lnSpc>
                        <a:spcAft>
                          <a:spcPts val="800"/>
                        </a:spcAft>
                        <a:buNone/>
                      </a:pPr>
                      <a:r>
                        <a:rPr lang="en-US" sz="2400" kern="100">
                          <a:effectLst/>
                        </a:rPr>
                        <a:t>restaurant</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1496494906"/>
                  </a:ext>
                </a:extLst>
              </a:tr>
              <a:tr h="0">
                <a:tc>
                  <a:txBody>
                    <a:bodyPr/>
                    <a:lstStyle/>
                    <a:p>
                      <a:pPr marL="0" marR="0" algn="l">
                        <a:lnSpc>
                          <a:spcPct val="115000"/>
                        </a:lnSpc>
                        <a:spcAft>
                          <a:spcPts val="800"/>
                        </a:spcAft>
                        <a:buNone/>
                      </a:pPr>
                      <a:r>
                        <a:rPr lang="en-US" sz="2400" b="1" kern="100" dirty="0" err="1">
                          <a:effectLst/>
                        </a:rPr>
                        <a:t>el</a:t>
                      </a:r>
                      <a:r>
                        <a:rPr lang="en-US" sz="2400" b="1" kern="100" dirty="0">
                          <a:effectLst/>
                        </a:rPr>
                        <a:t> </a:t>
                      </a:r>
                      <a:r>
                        <a:rPr lang="en-US" sz="2400" b="1" kern="100" dirty="0" err="1">
                          <a:effectLst/>
                        </a:rPr>
                        <a:t>menú</a:t>
                      </a:r>
                      <a:r>
                        <a:rPr lang="en-US" sz="2400" b="1" kern="100" dirty="0">
                          <a:effectLst/>
                        </a:rPr>
                        <a:t>/la carta</a:t>
                      </a:r>
                      <a:endParaRPr lang="en-US" sz="24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gn="l">
                        <a:lnSpc>
                          <a:spcPct val="115000"/>
                        </a:lnSpc>
                        <a:spcAft>
                          <a:spcPts val="800"/>
                        </a:spcAft>
                        <a:buNone/>
                      </a:pPr>
                      <a:r>
                        <a:rPr lang="en-US" sz="2400" kern="100" dirty="0">
                          <a:effectLst/>
                        </a:rPr>
                        <a:t>menu</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764359985"/>
                  </a:ext>
                </a:extLst>
              </a:tr>
              <a:tr h="0">
                <a:tc>
                  <a:txBody>
                    <a:bodyPr/>
                    <a:lstStyle/>
                    <a:p>
                      <a:pPr marL="0" marR="0" algn="l">
                        <a:lnSpc>
                          <a:spcPct val="115000"/>
                        </a:lnSpc>
                        <a:spcAft>
                          <a:spcPts val="800"/>
                        </a:spcAft>
                        <a:buNone/>
                      </a:pPr>
                      <a:r>
                        <a:rPr lang="en-US" sz="2400" b="1" kern="100" dirty="0">
                          <a:effectLst/>
                        </a:rPr>
                        <a:t>la </a:t>
                      </a:r>
                      <a:r>
                        <a:rPr lang="en-US" sz="2400" b="1" kern="100" dirty="0" err="1">
                          <a:effectLst/>
                        </a:rPr>
                        <a:t>cuenta</a:t>
                      </a:r>
                      <a:endParaRPr lang="en-US" sz="24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gn="l">
                        <a:lnSpc>
                          <a:spcPct val="115000"/>
                        </a:lnSpc>
                        <a:spcAft>
                          <a:spcPts val="800"/>
                        </a:spcAft>
                        <a:buNone/>
                      </a:pPr>
                      <a:r>
                        <a:rPr lang="en-US" sz="2400" kern="100" dirty="0">
                          <a:effectLst/>
                        </a:rPr>
                        <a:t>bill/check</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2737956540"/>
                  </a:ext>
                </a:extLst>
              </a:tr>
              <a:tr h="0">
                <a:tc>
                  <a:txBody>
                    <a:bodyPr/>
                    <a:lstStyle/>
                    <a:p>
                      <a:pPr marL="0" marR="0" algn="l">
                        <a:lnSpc>
                          <a:spcPct val="115000"/>
                        </a:lnSpc>
                        <a:spcAft>
                          <a:spcPts val="800"/>
                        </a:spcAft>
                        <a:buNone/>
                      </a:pPr>
                      <a:r>
                        <a:rPr lang="en-US" sz="2400" b="1" kern="100" dirty="0">
                          <a:effectLst/>
                        </a:rPr>
                        <a:t>la </a:t>
                      </a:r>
                      <a:r>
                        <a:rPr lang="en-US" sz="2400" b="1" kern="100" dirty="0" err="1">
                          <a:effectLst/>
                        </a:rPr>
                        <a:t>propina</a:t>
                      </a:r>
                      <a:endParaRPr lang="en-US" sz="24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gn="l">
                        <a:lnSpc>
                          <a:spcPct val="115000"/>
                        </a:lnSpc>
                        <a:spcAft>
                          <a:spcPts val="800"/>
                        </a:spcAft>
                        <a:buNone/>
                      </a:pPr>
                      <a:r>
                        <a:rPr lang="en-US" sz="2400" kern="100" dirty="0">
                          <a:effectLst/>
                        </a:rPr>
                        <a:t>tip</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99752781"/>
                  </a:ext>
                </a:extLst>
              </a:tr>
              <a:tr h="0">
                <a:tc>
                  <a:txBody>
                    <a:bodyPr/>
                    <a:lstStyle/>
                    <a:p>
                      <a:pPr marL="0" marR="0" algn="l">
                        <a:lnSpc>
                          <a:spcPct val="115000"/>
                        </a:lnSpc>
                        <a:spcAft>
                          <a:spcPts val="800"/>
                        </a:spcAft>
                        <a:buNone/>
                      </a:pPr>
                      <a:r>
                        <a:rPr lang="en-US" sz="2400" b="1" kern="100" dirty="0" err="1">
                          <a:effectLst/>
                        </a:rPr>
                        <a:t>el</a:t>
                      </a:r>
                      <a:r>
                        <a:rPr lang="en-US" sz="2400" b="1" kern="100" dirty="0">
                          <a:effectLst/>
                        </a:rPr>
                        <a:t> cocinero/ la </a:t>
                      </a:r>
                      <a:r>
                        <a:rPr lang="en-US" sz="2400" b="1" kern="100" dirty="0" err="1">
                          <a:effectLst/>
                        </a:rPr>
                        <a:t>cocinera</a:t>
                      </a:r>
                      <a:endParaRPr lang="en-US" sz="24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gn="l">
                        <a:lnSpc>
                          <a:spcPct val="115000"/>
                        </a:lnSpc>
                        <a:spcAft>
                          <a:spcPts val="800"/>
                        </a:spcAft>
                        <a:buNone/>
                      </a:pPr>
                      <a:r>
                        <a:rPr lang="en-US" sz="2400" kern="100" dirty="0">
                          <a:effectLst/>
                        </a:rPr>
                        <a:t>the cook</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1293037405"/>
                  </a:ext>
                </a:extLst>
              </a:tr>
              <a:tr h="0">
                <a:tc>
                  <a:txBody>
                    <a:bodyPr/>
                    <a:lstStyle/>
                    <a:p>
                      <a:pPr marL="0" marR="0" algn="l">
                        <a:lnSpc>
                          <a:spcPct val="115000"/>
                        </a:lnSpc>
                        <a:spcAft>
                          <a:spcPts val="800"/>
                        </a:spcAft>
                        <a:buNone/>
                      </a:pPr>
                      <a:r>
                        <a:rPr lang="es-MX" sz="2400" b="1" kern="100" dirty="0">
                          <a:effectLst/>
                        </a:rPr>
                        <a:t>el mesero/la mesera</a:t>
                      </a:r>
                      <a:endParaRPr lang="en-US" sz="24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gn="l">
                        <a:lnSpc>
                          <a:spcPct val="115000"/>
                        </a:lnSpc>
                        <a:spcAft>
                          <a:spcPts val="800"/>
                        </a:spcAft>
                        <a:buNone/>
                      </a:pPr>
                      <a:r>
                        <a:rPr lang="en-US" sz="2400" kern="100" dirty="0">
                          <a:effectLst/>
                        </a:rPr>
                        <a:t>server</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2890004947"/>
                  </a:ext>
                </a:extLst>
              </a:tr>
            </a:tbl>
          </a:graphicData>
        </a:graphic>
      </p:graphicFrame>
      <p:pic>
        <p:nvPicPr>
          <p:cNvPr id="10242" name="Picture 2" descr="Restaurant Vectors - Download Free High-Quality Vectors from Freepik |  Freepik">
            <a:extLst>
              <a:ext uri="{FF2B5EF4-FFF2-40B4-BE49-F238E27FC236}">
                <a16:creationId xmlns:a16="http://schemas.microsoft.com/office/drawing/2014/main" id="{A5D83EF5-5950-FFE4-4B53-72D5F97BDA7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85" b="90256" l="3355" r="93770">
                        <a14:foregroundMark x1="15176" y1="24760" x2="6230" y2="63578"/>
                        <a14:foregroundMark x1="6230" y1="63578" x2="8626" y2="74920"/>
                        <a14:foregroundMark x1="8626" y1="74920" x2="16773" y2="77316"/>
                        <a14:foregroundMark x1="42013" y1="34824" x2="75879" y2="32588"/>
                        <a14:foregroundMark x1="43930" y1="22684" x2="51278" y2="23003"/>
                        <a14:foregroundMark x1="74601" y1="17572" x2="82268" y2="18211"/>
                        <a14:foregroundMark x1="90895" y1="31470" x2="89297" y2="40096"/>
                        <a14:foregroundMark x1="89297" y1="40096" x2="93450" y2="67252"/>
                        <a14:foregroundMark x1="93450" y1="67252" x2="91853" y2="74920"/>
                        <a14:foregroundMark x1="39297" y1="34665" x2="54473" y2="31629"/>
                        <a14:foregroundMark x1="54473" y1="31629" x2="63738" y2="33227"/>
                        <a14:foregroundMark x1="63738" y1="33227" x2="64377" y2="33546"/>
                        <a14:foregroundMark x1="63578" y1="36102" x2="50799" y2="37061"/>
                        <a14:foregroundMark x1="50799" y1="37061" x2="41693" y2="34984"/>
                        <a14:foregroundMark x1="38978" y1="34984" x2="38498" y2="34824"/>
                        <a14:foregroundMark x1="37220" y1="36581" x2="37859" y2="31629"/>
                        <a14:foregroundMark x1="46965" y1="45208" x2="49042" y2="45527"/>
                        <a14:foregroundMark x1="75559" y1="44888" x2="73962" y2="45208"/>
                        <a14:foregroundMark x1="72524" y1="45527" x2="70927" y2="46006"/>
                        <a14:foregroundMark x1="78115" y1="39137" x2="82748" y2="41214"/>
                        <a14:foregroundMark x1="70927" y1="17412" x2="79712" y2="17093"/>
                        <a14:foregroundMark x1="79712" y1="17093" x2="79712" y2="17093"/>
                        <a14:foregroundMark x1="78275" y1="16773" x2="84665" y2="19968"/>
                        <a14:foregroundMark x1="77796" y1="16134" x2="80032" y2="15495"/>
                        <a14:foregroundMark x1="76198" y1="14696" x2="80671" y2="15495"/>
                        <a14:foregroundMark x1="14537" y1="23642" x2="11821" y2="33067"/>
                        <a14:foregroundMark x1="11821" y1="33067" x2="11502" y2="33067"/>
                        <a14:foregroundMark x1="12141" y1="24760" x2="10383" y2="29872"/>
                        <a14:foregroundMark x1="18371" y1="41534" x2="26518" y2="39617"/>
                        <a14:foregroundMark x1="39776" y1="65176" x2="43291" y2="68051"/>
                        <a14:foregroundMark x1="4313" y1="69968" x2="4633" y2="57827"/>
                        <a14:foregroundMark x1="4633" y1="57827" x2="3514" y2="56070"/>
                        <a14:foregroundMark x1="10383" y1="87061" x2="82109" y2="85144"/>
                        <a14:foregroundMark x1="82109" y1="85144" x2="82907" y2="85304"/>
                        <a14:foregroundMark x1="84026" y1="84824" x2="92173" y2="85304"/>
                        <a14:foregroundMark x1="93770" y1="83227" x2="90256" y2="90256"/>
                      </a14:backgroundRemoval>
                    </a14:imgEffect>
                  </a14:imgLayer>
                </a14:imgProps>
              </a:ext>
              <a:ext uri="{28A0092B-C50C-407E-A947-70E740481C1C}">
                <a14:useLocalDpi xmlns:a14="http://schemas.microsoft.com/office/drawing/2010/main" val="0"/>
              </a:ext>
            </a:extLst>
          </a:blip>
          <a:srcRect/>
          <a:stretch>
            <a:fillRect/>
          </a:stretch>
        </p:blipFill>
        <p:spPr bwMode="auto">
          <a:xfrm>
            <a:off x="13122" y="4004155"/>
            <a:ext cx="2628397" cy="262839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restaurant menu clipart #5689296 | Clipart Library">
            <a:extLst>
              <a:ext uri="{FF2B5EF4-FFF2-40B4-BE49-F238E27FC236}">
                <a16:creationId xmlns:a16="http://schemas.microsoft.com/office/drawing/2014/main" id="{39C29900-2FDC-E279-8F43-539E27CEF07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97055" y="-436365"/>
            <a:ext cx="3238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Bill Vectors - Download Free High-Quality Vectors from Freepik | Freepik">
            <a:extLst>
              <a:ext uri="{FF2B5EF4-FFF2-40B4-BE49-F238E27FC236}">
                <a16:creationId xmlns:a16="http://schemas.microsoft.com/office/drawing/2014/main" id="{8FCC341D-D5ED-93AA-E0C2-B6E8F459C83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534" b="92330" l="9744" r="89776">
                        <a14:foregroundMark x1="36422" y1="92330" x2="40096" y2="90057"/>
                        <a14:foregroundMark x1="53994" y1="9091" x2="60703" y2="6534"/>
                      </a14:backgroundRemoval>
                    </a14:imgEffect>
                  </a14:imgLayer>
                </a14:imgProps>
              </a:ext>
              <a:ext uri="{28A0092B-C50C-407E-A947-70E740481C1C}">
                <a14:useLocalDpi xmlns:a14="http://schemas.microsoft.com/office/drawing/2010/main" val="0"/>
              </a:ext>
            </a:extLst>
          </a:blip>
          <a:srcRect/>
          <a:stretch>
            <a:fillRect/>
          </a:stretch>
        </p:blipFill>
        <p:spPr bwMode="auto">
          <a:xfrm>
            <a:off x="4225753" y="4617776"/>
            <a:ext cx="3740494" cy="21032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1C2A060-C65B-20FA-CCCC-06A9EEEBCE8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750" y1="62500" x2="41875" y2="61500"/>
                        <a14:foregroundMark x1="41875" y1="61500" x2="42250" y2="63833"/>
                      </a14:backgroundRemoval>
                    </a14:imgEffect>
                  </a14:imgLayer>
                </a14:imgProps>
              </a:ext>
            </a:extLst>
          </a:blip>
          <a:stretch>
            <a:fillRect/>
          </a:stretch>
        </p:blipFill>
        <p:spPr>
          <a:xfrm>
            <a:off x="4442062" y="-565147"/>
            <a:ext cx="3740494" cy="2805371"/>
          </a:xfrm>
          <a:prstGeom prst="rect">
            <a:avLst/>
          </a:prstGeom>
        </p:spPr>
      </p:pic>
      <p:pic>
        <p:nvPicPr>
          <p:cNvPr id="10252" name="Picture 12" descr="Página 2 | Vectores de 2 cocineros - Descarga vectores gratis de gran  calidad de Freepik | Freepik">
            <a:extLst>
              <a:ext uri="{FF2B5EF4-FFF2-40B4-BE49-F238E27FC236}">
                <a16:creationId xmlns:a16="http://schemas.microsoft.com/office/drawing/2014/main" id="{639ED15F-38F3-3957-E41F-E5E4F15FA0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3780" y="30696"/>
            <a:ext cx="3069771" cy="1721561"/>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joven mesero y camarera en servicio Foto de stock 567795832 | Shutterstock">
            <a:extLst>
              <a:ext uri="{FF2B5EF4-FFF2-40B4-BE49-F238E27FC236}">
                <a16:creationId xmlns:a16="http://schemas.microsoft.com/office/drawing/2014/main" id="{23ECD6CD-AA3D-7B6B-72E4-C83F742B24F0}"/>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7756"/>
          <a:stretch>
            <a:fillRect/>
          </a:stretch>
        </p:blipFill>
        <p:spPr bwMode="auto">
          <a:xfrm>
            <a:off x="9382125" y="4952458"/>
            <a:ext cx="2668361" cy="1767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19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46"/>
                                        </p:tgtEl>
                                        <p:attrNameLst>
                                          <p:attrName>style.visibility</p:attrName>
                                        </p:attrNameLst>
                                      </p:cBhvr>
                                      <p:to>
                                        <p:strVal val="visible"/>
                                      </p:to>
                                    </p:set>
                                    <p:animEffect transition="in" filter="fade">
                                      <p:cBhvr>
                                        <p:cTn id="14" dur="1000"/>
                                        <p:tgtEl>
                                          <p:spTgt spid="10246"/>
                                        </p:tgtEl>
                                      </p:cBhvr>
                                    </p:animEffect>
                                    <p:anim calcmode="lin" valueType="num">
                                      <p:cBhvr>
                                        <p:cTn id="15" dur="1000" fill="hold"/>
                                        <p:tgtEl>
                                          <p:spTgt spid="10246"/>
                                        </p:tgtEl>
                                        <p:attrNameLst>
                                          <p:attrName>ppt_x</p:attrName>
                                        </p:attrNameLst>
                                      </p:cBhvr>
                                      <p:tavLst>
                                        <p:tav tm="0">
                                          <p:val>
                                            <p:strVal val="#ppt_x"/>
                                          </p:val>
                                        </p:tav>
                                        <p:tav tm="100000">
                                          <p:val>
                                            <p:strVal val="#ppt_x"/>
                                          </p:val>
                                        </p:tav>
                                      </p:tavLst>
                                    </p:anim>
                                    <p:anim calcmode="lin" valueType="num">
                                      <p:cBhvr>
                                        <p:cTn id="16" dur="1000" fill="hold"/>
                                        <p:tgtEl>
                                          <p:spTgt spid="1024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48"/>
                                        </p:tgtEl>
                                        <p:attrNameLst>
                                          <p:attrName>style.visibility</p:attrName>
                                        </p:attrNameLst>
                                      </p:cBhvr>
                                      <p:to>
                                        <p:strVal val="visible"/>
                                      </p:to>
                                    </p:set>
                                    <p:animEffect transition="in" filter="fade">
                                      <p:cBhvr>
                                        <p:cTn id="21" dur="1000"/>
                                        <p:tgtEl>
                                          <p:spTgt spid="10248"/>
                                        </p:tgtEl>
                                      </p:cBhvr>
                                    </p:animEffect>
                                    <p:anim calcmode="lin" valueType="num">
                                      <p:cBhvr>
                                        <p:cTn id="22" dur="1000" fill="hold"/>
                                        <p:tgtEl>
                                          <p:spTgt spid="10248"/>
                                        </p:tgtEl>
                                        <p:attrNameLst>
                                          <p:attrName>ppt_x</p:attrName>
                                        </p:attrNameLst>
                                      </p:cBhvr>
                                      <p:tavLst>
                                        <p:tav tm="0">
                                          <p:val>
                                            <p:strVal val="#ppt_x"/>
                                          </p:val>
                                        </p:tav>
                                        <p:tav tm="100000">
                                          <p:val>
                                            <p:strVal val="#ppt_x"/>
                                          </p:val>
                                        </p:tav>
                                      </p:tavLst>
                                    </p:anim>
                                    <p:anim calcmode="lin" valueType="num">
                                      <p:cBhvr>
                                        <p:cTn id="23" dur="1000" fill="hold"/>
                                        <p:tgtEl>
                                          <p:spTgt spid="1024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252"/>
                                        </p:tgtEl>
                                        <p:attrNameLst>
                                          <p:attrName>style.visibility</p:attrName>
                                        </p:attrNameLst>
                                      </p:cBhvr>
                                      <p:to>
                                        <p:strVal val="visible"/>
                                      </p:to>
                                    </p:set>
                                    <p:animEffect transition="in" filter="fade">
                                      <p:cBhvr>
                                        <p:cTn id="35" dur="1000"/>
                                        <p:tgtEl>
                                          <p:spTgt spid="10252"/>
                                        </p:tgtEl>
                                      </p:cBhvr>
                                    </p:animEffect>
                                    <p:anim calcmode="lin" valueType="num">
                                      <p:cBhvr>
                                        <p:cTn id="36" dur="1000" fill="hold"/>
                                        <p:tgtEl>
                                          <p:spTgt spid="10252"/>
                                        </p:tgtEl>
                                        <p:attrNameLst>
                                          <p:attrName>ppt_x</p:attrName>
                                        </p:attrNameLst>
                                      </p:cBhvr>
                                      <p:tavLst>
                                        <p:tav tm="0">
                                          <p:val>
                                            <p:strVal val="#ppt_x"/>
                                          </p:val>
                                        </p:tav>
                                        <p:tav tm="100000">
                                          <p:val>
                                            <p:strVal val="#ppt_x"/>
                                          </p:val>
                                        </p:tav>
                                      </p:tavLst>
                                    </p:anim>
                                    <p:anim calcmode="lin" valueType="num">
                                      <p:cBhvr>
                                        <p:cTn id="37" dur="1000" fill="hold"/>
                                        <p:tgtEl>
                                          <p:spTgt spid="1025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254"/>
                                        </p:tgtEl>
                                        <p:attrNameLst>
                                          <p:attrName>style.visibility</p:attrName>
                                        </p:attrNameLst>
                                      </p:cBhvr>
                                      <p:to>
                                        <p:strVal val="visible"/>
                                      </p:to>
                                    </p:set>
                                    <p:animEffect transition="in" filter="fade">
                                      <p:cBhvr>
                                        <p:cTn id="42" dur="1000"/>
                                        <p:tgtEl>
                                          <p:spTgt spid="10254"/>
                                        </p:tgtEl>
                                      </p:cBhvr>
                                    </p:animEffect>
                                    <p:anim calcmode="lin" valueType="num">
                                      <p:cBhvr>
                                        <p:cTn id="43" dur="1000" fill="hold"/>
                                        <p:tgtEl>
                                          <p:spTgt spid="10254"/>
                                        </p:tgtEl>
                                        <p:attrNameLst>
                                          <p:attrName>ppt_x</p:attrName>
                                        </p:attrNameLst>
                                      </p:cBhvr>
                                      <p:tavLst>
                                        <p:tav tm="0">
                                          <p:val>
                                            <p:strVal val="#ppt_x"/>
                                          </p:val>
                                        </p:tav>
                                        <p:tav tm="100000">
                                          <p:val>
                                            <p:strVal val="#ppt_x"/>
                                          </p:val>
                                        </p:tav>
                                      </p:tavLst>
                                    </p:anim>
                                    <p:anim calcmode="lin" valueType="num">
                                      <p:cBhvr>
                                        <p:cTn id="44" dur="1000" fill="hold"/>
                                        <p:tgtEl>
                                          <p:spTgt spid="102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a:extLst>
            <a:ext uri="{FF2B5EF4-FFF2-40B4-BE49-F238E27FC236}">
              <a16:creationId xmlns:a16="http://schemas.microsoft.com/office/drawing/2014/main" id="{EEB00A9F-E15A-E8CF-1AEE-2BF1C1DC8F47}"/>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C89498C-01D3-113B-4BAB-0FC86673BB6E}"/>
              </a:ext>
            </a:extLst>
          </p:cNvPr>
          <p:cNvGraphicFramePr>
            <a:graphicFrameLocks noGrp="1"/>
          </p:cNvGraphicFramePr>
          <p:nvPr>
            <p:extLst>
              <p:ext uri="{D42A27DB-BD31-4B8C-83A1-F6EECF244321}">
                <p14:modId xmlns:p14="http://schemas.microsoft.com/office/powerpoint/2010/main" val="4013475462"/>
              </p:ext>
            </p:extLst>
          </p:nvPr>
        </p:nvGraphicFramePr>
        <p:xfrm>
          <a:off x="2411860" y="1540910"/>
          <a:ext cx="7570840" cy="3137156"/>
        </p:xfrm>
        <a:graphic>
          <a:graphicData uri="http://schemas.openxmlformats.org/drawingml/2006/table">
            <a:tbl>
              <a:tblPr>
                <a:tableStyleId>{5C22544A-7EE6-4342-B048-85BDC9FD1C3A}</a:tableStyleId>
              </a:tblPr>
              <a:tblGrid>
                <a:gridCol w="3897595">
                  <a:extLst>
                    <a:ext uri="{9D8B030D-6E8A-4147-A177-3AD203B41FA5}">
                      <a16:colId xmlns:a16="http://schemas.microsoft.com/office/drawing/2014/main" val="1717988179"/>
                    </a:ext>
                  </a:extLst>
                </a:gridCol>
                <a:gridCol w="3673245">
                  <a:extLst>
                    <a:ext uri="{9D8B030D-6E8A-4147-A177-3AD203B41FA5}">
                      <a16:colId xmlns:a16="http://schemas.microsoft.com/office/drawing/2014/main" val="3438583962"/>
                    </a:ext>
                  </a:extLst>
                </a:gridCol>
              </a:tblGrid>
              <a:tr h="0">
                <a:tc>
                  <a:txBody>
                    <a:bodyPr/>
                    <a:lstStyle/>
                    <a:p>
                      <a:pPr marL="0" marR="0" algn="l">
                        <a:lnSpc>
                          <a:spcPct val="115000"/>
                        </a:lnSpc>
                        <a:spcAft>
                          <a:spcPts val="800"/>
                        </a:spcAft>
                        <a:buNone/>
                      </a:pPr>
                      <a:r>
                        <a:rPr lang="es-MX" sz="2400" b="1" kern="100" dirty="0">
                          <a:effectLst/>
                        </a:rPr>
                        <a:t>pedir/ordenar</a:t>
                      </a:r>
                      <a:endParaRPr lang="en-US" sz="24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gn="l">
                        <a:lnSpc>
                          <a:spcPct val="115000"/>
                        </a:lnSpc>
                        <a:spcAft>
                          <a:spcPts val="800"/>
                        </a:spcAft>
                        <a:buNone/>
                      </a:pPr>
                      <a:r>
                        <a:rPr lang="en-US" sz="2400" kern="100" dirty="0">
                          <a:effectLst/>
                        </a:rPr>
                        <a:t>to order</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3655087993"/>
                  </a:ext>
                </a:extLst>
              </a:tr>
              <a:tr h="0">
                <a:tc>
                  <a:txBody>
                    <a:bodyPr/>
                    <a:lstStyle/>
                    <a:p>
                      <a:pPr marL="0" marR="0" algn="l">
                        <a:lnSpc>
                          <a:spcPct val="115000"/>
                        </a:lnSpc>
                        <a:spcAft>
                          <a:spcPts val="800"/>
                        </a:spcAft>
                        <a:buNone/>
                      </a:pPr>
                      <a:r>
                        <a:rPr lang="es-GT" sz="2400" b="1" kern="100" dirty="0">
                          <a:effectLst/>
                        </a:rPr>
                        <a:t>¿Podría tener…? </a:t>
                      </a:r>
                      <a:endParaRPr lang="en-US" sz="2400" b="1" kern="100" dirty="0">
                        <a:effectLst/>
                      </a:endParaRPr>
                    </a:p>
                    <a:p>
                      <a:pPr marL="0" marR="0" algn="l">
                        <a:lnSpc>
                          <a:spcPct val="115000"/>
                        </a:lnSpc>
                        <a:spcAft>
                          <a:spcPts val="800"/>
                        </a:spcAft>
                        <a:buNone/>
                      </a:pPr>
                      <a:r>
                        <a:rPr lang="es-GT" sz="2400" b="1" kern="100" dirty="0">
                          <a:effectLst/>
                        </a:rPr>
                        <a:t>¿Podría darme…? </a:t>
                      </a:r>
                      <a:endParaRPr lang="en-US" sz="2400" b="1" kern="100" dirty="0">
                        <a:effectLst/>
                      </a:endParaRPr>
                    </a:p>
                    <a:p>
                      <a:pPr marL="0" marR="0" algn="l">
                        <a:lnSpc>
                          <a:spcPct val="115000"/>
                        </a:lnSpc>
                        <a:spcAft>
                          <a:spcPts val="800"/>
                        </a:spcAft>
                        <a:buNone/>
                      </a:pPr>
                      <a:r>
                        <a:rPr lang="es-GT" sz="2400" b="1" kern="100" dirty="0">
                          <a:effectLst/>
                        </a:rPr>
                        <a:t>¿Podría traerme…?</a:t>
                      </a:r>
                      <a:endParaRPr lang="en-US" sz="24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gn="l">
                        <a:lnSpc>
                          <a:spcPct val="115000"/>
                        </a:lnSpc>
                        <a:spcAft>
                          <a:spcPts val="800"/>
                        </a:spcAft>
                        <a:buNone/>
                      </a:pPr>
                      <a:r>
                        <a:rPr lang="en-US" sz="2400" kern="100">
                          <a:effectLst/>
                        </a:rPr>
                        <a:t>Could I have…? </a:t>
                      </a:r>
                    </a:p>
                    <a:p>
                      <a:pPr marL="0" marR="0" algn="l">
                        <a:lnSpc>
                          <a:spcPct val="115000"/>
                        </a:lnSpc>
                        <a:spcAft>
                          <a:spcPts val="800"/>
                        </a:spcAft>
                        <a:buNone/>
                      </a:pPr>
                      <a:r>
                        <a:rPr lang="en-US" sz="2400" kern="100">
                          <a:effectLst/>
                        </a:rPr>
                        <a:t>Could you give me…? </a:t>
                      </a:r>
                    </a:p>
                    <a:p>
                      <a:pPr marL="0" marR="0" algn="l">
                        <a:lnSpc>
                          <a:spcPct val="115000"/>
                        </a:lnSpc>
                        <a:spcAft>
                          <a:spcPts val="800"/>
                        </a:spcAft>
                        <a:buNone/>
                      </a:pPr>
                      <a:r>
                        <a:rPr lang="en-US" sz="2400" kern="100">
                          <a:effectLst/>
                        </a:rPr>
                        <a:t>Could you bring me…?</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1572510015"/>
                  </a:ext>
                </a:extLst>
              </a:tr>
              <a:tr h="0">
                <a:tc>
                  <a:txBody>
                    <a:bodyPr/>
                    <a:lstStyle/>
                    <a:p>
                      <a:pPr marL="0" marR="0" algn="l">
                        <a:lnSpc>
                          <a:spcPct val="115000"/>
                        </a:lnSpc>
                        <a:spcAft>
                          <a:spcPts val="800"/>
                        </a:spcAft>
                        <a:buNone/>
                      </a:pPr>
                      <a:r>
                        <a:rPr lang="en-US" sz="2400" b="1" kern="100" dirty="0">
                          <a:effectLst/>
                        </a:rPr>
                        <a:t>Me </a:t>
                      </a:r>
                      <a:r>
                        <a:rPr lang="en-US" sz="2400" b="1" kern="100" dirty="0" err="1">
                          <a:effectLst/>
                        </a:rPr>
                        <a:t>gustaría</a:t>
                      </a:r>
                      <a:r>
                        <a:rPr lang="en-US" sz="2400" b="1" kern="100" dirty="0">
                          <a:effectLst/>
                        </a:rPr>
                        <a:t>…</a:t>
                      </a:r>
                      <a:endParaRPr lang="en-US" sz="24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gn="l">
                        <a:lnSpc>
                          <a:spcPct val="115000"/>
                        </a:lnSpc>
                        <a:spcAft>
                          <a:spcPts val="800"/>
                        </a:spcAft>
                        <a:buNone/>
                      </a:pPr>
                      <a:r>
                        <a:rPr lang="en-US" sz="2400" kern="100">
                          <a:effectLst/>
                        </a:rPr>
                        <a:t>I would like… </a:t>
                      </a:r>
                      <a:endParaRPr lang="en-US" sz="24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82300973"/>
                  </a:ext>
                </a:extLst>
              </a:tr>
              <a:tr h="0">
                <a:tc>
                  <a:txBody>
                    <a:bodyPr/>
                    <a:lstStyle/>
                    <a:p>
                      <a:pPr marL="0" marR="0" algn="l">
                        <a:lnSpc>
                          <a:spcPct val="115000"/>
                        </a:lnSpc>
                        <a:spcAft>
                          <a:spcPts val="800"/>
                        </a:spcAft>
                        <a:buNone/>
                      </a:pPr>
                      <a:r>
                        <a:rPr lang="en-US" sz="2400" b="1" kern="100" dirty="0">
                          <a:effectLst/>
                        </a:rPr>
                        <a:t>para </a:t>
                      </a:r>
                      <a:r>
                        <a:rPr lang="en-US" sz="2400" b="1" kern="100" dirty="0" err="1">
                          <a:effectLst/>
                        </a:rPr>
                        <a:t>llevar</a:t>
                      </a:r>
                      <a:endParaRPr lang="en-US" sz="24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gn="l">
                        <a:lnSpc>
                          <a:spcPct val="115000"/>
                        </a:lnSpc>
                        <a:spcAft>
                          <a:spcPts val="800"/>
                        </a:spcAft>
                        <a:buNone/>
                      </a:pPr>
                      <a:r>
                        <a:rPr lang="en-US" sz="2400" kern="100" dirty="0">
                          <a:effectLst/>
                        </a:rPr>
                        <a:t>to go</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255810389"/>
                  </a:ext>
                </a:extLst>
              </a:tr>
            </a:tbl>
          </a:graphicData>
        </a:graphic>
      </p:graphicFrame>
      <p:pic>
        <p:nvPicPr>
          <p:cNvPr id="11266" name="Picture 2" descr="Elegant couple ordering dinner in the restaurant | Free Vector">
            <a:extLst>
              <a:ext uri="{FF2B5EF4-FFF2-40B4-BE49-F238E27FC236}">
                <a16:creationId xmlns:a16="http://schemas.microsoft.com/office/drawing/2014/main" id="{DB1DFD44-5EC5-ECAA-BA3D-27E844FA82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303" b="11863"/>
          <a:stretch>
            <a:fillRect/>
          </a:stretch>
        </p:blipFill>
        <p:spPr bwMode="auto">
          <a:xfrm>
            <a:off x="0" y="0"/>
            <a:ext cx="2411860" cy="173254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Ordering restaurant Vectors - Download Free High-Quality Vectors from  Freepik | Freepik">
            <a:extLst>
              <a:ext uri="{FF2B5EF4-FFF2-40B4-BE49-F238E27FC236}">
                <a16:creationId xmlns:a16="http://schemas.microsoft.com/office/drawing/2014/main" id="{FD885DDC-9E8D-E034-0BC0-92D6DDA9B0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00" t="5371" r="3555"/>
          <a:stretch>
            <a:fillRect/>
          </a:stretch>
        </p:blipFill>
        <p:spPr bwMode="auto">
          <a:xfrm>
            <a:off x="0" y="4678066"/>
            <a:ext cx="3006498" cy="2179934"/>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Page 4 | Sorrounded by fast food restaurants Vectors - Download Free  High-Quality Vectors from Freepik | Freepik">
            <a:extLst>
              <a:ext uri="{FF2B5EF4-FFF2-40B4-BE49-F238E27FC236}">
                <a16:creationId xmlns:a16="http://schemas.microsoft.com/office/drawing/2014/main" id="{B4CA780A-A7E9-3372-0764-A4421D1AE1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841" t="17076" r="5673" b="16124"/>
          <a:stretch>
            <a:fillRect/>
          </a:stretch>
        </p:blipFill>
        <p:spPr bwMode="auto">
          <a:xfrm>
            <a:off x="9328984" y="4603919"/>
            <a:ext cx="2854995" cy="2179934"/>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Page 24 | Carry out food Images - Free Download on Freepik">
            <a:extLst>
              <a:ext uri="{FF2B5EF4-FFF2-40B4-BE49-F238E27FC236}">
                <a16:creationId xmlns:a16="http://schemas.microsoft.com/office/drawing/2014/main" id="{E9EDE5FD-CA4E-65B1-2BC3-8A5A28D13CA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164052" y="-433138"/>
            <a:ext cx="3360821" cy="3360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50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1000"/>
                                        <p:tgtEl>
                                          <p:spTgt spid="11266"/>
                                        </p:tgtEl>
                                      </p:cBhvr>
                                    </p:animEffect>
                                    <p:anim calcmode="lin" valueType="num">
                                      <p:cBhvr>
                                        <p:cTn id="8" dur="1000" fill="hold"/>
                                        <p:tgtEl>
                                          <p:spTgt spid="11266"/>
                                        </p:tgtEl>
                                        <p:attrNameLst>
                                          <p:attrName>ppt_x</p:attrName>
                                        </p:attrNameLst>
                                      </p:cBhvr>
                                      <p:tavLst>
                                        <p:tav tm="0">
                                          <p:val>
                                            <p:strVal val="#ppt_x"/>
                                          </p:val>
                                        </p:tav>
                                        <p:tav tm="100000">
                                          <p:val>
                                            <p:strVal val="#ppt_x"/>
                                          </p:val>
                                        </p:tav>
                                      </p:tavLst>
                                    </p:anim>
                                    <p:anim calcmode="lin" valueType="num">
                                      <p:cBhvr>
                                        <p:cTn id="9"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1268"/>
                                        </p:tgtEl>
                                        <p:attrNameLst>
                                          <p:attrName>style.visibility</p:attrName>
                                        </p:attrNameLst>
                                      </p:cBhvr>
                                      <p:to>
                                        <p:strVal val="visible"/>
                                      </p:to>
                                    </p:set>
                                    <p:anim calcmode="lin" valueType="num">
                                      <p:cBhvr additive="base">
                                        <p:cTn id="14" dur="500" fill="hold"/>
                                        <p:tgtEl>
                                          <p:spTgt spid="11268"/>
                                        </p:tgtEl>
                                        <p:attrNameLst>
                                          <p:attrName>ppt_x</p:attrName>
                                        </p:attrNameLst>
                                      </p:cBhvr>
                                      <p:tavLst>
                                        <p:tav tm="0">
                                          <p:val>
                                            <p:strVal val="#ppt_x"/>
                                          </p:val>
                                        </p:tav>
                                        <p:tav tm="100000">
                                          <p:val>
                                            <p:strVal val="#ppt_x"/>
                                          </p:val>
                                        </p:tav>
                                      </p:tavLst>
                                    </p:anim>
                                    <p:anim calcmode="lin" valueType="num">
                                      <p:cBhvr additive="base">
                                        <p:cTn id="15" dur="500" fill="hold"/>
                                        <p:tgtEl>
                                          <p:spTgt spid="1126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270"/>
                                        </p:tgtEl>
                                        <p:attrNameLst>
                                          <p:attrName>style.visibility</p:attrName>
                                        </p:attrNameLst>
                                      </p:cBhvr>
                                      <p:to>
                                        <p:strVal val="visible"/>
                                      </p:to>
                                    </p:set>
                                    <p:animEffect transition="in" filter="fade">
                                      <p:cBhvr>
                                        <p:cTn id="20" dur="1000"/>
                                        <p:tgtEl>
                                          <p:spTgt spid="11270"/>
                                        </p:tgtEl>
                                      </p:cBhvr>
                                    </p:animEffect>
                                    <p:anim calcmode="lin" valueType="num">
                                      <p:cBhvr>
                                        <p:cTn id="21" dur="1000" fill="hold"/>
                                        <p:tgtEl>
                                          <p:spTgt spid="11270"/>
                                        </p:tgtEl>
                                        <p:attrNameLst>
                                          <p:attrName>ppt_x</p:attrName>
                                        </p:attrNameLst>
                                      </p:cBhvr>
                                      <p:tavLst>
                                        <p:tav tm="0">
                                          <p:val>
                                            <p:strVal val="#ppt_x"/>
                                          </p:val>
                                        </p:tav>
                                        <p:tav tm="100000">
                                          <p:val>
                                            <p:strVal val="#ppt_x"/>
                                          </p:val>
                                        </p:tav>
                                      </p:tavLst>
                                    </p:anim>
                                    <p:anim calcmode="lin" valueType="num">
                                      <p:cBhvr>
                                        <p:cTn id="22" dur="1000" fill="hold"/>
                                        <p:tgtEl>
                                          <p:spTgt spid="1127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272"/>
                                        </p:tgtEl>
                                        <p:attrNameLst>
                                          <p:attrName>style.visibility</p:attrName>
                                        </p:attrNameLst>
                                      </p:cBhvr>
                                      <p:to>
                                        <p:strVal val="visible"/>
                                      </p:to>
                                    </p:set>
                                    <p:animEffect transition="in" filter="fade">
                                      <p:cBhvr>
                                        <p:cTn id="27" dur="1000"/>
                                        <p:tgtEl>
                                          <p:spTgt spid="11272"/>
                                        </p:tgtEl>
                                      </p:cBhvr>
                                    </p:animEffect>
                                    <p:anim calcmode="lin" valueType="num">
                                      <p:cBhvr>
                                        <p:cTn id="28" dur="1000" fill="hold"/>
                                        <p:tgtEl>
                                          <p:spTgt spid="11272"/>
                                        </p:tgtEl>
                                        <p:attrNameLst>
                                          <p:attrName>ppt_x</p:attrName>
                                        </p:attrNameLst>
                                      </p:cBhvr>
                                      <p:tavLst>
                                        <p:tav tm="0">
                                          <p:val>
                                            <p:strVal val="#ppt_x"/>
                                          </p:val>
                                        </p:tav>
                                        <p:tav tm="100000">
                                          <p:val>
                                            <p:strVal val="#ppt_x"/>
                                          </p:val>
                                        </p:tav>
                                      </p:tavLst>
                                    </p:anim>
                                    <p:anim calcmode="lin" valueType="num">
                                      <p:cBhvr>
                                        <p:cTn id="29" dur="1000" fill="hold"/>
                                        <p:tgtEl>
                                          <p:spTgt spid="112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0CBD4-E39A-6486-6EEA-323B120CDF93}"/>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6860B11A-72A4-A94F-1590-9804F66AD930}"/>
              </a:ext>
            </a:extLst>
          </p:cNvPr>
          <p:cNvSpPr txBox="1">
            <a:spLocks/>
          </p:cNvSpPr>
          <p:nvPr/>
        </p:nvSpPr>
        <p:spPr>
          <a:xfrm>
            <a:off x="14749" y="626483"/>
            <a:ext cx="12162502" cy="969963"/>
          </a:xfrm>
          <a:prstGeom prst="rect">
            <a:avLst/>
          </a:prstGeom>
          <a:solidFill>
            <a:schemeClr val="accent1">
              <a:lumMod val="75000"/>
            </a:schemeClr>
          </a:solidFill>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GT" sz="5400" dirty="0"/>
              <a:t>N</a:t>
            </a:r>
            <a:r>
              <a:rPr lang="en-US" sz="5400" dirty="0"/>
              <a:t>OTAS CULTURALES</a:t>
            </a:r>
          </a:p>
        </p:txBody>
      </p:sp>
      <p:pic>
        <p:nvPicPr>
          <p:cNvPr id="16386" name="Picture 2" descr="Amazon.com | Kingrol 12 Pack 2 oz Mexican Cantaritos de Barro Pottery Shot  Glasses, Mini Clay Cups for Tequila, Margaritas, Mojitos: Shot Glasses">
            <a:extLst>
              <a:ext uri="{FF2B5EF4-FFF2-40B4-BE49-F238E27FC236}">
                <a16:creationId xmlns:a16="http://schemas.microsoft.com/office/drawing/2014/main" id="{C799BE34-E8B6-6FC8-70E5-0E8D31C4E5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8593" y="1835478"/>
            <a:ext cx="7372657" cy="4560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8834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089BCCFB-AFA0-0482-7DB8-DEDB6DDE97AD}"/>
              </a:ext>
            </a:extLst>
          </p:cNvPr>
          <p:cNvSpPr>
            <a:spLocks noChangeArrowheads="1"/>
          </p:cNvSpPr>
          <p:nvPr/>
        </p:nvSpPr>
        <p:spPr bwMode="auto">
          <a:xfrm>
            <a:off x="319377" y="780081"/>
            <a:ext cx="11553245" cy="1200329"/>
          </a:xfrm>
          <a:prstGeom prst="rect">
            <a:avLst/>
          </a:prstGeom>
          <a:solidFill>
            <a:schemeClr val="accent1">
              <a:lumMod val="50000"/>
            </a:schemeClr>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In many Spanish-speaking countries, restaurant etiquette can vary, but one common practice is that diners usually request the check when they are finished eating. This is because it is often considered rude for servers to rush guests out of the restaurant.</a:t>
            </a:r>
            <a:endParaRPr kumimoji="0" lang="en-US" altLang="en-US" sz="2400" b="0" i="0" u="none" strike="noStrike" cap="none" normalizeH="0" baseline="0" dirty="0">
              <a:ln>
                <a:noFill/>
              </a:ln>
              <a:solidFill>
                <a:schemeClr val="tx1"/>
              </a:solidFill>
              <a:effectLst/>
            </a:endParaRPr>
          </a:p>
        </p:txBody>
      </p:sp>
      <p:pic>
        <p:nvPicPr>
          <p:cNvPr id="12297" name="Picture 9" descr="Formas y curiosidades del momento &quot;pedir la cuenta&quot;">
            <a:extLst>
              <a:ext uri="{FF2B5EF4-FFF2-40B4-BE49-F238E27FC236}">
                <a16:creationId xmlns:a16="http://schemas.microsoft.com/office/drawing/2014/main" id="{E7995190-0F12-7BEF-56D9-A09257A75F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4610" y="2480802"/>
            <a:ext cx="6196904" cy="3310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64437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a:extLst>
            <a:ext uri="{FF2B5EF4-FFF2-40B4-BE49-F238E27FC236}">
              <a16:creationId xmlns:a16="http://schemas.microsoft.com/office/drawing/2014/main" id="{51A5B48E-85C5-E1D3-40F3-CAB3652DC60A}"/>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A0765D31-E48D-FE8C-1295-83E183B2A406}"/>
              </a:ext>
            </a:extLst>
          </p:cNvPr>
          <p:cNvSpPr>
            <a:spLocks noChangeArrowheads="1"/>
          </p:cNvSpPr>
          <p:nvPr/>
        </p:nvSpPr>
        <p:spPr bwMode="auto">
          <a:xfrm>
            <a:off x="1105574" y="1440758"/>
            <a:ext cx="5780598"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r>
              <a:rPr kumimoji="0" lang="en-US" altLang="en-US" sz="24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Horchata</a:t>
            </a:r>
            <a:r>
              <a:rPr kumimoji="0" lang="en-US" altLang="en-US" sz="24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is a traditional drink with many regional variations. It is typically made with white rice and cinnamon (</a:t>
            </a:r>
            <a:r>
              <a:rPr kumimoji="0" lang="en-US" altLang="en-US" sz="2400" b="0" i="1" u="none" strike="noStrike" cap="none" normalizeH="0" baseline="0" dirty="0" err="1">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canela</a:t>
            </a:r>
            <a:r>
              <a:rPr kumimoji="0" lang="en-US" altLang="en-US" sz="24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and sometimes includes vanilla or fruit. </a:t>
            </a:r>
            <a:r>
              <a:rPr kumimoji="0" lang="en-US" altLang="en-US" sz="24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Horchata de arroz</a:t>
            </a:r>
            <a:r>
              <a:rPr kumimoji="0" lang="en-US" altLang="en-US" sz="24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—made with rice, cinnamon, and vanilla—is the most common version in Mexico and Guatemala. It is one of the most popular flavors of Mexican </a:t>
            </a:r>
            <a:r>
              <a:rPr kumimoji="0" lang="en-US" altLang="en-US" sz="2400" b="1" i="0" u="none" strike="noStrike" cap="none" normalizeH="0" baseline="0" dirty="0" err="1">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aguas</a:t>
            </a:r>
            <a:r>
              <a:rPr kumimoji="0" lang="en-US" altLang="en-US" sz="24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frescas</a:t>
            </a:r>
            <a:r>
              <a:rPr kumimoji="0" lang="en-US" altLang="en-US" sz="24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t>
            </a:r>
            <a:r>
              <a:rPr kumimoji="0" lang="en-US" altLang="en-US" sz="2400" b="0" i="1"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(See image on the right.)</a:t>
            </a:r>
            <a:r>
              <a:rPr kumimoji="0" lang="en-US" altLang="en-US" sz="2400" b="1" i="0" u="none" strike="noStrike" cap="none" normalizeH="0" baseline="0" dirty="0">
                <a:ln>
                  <a:noFill/>
                </a:ln>
                <a:solidFill>
                  <a:schemeClr val="tx1"/>
                </a:solidFill>
                <a:effectLst/>
                <a:latin typeface="Aptos" panose="020B0004020202020204" pitchFamily="34" charset="0"/>
                <a:ea typeface="Arial" panose="020B0604020202020204" pitchFamily="34" charset="0"/>
                <a:cs typeface="Times New Roman" panose="02020603050405020304" pitchFamily="18" charset="0"/>
              </a:rPr>
              <a:t> </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pic>
        <p:nvPicPr>
          <p:cNvPr id="12295" name="Picture 7" descr="Horchata png Images - Free Download on Freepik">
            <a:extLst>
              <a:ext uri="{FF2B5EF4-FFF2-40B4-BE49-F238E27FC236}">
                <a16:creationId xmlns:a16="http://schemas.microsoft.com/office/drawing/2014/main" id="{B0243B45-0EDF-4125-063F-068AF80ECF2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730" b="93378" l="10000" r="90000">
                        <a14:foregroundMark x1="21081" y1="22973" x2="25811" y2="15541"/>
                        <a14:foregroundMark x1="25811" y1="15541" x2="41892" y2="12297"/>
                        <a14:foregroundMark x1="30946" y1="13243" x2="45541" y2="11351"/>
                        <a14:foregroundMark x1="45541" y1="11351" x2="63243" y2="13108"/>
                        <a14:foregroundMark x1="63243" y1="13108" x2="63243" y2="13108"/>
                        <a14:foregroundMark x1="73243" y1="7973" x2="75000" y2="4730"/>
                        <a14:foregroundMark x1="75676" y1="18514" x2="75000" y2="21351"/>
                        <a14:foregroundMark x1="34324" y1="88919" x2="41486" y2="91757"/>
                        <a14:foregroundMark x1="41486" y1="91757" x2="64865" y2="89324"/>
                        <a14:foregroundMark x1="64865" y1="89324" x2="65405" y2="88784"/>
                        <a14:foregroundMark x1="70405" y1="70135" x2="69459" y2="84324"/>
                        <a14:foregroundMark x1="69459" y1="84324" x2="68378" y2="85676"/>
                        <a14:foregroundMark x1="61216" y1="91081" x2="67162" y2="86216"/>
                        <a14:foregroundMark x1="67973" y1="86081" x2="62027" y2="93378"/>
                        <a14:foregroundMark x1="62027" y1="93378" x2="61757" y2="93243"/>
                        <a14:foregroundMark x1="23919" y1="51081" x2="25946" y2="60405"/>
                      </a14:backgroundRemoval>
                    </a14:imgEffect>
                  </a14:imgLayer>
                </a14:imgProps>
              </a:ext>
              <a:ext uri="{28A0092B-C50C-407E-A947-70E740481C1C}">
                <a14:useLocalDpi xmlns:a14="http://schemas.microsoft.com/office/drawing/2010/main" val="0"/>
              </a:ext>
            </a:extLst>
          </a:blip>
          <a:srcRect/>
          <a:stretch>
            <a:fillRect/>
          </a:stretch>
        </p:blipFill>
        <p:spPr bwMode="auto">
          <a:xfrm>
            <a:off x="6968859" y="954036"/>
            <a:ext cx="4555486" cy="4555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38113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a:extLst>
            <a:ext uri="{FF2B5EF4-FFF2-40B4-BE49-F238E27FC236}">
              <a16:creationId xmlns:a16="http://schemas.microsoft.com/office/drawing/2014/main" id="{AF224763-76D0-8A82-6CBA-C974BBCE8A1D}"/>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A371174B-107C-8C0E-490E-3F1812374F8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72FE9EB0-6E79-B10D-9E29-47FF2758DBD9}"/>
              </a:ext>
            </a:extLst>
          </p:cNvPr>
          <p:cNvSpPr>
            <a:spLocks noChangeArrowheads="1"/>
          </p:cNvSpPr>
          <p:nvPr/>
        </p:nvSpPr>
        <p:spPr bwMode="auto">
          <a:xfrm>
            <a:off x="5439696" y="457200"/>
            <a:ext cx="5759245"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Margaritas</a:t>
            </a:r>
            <a:r>
              <a:rPr kumimoji="0" lang="en-US" altLang="en-US" sz="28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 are a cocktail made with tequila, triple sec, and lime juice. Some recipes also include simple syrup, and they are often served with salt on the rim of the glass. </a:t>
            </a: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2800" dirty="0">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Margaritas can be served shaken with ice, on the rocks, or blended. </a:t>
            </a: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2800" dirty="0">
              <a:latin typeface="Aptos" panose="020B0004020202020204" pitchFamily="34" charset="0"/>
              <a:ea typeface="Aptos" panose="020B000402020202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ptos" panose="020B0004020202020204" pitchFamily="34" charset="0"/>
                <a:ea typeface="Aptos" panose="020B0004020202020204" pitchFamily="34" charset="0"/>
                <a:cs typeface="Times New Roman" panose="02020603050405020304" pitchFamily="18" charset="0"/>
              </a:rPr>
              <a:t>It is believed that Francisco “Pancho” Morales invented the margarita in 1942 in a bar in Juárez, Mexico.</a:t>
            </a:r>
            <a:endParaRPr kumimoji="0" lang="en-US" altLang="en-US" sz="4000" b="0" i="0" u="none" strike="noStrike" cap="none" normalizeH="0" baseline="0" dirty="0">
              <a:ln>
                <a:noFill/>
              </a:ln>
              <a:solidFill>
                <a:schemeClr val="tx1"/>
              </a:solidFill>
              <a:effectLst/>
              <a:latin typeface="Arial" panose="020B0604020202020204" pitchFamily="34" charset="0"/>
            </a:endParaRPr>
          </a:p>
        </p:txBody>
      </p:sp>
      <p:pic>
        <p:nvPicPr>
          <p:cNvPr id="13317" name="Picture 5" descr="Frozen margarita Vectors - Download Free High-Quality Vectors from Freepik  | Freepik">
            <a:extLst>
              <a:ext uri="{FF2B5EF4-FFF2-40B4-BE49-F238E27FC236}">
                <a16:creationId xmlns:a16="http://schemas.microsoft.com/office/drawing/2014/main" id="{E32E1B8D-5DE2-A2D3-4D18-A628D987BB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630" y="942240"/>
            <a:ext cx="4723785" cy="4723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3085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a:extLst>
            <a:ext uri="{FF2B5EF4-FFF2-40B4-BE49-F238E27FC236}">
              <a16:creationId xmlns:a16="http://schemas.microsoft.com/office/drawing/2014/main" id="{A8B14DC3-74E6-2722-ECF8-3557BF59B272}"/>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477F7544-7887-99EB-C93A-45EA714CB90E}"/>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C4FA0BA3-0F5A-DC89-7C7D-9BCE53A98076}"/>
              </a:ext>
            </a:extLst>
          </p:cNvPr>
          <p:cNvSpPr txBox="1"/>
          <p:nvPr/>
        </p:nvSpPr>
        <p:spPr>
          <a:xfrm>
            <a:off x="1022553" y="1166842"/>
            <a:ext cx="4670323" cy="4524315"/>
          </a:xfrm>
          <a:prstGeom prst="rect">
            <a:avLst/>
          </a:prstGeom>
          <a:noFill/>
        </p:spPr>
        <p:txBody>
          <a:bodyPr wrap="square">
            <a:spAutoFit/>
          </a:bodyPr>
          <a:lstStyle/>
          <a:p>
            <a:pPr marL="0" marR="0" algn="just">
              <a:buNone/>
            </a:pPr>
            <a:r>
              <a:rPr lang="en-US" sz="3200" kern="100" dirty="0">
                <a:effectLst/>
                <a:latin typeface="Aptos" panose="020B0004020202020204" pitchFamily="34" charset="0"/>
                <a:ea typeface="Aptos" panose="020B0004020202020204" pitchFamily="34" charset="0"/>
                <a:cs typeface="Times New Roman" panose="02020603050405020304" pitchFamily="18" charset="0"/>
              </a:rPr>
              <a:t>• </a:t>
            </a:r>
            <a:r>
              <a:rPr lang="en-US" sz="3200" b="1" kern="100" dirty="0">
                <a:effectLst/>
                <a:latin typeface="Aptos" panose="020B0004020202020204" pitchFamily="34" charset="0"/>
                <a:ea typeface="Aptos" panose="020B0004020202020204" pitchFamily="34" charset="0"/>
                <a:cs typeface="Times New Roman" panose="02020603050405020304" pitchFamily="18" charset="0"/>
              </a:rPr>
              <a:t>Mojitos</a:t>
            </a:r>
            <a:r>
              <a:rPr lang="en-US" sz="3200" kern="100" dirty="0">
                <a:effectLst/>
                <a:latin typeface="Aptos" panose="020B0004020202020204" pitchFamily="34" charset="0"/>
                <a:ea typeface="Aptos" panose="020B0004020202020204" pitchFamily="34" charset="0"/>
                <a:cs typeface="Times New Roman" panose="02020603050405020304" pitchFamily="18" charset="0"/>
              </a:rPr>
              <a:t> are a cocktail made with white rum, soda water, mint, lime juice, and sugar. The original mojito is said to have been used as a medicinal drink on the island of Cuba to help prevent illness.</a:t>
            </a:r>
          </a:p>
        </p:txBody>
      </p:sp>
      <p:pic>
        <p:nvPicPr>
          <p:cNvPr id="14338" name="Picture 2" descr="Mojito Images - Free Download on Freepik">
            <a:extLst>
              <a:ext uri="{FF2B5EF4-FFF2-40B4-BE49-F238E27FC236}">
                <a16:creationId xmlns:a16="http://schemas.microsoft.com/office/drawing/2014/main" id="{43A25932-A934-A6D4-B445-01C42C953F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447674"/>
            <a:ext cx="5381625"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4867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a:extLst>
            <a:ext uri="{FF2B5EF4-FFF2-40B4-BE49-F238E27FC236}">
              <a16:creationId xmlns:a16="http://schemas.microsoft.com/office/drawing/2014/main" id="{5EF4FBDC-3ED3-DD17-367F-FE069CE5377F}"/>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480BE44E-88CE-214C-BB7F-0C3B1F7786A7}"/>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25F6E049-C443-B7C9-4745-D5F83ADEF27E}"/>
              </a:ext>
            </a:extLst>
          </p:cNvPr>
          <p:cNvSpPr txBox="1"/>
          <p:nvPr/>
        </p:nvSpPr>
        <p:spPr>
          <a:xfrm>
            <a:off x="6518787" y="1081087"/>
            <a:ext cx="5270089" cy="4893647"/>
          </a:xfrm>
          <a:prstGeom prst="rect">
            <a:avLst/>
          </a:prstGeom>
          <a:noFill/>
        </p:spPr>
        <p:txBody>
          <a:bodyPr wrap="square">
            <a:spAutoFit/>
          </a:bodyPr>
          <a:lstStyle/>
          <a:p>
            <a:pPr algn="just"/>
            <a:r>
              <a:rPr lang="en-US" sz="2400" dirty="0">
                <a:latin typeface="Aptos" panose="020B0004020202020204" pitchFamily="34" charset="0"/>
              </a:rPr>
              <a:t>• </a:t>
            </a:r>
            <a:r>
              <a:rPr lang="en-US" sz="2400" b="1" dirty="0">
                <a:latin typeface="Aptos" panose="020B0004020202020204" pitchFamily="34" charset="0"/>
              </a:rPr>
              <a:t>Mezcal</a:t>
            </a:r>
            <a:r>
              <a:rPr lang="en-US" sz="2400" dirty="0">
                <a:latin typeface="Aptos" panose="020B0004020202020204" pitchFamily="34" charset="0"/>
              </a:rPr>
              <a:t> is a distilled alcoholic beverage made from different types of agaves and is native to Mexico, where it is considered the national spirit.</a:t>
            </a:r>
          </a:p>
          <a:p>
            <a:pPr algn="just"/>
            <a:endParaRPr lang="en-US" sz="2400" dirty="0">
              <a:latin typeface="Aptos" panose="020B0004020202020204" pitchFamily="34" charset="0"/>
            </a:endParaRPr>
          </a:p>
          <a:p>
            <a:pPr algn="just"/>
            <a:r>
              <a:rPr lang="en-US" sz="2400" dirty="0">
                <a:latin typeface="Aptos" panose="020B0004020202020204" pitchFamily="34" charset="0"/>
              </a:rPr>
              <a:t>Mezcal is a broad category of agave-based spirits, and tequila is actually a type of mezcal. This is similar to how bourbon is a type of whiskey or Chardonnay is a type of wine. </a:t>
            </a:r>
          </a:p>
          <a:p>
            <a:pPr algn="just"/>
            <a:endParaRPr lang="en-US" sz="2400" dirty="0">
              <a:latin typeface="Aptos" panose="020B0004020202020204" pitchFamily="34" charset="0"/>
            </a:endParaRPr>
          </a:p>
          <a:p>
            <a:pPr algn="just"/>
            <a:r>
              <a:rPr lang="en-US" sz="2400" dirty="0">
                <a:latin typeface="Aptos" panose="020B0004020202020204" pitchFamily="34" charset="0"/>
              </a:rPr>
              <a:t>Tequila, however, can only be made from one specific type of agave.</a:t>
            </a:r>
          </a:p>
        </p:txBody>
      </p:sp>
      <p:pic>
        <p:nvPicPr>
          <p:cNvPr id="15362" name="Picture 2" descr="Page 2 | Mezcal Photos - Download Free High-Quality Pictures | Freepik">
            <a:extLst>
              <a:ext uri="{FF2B5EF4-FFF2-40B4-BE49-F238E27FC236}">
                <a16:creationId xmlns:a16="http://schemas.microsoft.com/office/drawing/2014/main" id="{537A5A3A-4660-35C8-5C38-123431D817F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53" r="9686"/>
          <a:stretch>
            <a:fillRect/>
          </a:stretch>
        </p:blipFill>
        <p:spPr bwMode="auto">
          <a:xfrm>
            <a:off x="403124" y="1081087"/>
            <a:ext cx="5791200" cy="4695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8196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7897D-6A5D-EEE8-ADE8-67C14F03D1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C9FC1E-4006-6063-E8BA-D3A0A2DE315D}"/>
              </a:ext>
            </a:extLst>
          </p:cNvPr>
          <p:cNvSpPr>
            <a:spLocks noGrp="1"/>
          </p:cNvSpPr>
          <p:nvPr>
            <p:ph type="title"/>
          </p:nvPr>
        </p:nvSpPr>
        <p:spPr>
          <a:xfrm>
            <a:off x="1385664" y="2111773"/>
            <a:ext cx="4382521" cy="2007789"/>
          </a:xfrm>
        </p:spPr>
        <p:txBody>
          <a:bodyPr/>
          <a:lstStyle/>
          <a:p>
            <a:pPr algn="r"/>
            <a:r>
              <a:rPr lang="es-GT" dirty="0"/>
              <a:t>¡Vamos a Conversar! </a:t>
            </a:r>
            <a:br>
              <a:rPr lang="es-GT" dirty="0"/>
            </a:br>
            <a:endParaRPr lang="en-US" dirty="0"/>
          </a:p>
        </p:txBody>
      </p:sp>
      <p:pic>
        <p:nvPicPr>
          <p:cNvPr id="11266" name="Picture 2" descr="Amigos videollamadas en la computadora portátil">
            <a:extLst>
              <a:ext uri="{FF2B5EF4-FFF2-40B4-BE49-F238E27FC236}">
                <a16:creationId xmlns:a16="http://schemas.microsoft.com/office/drawing/2014/main" id="{EA8F79EF-D3CD-1DA8-6850-891E563EE5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1175" y="1653913"/>
            <a:ext cx="3524250" cy="2347913"/>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41DD46B6-5D9E-99D8-F280-B5E7C949DE0A}"/>
              </a:ext>
            </a:extLst>
          </p:cNvPr>
          <p:cNvSpPr txBox="1">
            <a:spLocks/>
          </p:cNvSpPr>
          <p:nvPr/>
        </p:nvSpPr>
        <p:spPr>
          <a:xfrm>
            <a:off x="6213150" y="4119562"/>
            <a:ext cx="4880300" cy="2295525"/>
          </a:xfrm>
          <a:prstGeom prst="rect">
            <a:avLst/>
          </a:prstGeom>
          <a:effectLst>
            <a:outerShdw blurRad="50800" dir="14400000">
              <a:srgbClr val="000000">
                <a:alpha val="40000"/>
              </a:srgbClr>
            </a:outerShdw>
          </a:effectLst>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accent1"/>
              </a:buClr>
              <a:buFontTx/>
              <a:buNone/>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algn="ctr"/>
            <a:r>
              <a:rPr lang="es-GT" b="1" dirty="0" err="1"/>
              <a:t>Let’s</a:t>
            </a:r>
            <a:r>
              <a:rPr lang="es-GT" b="1" dirty="0"/>
              <a:t> </a:t>
            </a:r>
            <a:r>
              <a:rPr lang="es-GT" b="1" dirty="0" err="1"/>
              <a:t>go</a:t>
            </a:r>
            <a:r>
              <a:rPr lang="es-GT" b="1" dirty="0"/>
              <a:t> </a:t>
            </a:r>
            <a:r>
              <a:rPr lang="es-GT" b="1" dirty="0" err="1"/>
              <a:t>over</a:t>
            </a:r>
            <a:r>
              <a:rPr lang="es-GT" b="1" dirty="0"/>
              <a:t> </a:t>
            </a:r>
            <a:r>
              <a:rPr lang="es-GT" b="1" dirty="0" err="1"/>
              <a:t>the</a:t>
            </a:r>
            <a:r>
              <a:rPr lang="es-GT" b="1" dirty="0"/>
              <a:t> final </a:t>
            </a:r>
            <a:r>
              <a:rPr lang="es-GT" b="1" dirty="0" err="1"/>
              <a:t>presentation’s</a:t>
            </a:r>
            <a:r>
              <a:rPr lang="es-GT" b="1" dirty="0"/>
              <a:t> </a:t>
            </a:r>
            <a:r>
              <a:rPr lang="es-GT" b="1" dirty="0" err="1"/>
              <a:t>instructions</a:t>
            </a:r>
            <a:r>
              <a:rPr lang="es-GT" b="1" dirty="0"/>
              <a:t> </a:t>
            </a:r>
            <a:r>
              <a:rPr lang="es-GT" b="1" dirty="0" err="1"/>
              <a:t>before</a:t>
            </a:r>
            <a:r>
              <a:rPr lang="es-GT" b="1" dirty="0"/>
              <a:t> </a:t>
            </a:r>
            <a:r>
              <a:rPr lang="es-GT" b="1" dirty="0" err="1"/>
              <a:t>we</a:t>
            </a:r>
            <a:r>
              <a:rPr lang="es-GT" b="1" dirty="0"/>
              <a:t> </a:t>
            </a:r>
            <a:r>
              <a:rPr lang="es-GT" b="1" dirty="0" err="1"/>
              <a:t>split</a:t>
            </a:r>
            <a:r>
              <a:rPr lang="es-GT" b="1" dirty="0"/>
              <a:t> </a:t>
            </a:r>
            <a:r>
              <a:rPr lang="es-GT" b="1" dirty="0" err="1"/>
              <a:t>into</a:t>
            </a:r>
            <a:r>
              <a:rPr lang="es-GT" b="1" dirty="0"/>
              <a:t> </a:t>
            </a:r>
            <a:r>
              <a:rPr lang="es-GT" b="1" dirty="0" err="1"/>
              <a:t>breakout</a:t>
            </a:r>
            <a:r>
              <a:rPr lang="es-GT" b="1" dirty="0"/>
              <a:t> </a:t>
            </a:r>
            <a:r>
              <a:rPr lang="es-GT" b="1" dirty="0" err="1"/>
              <a:t>rooms</a:t>
            </a:r>
            <a:r>
              <a:rPr lang="es-GT" b="1" dirty="0"/>
              <a:t>!</a:t>
            </a:r>
            <a:endParaRPr lang="en-US" b="1" dirty="0"/>
          </a:p>
        </p:txBody>
      </p:sp>
    </p:spTree>
    <p:extLst>
      <p:ext uri="{BB962C8B-B14F-4D97-AF65-F5344CB8AC3E}">
        <p14:creationId xmlns:p14="http://schemas.microsoft.com/office/powerpoint/2010/main" val="24777818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75D5D-C4C9-FD99-375F-D1094779FC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72C7DE-9EF7-D893-58C0-94F49BB2CD24}"/>
              </a:ext>
            </a:extLst>
          </p:cNvPr>
          <p:cNvSpPr>
            <a:spLocks noGrp="1"/>
          </p:cNvSpPr>
          <p:nvPr>
            <p:ph type="title"/>
          </p:nvPr>
        </p:nvSpPr>
        <p:spPr/>
        <p:txBody>
          <a:bodyPr/>
          <a:lstStyle/>
          <a:p>
            <a:r>
              <a:rPr lang="es-GT" sz="3600" dirty="0"/>
              <a:t>¡A romper el hielo! </a:t>
            </a:r>
            <a:r>
              <a:rPr lang="es-GT" dirty="0" err="1"/>
              <a:t>Icebreaker</a:t>
            </a:r>
            <a:endParaRPr lang="en-US" dirty="0"/>
          </a:p>
        </p:txBody>
      </p:sp>
      <p:sp>
        <p:nvSpPr>
          <p:cNvPr id="3" name="Content Placeholder 2">
            <a:extLst>
              <a:ext uri="{FF2B5EF4-FFF2-40B4-BE49-F238E27FC236}">
                <a16:creationId xmlns:a16="http://schemas.microsoft.com/office/drawing/2014/main" id="{882B2AE9-45AA-20F5-4D9C-974D7D21FC2E}"/>
              </a:ext>
            </a:extLst>
          </p:cNvPr>
          <p:cNvSpPr>
            <a:spLocks noGrp="1"/>
          </p:cNvSpPr>
          <p:nvPr>
            <p:ph idx="1"/>
          </p:nvPr>
        </p:nvSpPr>
        <p:spPr>
          <a:xfrm>
            <a:off x="4856724" y="506508"/>
            <a:ext cx="7171990" cy="5844984"/>
          </a:xfrm>
        </p:spPr>
        <p:txBody>
          <a:bodyPr>
            <a:normAutofit/>
          </a:bodyPr>
          <a:lstStyle/>
          <a:p>
            <a:r>
              <a:rPr lang="es-MX" sz="2800" b="1" i="1" dirty="0">
                <a:latin typeface="Aptos" panose="020B0004020202020204" pitchFamily="34" charset="0"/>
                <a:ea typeface="Aptos" panose="020B0004020202020204" pitchFamily="34" charset="0"/>
                <a:cs typeface="Times New Roman" panose="02020603050405020304" pitchFamily="18" charset="0"/>
              </a:rPr>
              <a:t>BREAKFAST: </a:t>
            </a:r>
          </a:p>
          <a:p>
            <a:pPr marL="0" indent="0">
              <a:buNone/>
            </a:pPr>
            <a:r>
              <a:rPr lang="es-MX" sz="2800" b="1" i="1" dirty="0">
                <a:latin typeface="Aptos" panose="020B0004020202020204" pitchFamily="34" charset="0"/>
                <a:ea typeface="Aptos" panose="020B0004020202020204" pitchFamily="34" charset="0"/>
                <a:cs typeface="Times New Roman" panose="02020603050405020304" pitchFamily="18" charset="0"/>
              </a:rPr>
              <a:t>Para el desayuno me gustaría comer los huevos, las papas y el jamón.</a:t>
            </a:r>
          </a:p>
          <a:p>
            <a:pPr marL="0" indent="0">
              <a:buNone/>
            </a:pPr>
            <a:endParaRPr lang="es-GT" sz="900" b="1" i="1"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s-GT" sz="900" b="1" i="1" dirty="0">
              <a:effectLst/>
              <a:latin typeface="Aptos" panose="020B0004020202020204" pitchFamily="34" charset="0"/>
              <a:ea typeface="Aptos" panose="020B0004020202020204" pitchFamily="34" charset="0"/>
              <a:cs typeface="Times New Roman" panose="02020603050405020304" pitchFamily="18" charset="0"/>
            </a:endParaRPr>
          </a:p>
          <a:p>
            <a:r>
              <a:rPr lang="es-MX" sz="2800" b="1" i="1" dirty="0">
                <a:latin typeface="Aptos" panose="020B0004020202020204" pitchFamily="34" charset="0"/>
                <a:ea typeface="Aptos" panose="020B0004020202020204" pitchFamily="34" charset="0"/>
                <a:cs typeface="Times New Roman" panose="02020603050405020304" pitchFamily="18" charset="0"/>
              </a:rPr>
              <a:t>LUNCH:</a:t>
            </a:r>
          </a:p>
          <a:p>
            <a:pPr marL="0" indent="0">
              <a:buNone/>
            </a:pPr>
            <a:r>
              <a:rPr lang="es-MX" sz="2800" b="1" i="1" dirty="0">
                <a:latin typeface="Aptos" panose="020B0004020202020204" pitchFamily="34" charset="0"/>
                <a:ea typeface="Aptos" panose="020B0004020202020204" pitchFamily="34" charset="0"/>
                <a:cs typeface="Times New Roman" panose="02020603050405020304" pitchFamily="18" charset="0"/>
              </a:rPr>
              <a:t>Para el almuerzo me gustaría comer el sándwich de pollo, la sopa y la ensalada.</a:t>
            </a:r>
          </a:p>
          <a:p>
            <a:pPr marL="0" indent="0">
              <a:buNone/>
            </a:pPr>
            <a:endParaRPr lang="es-MX" sz="2800" b="1" i="1" dirty="0">
              <a:latin typeface="Aptos" panose="020B0004020202020204" pitchFamily="34" charset="0"/>
              <a:ea typeface="Aptos" panose="020B0004020202020204" pitchFamily="34" charset="0"/>
              <a:cs typeface="Times New Roman" panose="02020603050405020304" pitchFamily="18" charset="0"/>
            </a:endParaRPr>
          </a:p>
          <a:p>
            <a:r>
              <a:rPr lang="es-MX" sz="2800" b="1" i="1" dirty="0">
                <a:latin typeface="Aptos" panose="020B0004020202020204" pitchFamily="34" charset="0"/>
                <a:ea typeface="Aptos" panose="020B0004020202020204" pitchFamily="34" charset="0"/>
                <a:cs typeface="Times New Roman" panose="02020603050405020304" pitchFamily="18" charset="0"/>
              </a:rPr>
              <a:t>DINNER:</a:t>
            </a:r>
          </a:p>
          <a:p>
            <a:pPr marL="0" indent="0">
              <a:buNone/>
            </a:pPr>
            <a:r>
              <a:rPr lang="es-MX" sz="2800" b="1" dirty="0">
                <a:latin typeface="Aptos" panose="020B0004020202020204" pitchFamily="34" charset="0"/>
                <a:ea typeface="Aptos" panose="020B0004020202020204" pitchFamily="34" charset="0"/>
                <a:cs typeface="Times New Roman" panose="02020603050405020304" pitchFamily="18" charset="0"/>
              </a:rPr>
              <a:t>Para la cena me gustaría comer </a:t>
            </a:r>
            <a:r>
              <a:rPr lang="es-GT" sz="2800" b="1" dirty="0">
                <a:latin typeface="Aptos" panose="020B0004020202020204" pitchFamily="34" charset="0"/>
              </a:rPr>
              <a:t>el bistec con arroz, maíz y vegetales.</a:t>
            </a:r>
            <a:endParaRPr lang="es-MX" sz="4000" b="1" dirty="0">
              <a:latin typeface="Aptos" panose="020B0004020202020204" pitchFamily="34" charset="0"/>
              <a:ea typeface="Aptos" panose="020B000402020202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BA3C57A5-C7DA-997C-CB50-35236DC4FD86}"/>
              </a:ext>
            </a:extLst>
          </p:cNvPr>
          <p:cNvSpPr>
            <a:spLocks noGrp="1"/>
          </p:cNvSpPr>
          <p:nvPr>
            <p:ph type="body" sz="half" idx="2"/>
          </p:nvPr>
        </p:nvSpPr>
        <p:spPr>
          <a:xfrm>
            <a:off x="1073151" y="2523744"/>
            <a:ext cx="3547533" cy="3456179"/>
          </a:xfrm>
        </p:spPr>
        <p:txBody>
          <a:bodyPr/>
          <a:lstStyle/>
          <a:p>
            <a:endParaRPr lang="en-US" dirty="0"/>
          </a:p>
        </p:txBody>
      </p:sp>
      <p:pic>
        <p:nvPicPr>
          <p:cNvPr id="3078" name="Picture 6" descr="Hola - Hello - Olá - Salut - Hallo by ...">
            <a:extLst>
              <a:ext uri="{FF2B5EF4-FFF2-40B4-BE49-F238E27FC236}">
                <a16:creationId xmlns:a16="http://schemas.microsoft.com/office/drawing/2014/main" id="{BC28B6EE-6705-691B-D5A3-9DA5CBC6B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151" y="2523744"/>
            <a:ext cx="3547533" cy="3456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716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age 6 | Teatro cortinas Images - Free Download on Freepik">
            <a:extLst>
              <a:ext uri="{FF2B5EF4-FFF2-40B4-BE49-F238E27FC236}">
                <a16:creationId xmlns:a16="http://schemas.microsoft.com/office/drawing/2014/main" id="{D067A574-D199-201D-9B9A-FB83204BBD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D587D96-1D53-2926-3BF8-AA79978FE7FC}"/>
              </a:ext>
            </a:extLst>
          </p:cNvPr>
          <p:cNvSpPr txBox="1"/>
          <p:nvPr/>
        </p:nvSpPr>
        <p:spPr>
          <a:xfrm>
            <a:off x="4279126" y="1697995"/>
            <a:ext cx="3633746" cy="2308324"/>
          </a:xfrm>
          <a:prstGeom prst="rect">
            <a:avLst/>
          </a:prstGeom>
          <a:noFill/>
        </p:spPr>
        <p:txBody>
          <a:bodyPr wrap="square">
            <a:spAutoFit/>
          </a:bodyPr>
          <a:lstStyle/>
          <a:p>
            <a:pPr marL="0" marR="0" algn="just">
              <a:buNone/>
            </a:pPr>
            <a:endParaRPr lang="es-GT" b="1" kern="100" dirty="0">
              <a:solidFill>
                <a:srgbClr val="EE0000"/>
              </a:solidFill>
              <a:latin typeface="Aptos" panose="020B0004020202020204" pitchFamily="34" charset="0"/>
              <a:ea typeface="Times New Roman" panose="02020603050405020304" pitchFamily="18" charset="0"/>
              <a:cs typeface="Times New Roman" panose="02020603050405020304" pitchFamily="18" charset="0"/>
            </a:endParaRPr>
          </a:p>
          <a:p>
            <a:pPr marL="0" marR="0" algn="just">
              <a:buNone/>
            </a:pPr>
            <a:r>
              <a:rPr lang="en-US" sz="1800" kern="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To celebrate everything you learned in our 4-day summer class; you and a partner will create and perform a short restaurant conversation in Spanish during our virtual class. </a:t>
            </a:r>
          </a:p>
          <a:p>
            <a:pPr marL="0" marR="0" algn="just">
              <a:buNone/>
            </a:pPr>
            <a:endParaRPr lang="en-US" kern="0" dirty="0">
              <a:solidFill>
                <a:schemeClr val="bg1"/>
              </a:solidFill>
              <a:latin typeface="Aptos" panose="020B000402020202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F9FFBDF1-06BE-874E-DA22-23F68A675910}"/>
              </a:ext>
            </a:extLst>
          </p:cNvPr>
          <p:cNvSpPr txBox="1"/>
          <p:nvPr/>
        </p:nvSpPr>
        <p:spPr>
          <a:xfrm>
            <a:off x="787179" y="365345"/>
            <a:ext cx="10813773" cy="400110"/>
          </a:xfrm>
          <a:prstGeom prst="rect">
            <a:avLst/>
          </a:prstGeom>
          <a:solidFill>
            <a:srgbClr val="FFFF00"/>
          </a:solidFill>
        </p:spPr>
        <p:txBody>
          <a:bodyPr wrap="square">
            <a:spAutoFit/>
          </a:bodyPr>
          <a:lstStyle/>
          <a:p>
            <a:pPr marL="0" marR="0" algn="just">
              <a:buNone/>
            </a:pPr>
            <a:r>
              <a:rPr lang="es-GT"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PRESENTACION FINAL-FINAL PRESENTATION ACTIVITY </a:t>
            </a:r>
            <a:r>
              <a:rPr lang="es-GT" sz="2000" b="1" kern="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¡Una Noche en el Restaurante!</a:t>
            </a:r>
            <a:r>
              <a:rPr lang="es-GT" sz="20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p:txBody>
      </p:sp>
      <p:sp>
        <p:nvSpPr>
          <p:cNvPr id="7" name="TextBox 6">
            <a:extLst>
              <a:ext uri="{FF2B5EF4-FFF2-40B4-BE49-F238E27FC236}">
                <a16:creationId xmlns:a16="http://schemas.microsoft.com/office/drawing/2014/main" id="{119DEF4B-19DE-A913-180F-0AE3CD383E7E}"/>
              </a:ext>
            </a:extLst>
          </p:cNvPr>
          <p:cNvSpPr txBox="1"/>
          <p:nvPr/>
        </p:nvSpPr>
        <p:spPr>
          <a:xfrm>
            <a:off x="2061707" y="4513452"/>
            <a:ext cx="8068585" cy="1477328"/>
          </a:xfrm>
          <a:prstGeom prst="rect">
            <a:avLst/>
          </a:prstGeom>
          <a:noFill/>
        </p:spPr>
        <p:txBody>
          <a:bodyPr wrap="square">
            <a:spAutoFit/>
          </a:bodyPr>
          <a:lstStyle/>
          <a:p>
            <a:pPr marL="0" marR="0" algn="just">
              <a:buNone/>
            </a:pPr>
            <a:r>
              <a:rPr lang="en-US" sz="1800" kern="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Pretend you are at a restaurant in a Spanish-speaking country and show what you learned about food, drinks, and useful expressions. Feel free to change your background</a:t>
            </a:r>
            <a:r>
              <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to </a:t>
            </a:r>
            <a:r>
              <a:rPr lang="en-US" sz="1800" kern="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a restaurant or café.</a:t>
            </a:r>
            <a:endPar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0" marR="0">
              <a:buNone/>
            </a:pPr>
            <a:r>
              <a:rPr lang="en-US" sz="1800" b="1"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 </a:t>
            </a:r>
          </a:p>
          <a:p>
            <a:pPr marL="0" marR="0">
              <a:buNone/>
            </a:pPr>
            <a:endPar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45763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44707E-D5AE-65E8-1699-3F41C2F5B714}"/>
              </a:ext>
            </a:extLst>
          </p:cNvPr>
          <p:cNvPicPr>
            <a:picLocks noChangeAspect="1"/>
          </p:cNvPicPr>
          <p:nvPr/>
        </p:nvPicPr>
        <p:blipFill>
          <a:blip r:embed="rId2"/>
          <a:stretch>
            <a:fillRect/>
          </a:stretch>
        </p:blipFill>
        <p:spPr>
          <a:xfrm>
            <a:off x="683502" y="2607515"/>
            <a:ext cx="11001977" cy="2741234"/>
          </a:xfrm>
          <a:prstGeom prst="rect">
            <a:avLst/>
          </a:prstGeom>
        </p:spPr>
      </p:pic>
      <p:sp>
        <p:nvSpPr>
          <p:cNvPr id="5" name="TextBox 4">
            <a:extLst>
              <a:ext uri="{FF2B5EF4-FFF2-40B4-BE49-F238E27FC236}">
                <a16:creationId xmlns:a16="http://schemas.microsoft.com/office/drawing/2014/main" id="{07093AD3-ABA1-4822-A66D-E0076101C898}"/>
              </a:ext>
            </a:extLst>
          </p:cNvPr>
          <p:cNvSpPr txBox="1"/>
          <p:nvPr/>
        </p:nvSpPr>
        <p:spPr>
          <a:xfrm>
            <a:off x="993058" y="688032"/>
            <a:ext cx="10526839" cy="707886"/>
          </a:xfrm>
          <a:prstGeom prst="rect">
            <a:avLst/>
          </a:prstGeom>
          <a:noFill/>
        </p:spPr>
        <p:txBody>
          <a:bodyPr wrap="square">
            <a:spAutoFit/>
          </a:bodyPr>
          <a:lstStyle/>
          <a:p>
            <a:pPr marL="0" marR="0">
              <a:buNone/>
            </a:pPr>
            <a:r>
              <a:rPr lang="en-US" sz="2000" kern="0" dirty="0">
                <a:solidFill>
                  <a:schemeClr val="bg1"/>
                </a:solidFill>
                <a:effectLst/>
                <a:latin typeface="Segoe UI Emoji" panose="020B0502040204020203" pitchFamily="34" charset="0"/>
                <a:ea typeface="Times New Roman" panose="02020603050405020304" pitchFamily="18" charset="0"/>
                <a:cs typeface="Segoe UI Emoji" panose="020B0502040204020203" pitchFamily="34" charset="0"/>
              </a:rPr>
              <a:t>💻</a:t>
            </a:r>
            <a:r>
              <a:rPr lang="en-US" sz="2000" kern="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 Your Mission: You and your partner will act out a restaurant scene on camera. One person can be the customer and the other the server. Use the template below to guide you.</a:t>
            </a:r>
            <a:endParaRPr lang="en-US" sz="20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99641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29BBC-BD86-D875-EEA7-009EF20BCB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03EF9C-8189-C541-B06D-E3B9438503CC}"/>
              </a:ext>
            </a:extLst>
          </p:cNvPr>
          <p:cNvSpPr>
            <a:spLocks noGrp="1"/>
          </p:cNvSpPr>
          <p:nvPr>
            <p:ph type="title"/>
          </p:nvPr>
        </p:nvSpPr>
        <p:spPr>
          <a:xfrm>
            <a:off x="918421" y="68879"/>
            <a:ext cx="3856990" cy="1618396"/>
          </a:xfrm>
        </p:spPr>
        <p:txBody>
          <a:bodyPr/>
          <a:lstStyle/>
          <a:p>
            <a:pPr algn="ctr"/>
            <a:r>
              <a:rPr lang="es-GT" sz="3000" dirty="0"/>
              <a:t>¡PRACTIQUEMOS!</a:t>
            </a:r>
            <a:r>
              <a:rPr lang="es-GT" sz="3600" dirty="0"/>
              <a:t> </a:t>
            </a:r>
            <a:r>
              <a:rPr lang="es-GT" dirty="0" err="1"/>
              <a:t>Written</a:t>
            </a:r>
            <a:r>
              <a:rPr lang="es-GT" dirty="0"/>
              <a:t> </a:t>
            </a:r>
            <a:r>
              <a:rPr lang="es-GT" dirty="0" err="1"/>
              <a:t>practice</a:t>
            </a:r>
            <a:r>
              <a:rPr lang="es-GT" dirty="0"/>
              <a:t>. </a:t>
            </a:r>
            <a:endParaRPr lang="en-US" dirty="0"/>
          </a:p>
        </p:txBody>
      </p:sp>
      <p:sp>
        <p:nvSpPr>
          <p:cNvPr id="4" name="Text Placeholder 3">
            <a:extLst>
              <a:ext uri="{FF2B5EF4-FFF2-40B4-BE49-F238E27FC236}">
                <a16:creationId xmlns:a16="http://schemas.microsoft.com/office/drawing/2014/main" id="{6CF8940B-4D5D-6D4B-88BE-EABC7DB684C3}"/>
              </a:ext>
            </a:extLst>
          </p:cNvPr>
          <p:cNvSpPr>
            <a:spLocks noGrp="1"/>
          </p:cNvSpPr>
          <p:nvPr>
            <p:ph type="body" sz="half" idx="2"/>
          </p:nvPr>
        </p:nvSpPr>
        <p:spPr>
          <a:xfrm>
            <a:off x="1073151" y="2523744"/>
            <a:ext cx="3547533" cy="3456179"/>
          </a:xfrm>
        </p:spPr>
        <p:txBody>
          <a:bodyPr/>
          <a:lstStyle/>
          <a:p>
            <a:endParaRPr lang="en-US" dirty="0"/>
          </a:p>
        </p:txBody>
      </p:sp>
      <p:pic>
        <p:nvPicPr>
          <p:cNvPr id="9218" name="Picture 2" descr="Ilustración de icono de dibujos animados de lápiz y papel. Concepto de icono de objeto de educación aislado. Estilo de dibujos animados plana">
            <a:extLst>
              <a:ext uri="{FF2B5EF4-FFF2-40B4-BE49-F238E27FC236}">
                <a16:creationId xmlns:a16="http://schemas.microsoft.com/office/drawing/2014/main" id="{77B8D336-0F15-3D64-2736-BEC29D5818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3150" y="2523744"/>
            <a:ext cx="3547533" cy="34561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E729CD2-F3CE-873F-4576-69F50BD1C4B3}"/>
              </a:ext>
            </a:extLst>
          </p:cNvPr>
          <p:cNvSpPr txBox="1"/>
          <p:nvPr/>
        </p:nvSpPr>
        <p:spPr>
          <a:xfrm>
            <a:off x="5456077" y="3693377"/>
            <a:ext cx="6096000" cy="1384995"/>
          </a:xfrm>
          <a:prstGeom prst="rect">
            <a:avLst/>
          </a:prstGeom>
          <a:noFill/>
        </p:spPr>
        <p:txBody>
          <a:bodyPr wrap="square">
            <a:spAutoFit/>
          </a:bodyPr>
          <a:lstStyle/>
          <a:p>
            <a:pPr algn="just"/>
            <a:r>
              <a:rPr lang="en-US" sz="2800" dirty="0">
                <a:effectLst/>
                <a:latin typeface="Arial" panose="020B0604020202020204" pitchFamily="34" charset="0"/>
                <a:ea typeface="Aptos" panose="020B0004020202020204" pitchFamily="34" charset="0"/>
                <a:cs typeface="Arial" panose="020B0604020202020204" pitchFamily="34" charset="0"/>
              </a:rPr>
              <a:t>Translate the following sentences from English to Spanish.</a:t>
            </a:r>
            <a:endParaRPr lang="en-US" dirty="0"/>
          </a:p>
          <a:p>
            <a:pPr algn="just"/>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13943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509248E-6616-1C26-EA64-27AB81AE12B3}"/>
              </a:ext>
            </a:extLst>
          </p:cNvPr>
          <p:cNvSpPr txBox="1"/>
          <p:nvPr/>
        </p:nvSpPr>
        <p:spPr>
          <a:xfrm>
            <a:off x="458525" y="178860"/>
            <a:ext cx="10972800" cy="5845767"/>
          </a:xfrm>
          <a:prstGeom prst="rect">
            <a:avLst/>
          </a:prstGeom>
          <a:noFill/>
        </p:spPr>
        <p:txBody>
          <a:bodyPr wrap="square">
            <a:spAutoFit/>
          </a:bodyPr>
          <a:lstStyle/>
          <a:p>
            <a:pPr marR="0" lvl="0">
              <a:lnSpc>
                <a:spcPct val="150000"/>
              </a:lnSpc>
              <a:spcAft>
                <a:spcPts val="800"/>
              </a:spcAft>
              <a:tabLst>
                <a:tab pos="3991610" algn="l"/>
              </a:tabLst>
            </a:pPr>
            <a:r>
              <a:rPr lang="en-US" sz="2400" kern="100" dirty="0">
                <a:effectLst/>
                <a:latin typeface="Aptos" panose="020B0004020202020204" pitchFamily="34" charset="0"/>
                <a:ea typeface="Arial" panose="020B0604020202020204" pitchFamily="34" charset="0"/>
                <a:cs typeface="Arial" panose="020B0604020202020204" pitchFamily="34" charset="0"/>
              </a:rPr>
              <a:t>We enjoy beer at dinner on Fridays.</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50000"/>
              </a:lnSpc>
              <a:spcAft>
                <a:spcPts val="800"/>
              </a:spcAft>
              <a:tabLst>
                <a:tab pos="3991610" algn="l"/>
              </a:tabLst>
            </a:pPr>
            <a:endParaRPr lang="en-US" sz="2400" kern="100" dirty="0">
              <a:effectLst/>
              <a:latin typeface="Aptos" panose="020B0004020202020204" pitchFamily="34" charset="0"/>
              <a:ea typeface="Arial" panose="020B0604020202020204" pitchFamily="34" charset="0"/>
              <a:cs typeface="Arial" panose="020B0604020202020204" pitchFamily="34" charset="0"/>
            </a:endParaRPr>
          </a:p>
          <a:p>
            <a:pPr marR="0" lvl="0">
              <a:lnSpc>
                <a:spcPct val="150000"/>
              </a:lnSpc>
              <a:spcAft>
                <a:spcPts val="800"/>
              </a:spcAft>
              <a:tabLst>
                <a:tab pos="3991610" algn="l"/>
              </a:tabLst>
            </a:pPr>
            <a:r>
              <a:rPr lang="en-US" sz="2400" kern="100" dirty="0">
                <a:effectLst/>
                <a:latin typeface="Aptos" panose="020B0004020202020204" pitchFamily="34" charset="0"/>
                <a:ea typeface="Arial" panose="020B0604020202020204" pitchFamily="34" charset="0"/>
                <a:cs typeface="Arial" panose="020B0604020202020204" pitchFamily="34" charset="0"/>
              </a:rPr>
              <a:t>I like hot beverages like tea or coffee in the morning.</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50000"/>
              </a:lnSpc>
              <a:spcAft>
                <a:spcPts val="800"/>
              </a:spcAft>
              <a:tabLst>
                <a:tab pos="3991610" algn="l"/>
              </a:tabLst>
            </a:pPr>
            <a:endParaRPr lang="en-US" sz="2400" kern="100" dirty="0">
              <a:effectLst/>
              <a:latin typeface="Aptos" panose="020B0004020202020204" pitchFamily="34" charset="0"/>
              <a:ea typeface="Arial" panose="020B0604020202020204" pitchFamily="34" charset="0"/>
              <a:cs typeface="Arial" panose="020B0604020202020204" pitchFamily="34" charset="0"/>
            </a:endParaRPr>
          </a:p>
          <a:p>
            <a:pPr marR="0" lvl="0">
              <a:lnSpc>
                <a:spcPct val="150000"/>
              </a:lnSpc>
              <a:spcAft>
                <a:spcPts val="800"/>
              </a:spcAft>
              <a:tabLst>
                <a:tab pos="3991610" algn="l"/>
              </a:tabLst>
            </a:pPr>
            <a:r>
              <a:rPr lang="en-US" sz="2400" kern="100" dirty="0">
                <a:effectLst/>
                <a:latin typeface="Aptos" panose="020B0004020202020204" pitchFamily="34" charset="0"/>
                <a:ea typeface="Arial" panose="020B0604020202020204" pitchFamily="34" charset="0"/>
                <a:cs typeface="Arial" panose="020B0604020202020204" pitchFamily="34" charset="0"/>
              </a:rPr>
              <a:t>Can you pass the sugar, please?</a:t>
            </a:r>
            <a:endParaRPr lang="en-US" sz="2400" kern="100" dirty="0">
              <a:latin typeface="Aptos" panose="020B0004020202020204" pitchFamily="34" charset="0"/>
              <a:ea typeface="Arial" panose="020B0604020202020204" pitchFamily="34" charset="0"/>
              <a:cs typeface="Times New Roman" panose="02020603050405020304" pitchFamily="18" charset="0"/>
            </a:endParaRPr>
          </a:p>
          <a:p>
            <a:pPr marR="0" lvl="0">
              <a:lnSpc>
                <a:spcPct val="150000"/>
              </a:lnSpc>
              <a:spcAft>
                <a:spcPts val="800"/>
              </a:spcAft>
              <a:tabLst>
                <a:tab pos="3991610" algn="l"/>
              </a:tabLst>
            </a:pPr>
            <a:endParaRPr lang="en-US" sz="2400" kern="100" dirty="0">
              <a:effectLst/>
              <a:latin typeface="Aptos" panose="020B0004020202020204" pitchFamily="34" charset="0"/>
              <a:ea typeface="Arial" panose="020B0604020202020204" pitchFamily="34" charset="0"/>
              <a:cs typeface="Times New Roman" panose="02020603050405020304" pitchFamily="18" charset="0"/>
            </a:endParaRPr>
          </a:p>
          <a:p>
            <a:pPr marR="0" lvl="0">
              <a:lnSpc>
                <a:spcPct val="150000"/>
              </a:lnSpc>
              <a:spcAft>
                <a:spcPts val="800"/>
              </a:spcAft>
              <a:tabLst>
                <a:tab pos="3991610" algn="l"/>
              </a:tabLst>
            </a:pPr>
            <a:r>
              <a:rPr lang="en-US" sz="2400" kern="100" dirty="0">
                <a:effectLst/>
                <a:latin typeface="Aptos" panose="020B0004020202020204" pitchFamily="34" charset="0"/>
                <a:ea typeface="Arial" panose="020B0604020202020204" pitchFamily="34" charset="0"/>
                <a:cs typeface="Arial" panose="020B0604020202020204" pitchFamily="34" charset="0"/>
              </a:rPr>
              <a:t>I am making lemonade for my friends.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marR="0" lvl="0">
              <a:lnSpc>
                <a:spcPct val="150000"/>
              </a:lnSpc>
              <a:spcAft>
                <a:spcPts val="800"/>
              </a:spcAft>
              <a:tabLst>
                <a:tab pos="3991610" algn="l"/>
              </a:tabLst>
            </a:pPr>
            <a:endParaRPr lang="en-US" sz="2400" kern="100" dirty="0">
              <a:effectLst/>
              <a:latin typeface="Aptos" panose="020B0004020202020204" pitchFamily="34" charset="0"/>
              <a:ea typeface="Arial" panose="020B0604020202020204" pitchFamily="34" charset="0"/>
              <a:cs typeface="Arial" panose="020B0604020202020204" pitchFamily="34" charset="0"/>
            </a:endParaRPr>
          </a:p>
          <a:p>
            <a:pPr marR="0" lvl="0">
              <a:lnSpc>
                <a:spcPct val="150000"/>
              </a:lnSpc>
              <a:spcAft>
                <a:spcPts val="800"/>
              </a:spcAft>
              <a:tabLst>
                <a:tab pos="3991610" algn="l"/>
              </a:tabLst>
            </a:pPr>
            <a:r>
              <a:rPr lang="en-US" sz="2400" kern="100" dirty="0">
                <a:effectLst/>
                <a:latin typeface="Aptos" panose="020B0004020202020204" pitchFamily="34" charset="0"/>
                <a:ea typeface="Arial" panose="020B0604020202020204" pitchFamily="34" charset="0"/>
                <a:cs typeface="Arial" panose="020B0604020202020204" pitchFamily="34" charset="0"/>
              </a:rPr>
              <a:t>We love to travel and go to different restaurants.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D3CB09EF-898A-FF21-BE9D-09B55F8F4079}"/>
              </a:ext>
            </a:extLst>
          </p:cNvPr>
          <p:cNvSpPr/>
          <p:nvPr/>
        </p:nvSpPr>
        <p:spPr>
          <a:xfrm>
            <a:off x="612710" y="830104"/>
            <a:ext cx="10966579" cy="592666"/>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GT" sz="2400" b="1" dirty="0">
                <a:solidFill>
                  <a:schemeClr val="bg1"/>
                </a:solidFill>
              </a:rPr>
              <a:t>Nosotros disfrutamos una cerveza en la cena los viernes. </a:t>
            </a:r>
            <a:endParaRPr lang="en-US" sz="2400" b="1" dirty="0">
              <a:solidFill>
                <a:schemeClr val="bg1"/>
              </a:solidFill>
            </a:endParaRPr>
          </a:p>
        </p:txBody>
      </p:sp>
      <p:sp>
        <p:nvSpPr>
          <p:cNvPr id="5" name="Rectangle: Rounded Corners 4">
            <a:extLst>
              <a:ext uri="{FF2B5EF4-FFF2-40B4-BE49-F238E27FC236}">
                <a16:creationId xmlns:a16="http://schemas.microsoft.com/office/drawing/2014/main" id="{02B28124-77CB-C6F9-96CC-322B9223DBE1}"/>
              </a:ext>
            </a:extLst>
          </p:cNvPr>
          <p:cNvSpPr/>
          <p:nvPr/>
        </p:nvSpPr>
        <p:spPr>
          <a:xfrm>
            <a:off x="612710" y="2074014"/>
            <a:ext cx="10966579" cy="592666"/>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GT" sz="2400" b="1" dirty="0">
                <a:solidFill>
                  <a:schemeClr val="bg1"/>
                </a:solidFill>
              </a:rPr>
              <a:t>Me gustan las bebidas calientes como el té o el café en la mañana. </a:t>
            </a:r>
            <a:endParaRPr lang="en-US" sz="2400" b="1" dirty="0">
              <a:solidFill>
                <a:schemeClr val="bg1"/>
              </a:solidFill>
            </a:endParaRPr>
          </a:p>
        </p:txBody>
      </p:sp>
      <p:sp>
        <p:nvSpPr>
          <p:cNvPr id="6" name="Rectangle: Rounded Corners 5">
            <a:extLst>
              <a:ext uri="{FF2B5EF4-FFF2-40B4-BE49-F238E27FC236}">
                <a16:creationId xmlns:a16="http://schemas.microsoft.com/office/drawing/2014/main" id="{7870E8CC-32E6-C98F-9A7B-F5F601142F29}"/>
              </a:ext>
            </a:extLst>
          </p:cNvPr>
          <p:cNvSpPr/>
          <p:nvPr/>
        </p:nvSpPr>
        <p:spPr>
          <a:xfrm>
            <a:off x="538728" y="3317924"/>
            <a:ext cx="10966579" cy="592666"/>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GT" sz="2400" b="1" dirty="0">
                <a:solidFill>
                  <a:schemeClr val="bg1"/>
                </a:solidFill>
              </a:rPr>
              <a:t>Puedes pasar el azúcar, por favor? </a:t>
            </a:r>
            <a:endParaRPr lang="en-US" sz="2400" b="1" dirty="0">
              <a:solidFill>
                <a:schemeClr val="bg1"/>
              </a:solidFill>
            </a:endParaRPr>
          </a:p>
        </p:txBody>
      </p:sp>
      <p:sp>
        <p:nvSpPr>
          <p:cNvPr id="7" name="Rectangle: Rounded Corners 6">
            <a:extLst>
              <a:ext uri="{FF2B5EF4-FFF2-40B4-BE49-F238E27FC236}">
                <a16:creationId xmlns:a16="http://schemas.microsoft.com/office/drawing/2014/main" id="{BDBE3719-59F8-5904-AD45-59D66CD11598}"/>
              </a:ext>
            </a:extLst>
          </p:cNvPr>
          <p:cNvSpPr/>
          <p:nvPr/>
        </p:nvSpPr>
        <p:spPr>
          <a:xfrm>
            <a:off x="538728" y="4671275"/>
            <a:ext cx="10966579" cy="592666"/>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GT" sz="2400" b="1" dirty="0">
                <a:solidFill>
                  <a:schemeClr val="bg1"/>
                </a:solidFill>
              </a:rPr>
              <a:t>Estoy preparando limonada para mis amigos. </a:t>
            </a:r>
            <a:endParaRPr lang="en-US" sz="2400" b="1" dirty="0">
              <a:solidFill>
                <a:schemeClr val="bg1"/>
              </a:solidFill>
            </a:endParaRPr>
          </a:p>
        </p:txBody>
      </p:sp>
      <p:sp>
        <p:nvSpPr>
          <p:cNvPr id="8" name="Rectangle: Rounded Corners 7">
            <a:extLst>
              <a:ext uri="{FF2B5EF4-FFF2-40B4-BE49-F238E27FC236}">
                <a16:creationId xmlns:a16="http://schemas.microsoft.com/office/drawing/2014/main" id="{D8908C5C-39AF-67FF-9843-50CEE6BB9DB3}"/>
              </a:ext>
            </a:extLst>
          </p:cNvPr>
          <p:cNvSpPr/>
          <p:nvPr/>
        </p:nvSpPr>
        <p:spPr>
          <a:xfrm>
            <a:off x="501737" y="5896410"/>
            <a:ext cx="10966579" cy="592666"/>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GT" sz="2400" b="1" dirty="0">
                <a:solidFill>
                  <a:schemeClr val="bg1"/>
                </a:solidFill>
              </a:rPr>
              <a:t>Nos encanta viajar e ir a diferentes restaurantes. </a:t>
            </a:r>
            <a:endParaRPr lang="en-US" sz="2400" b="1" dirty="0">
              <a:solidFill>
                <a:schemeClr val="bg1"/>
              </a:solidFill>
            </a:endParaRPr>
          </a:p>
        </p:txBody>
      </p:sp>
    </p:spTree>
    <p:extLst>
      <p:ext uri="{BB962C8B-B14F-4D97-AF65-F5344CB8AC3E}">
        <p14:creationId xmlns:p14="http://schemas.microsoft.com/office/powerpoint/2010/main" val="194748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739CCB-32CF-B4A3-6580-A8F6BC02896D}"/>
              </a:ext>
            </a:extLst>
          </p:cNvPr>
          <p:cNvSpPr/>
          <p:nvPr/>
        </p:nvSpPr>
        <p:spPr>
          <a:xfrm>
            <a:off x="4950865" y="802379"/>
            <a:ext cx="2023567" cy="923330"/>
          </a:xfrm>
          <a:prstGeom prst="rect">
            <a:avLst/>
          </a:prstGeom>
          <a:noFill/>
        </p:spPr>
        <p:txBody>
          <a:bodyPr wrap="none" lIns="91440" tIns="45720" rIns="91440" bIns="45720">
            <a:prstTxWarp prst="textArchUp">
              <a:avLst/>
            </a:prstTxWarp>
            <a:spAutoFit/>
          </a:bodyPr>
          <a:lstStyle/>
          <a:p>
            <a:pPr algn="ctr"/>
            <a:r>
              <a:rPr lang="en-US" sz="5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adiós</a:t>
            </a:r>
            <a:endParaRPr lang="en-US"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3" name="Rectangle 2">
            <a:extLst>
              <a:ext uri="{FF2B5EF4-FFF2-40B4-BE49-F238E27FC236}">
                <a16:creationId xmlns:a16="http://schemas.microsoft.com/office/drawing/2014/main" id="{9967BC24-FE79-4833-19C6-FE37310EC918}"/>
              </a:ext>
            </a:extLst>
          </p:cNvPr>
          <p:cNvSpPr/>
          <p:nvPr/>
        </p:nvSpPr>
        <p:spPr>
          <a:xfrm>
            <a:off x="2944075" y="5396196"/>
            <a:ext cx="6575518" cy="923330"/>
          </a:xfrm>
          <a:prstGeom prst="rect">
            <a:avLst/>
          </a:prstGeom>
          <a:noFill/>
        </p:spPr>
        <p:txBody>
          <a:bodyPr wrap="none" lIns="91440" tIns="45720" rIns="91440" bIns="45720">
            <a:prstTxWarp prst="textInflate">
              <a:avLst/>
            </a:prstTxWarp>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¡Hasta la </a:t>
            </a: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próxima</a:t>
            </a: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endPar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4" name="Rectangle 3">
            <a:extLst>
              <a:ext uri="{FF2B5EF4-FFF2-40B4-BE49-F238E27FC236}">
                <a16:creationId xmlns:a16="http://schemas.microsoft.com/office/drawing/2014/main" id="{600CF811-63D6-A8A9-4071-CAC96E2E60D2}"/>
              </a:ext>
            </a:extLst>
          </p:cNvPr>
          <p:cNvSpPr/>
          <p:nvPr/>
        </p:nvSpPr>
        <p:spPr>
          <a:xfrm>
            <a:off x="6834443" y="472586"/>
            <a:ext cx="5357557" cy="923330"/>
          </a:xfrm>
          <a:prstGeom prst="rect">
            <a:avLst/>
          </a:prstGeom>
          <a:noFill/>
        </p:spPr>
        <p:txBody>
          <a:bodyPr wrap="none" lIns="91440" tIns="45720" rIns="91440" bIns="45720">
            <a:spAutoFit/>
            <a:scene3d>
              <a:camera prst="perspectiveHeroicExtremeLeftFacing"/>
              <a:lightRig rig="soft" dir="t">
                <a:rot lat="0" lon="0" rev="15600000"/>
              </a:lightRig>
            </a:scene3d>
            <a:sp3d extrusionH="57150" prstMaterial="softEdge">
              <a:bevelT w="25400" h="38100"/>
            </a:sp3d>
          </a:bodyPr>
          <a:lstStyle/>
          <a:p>
            <a:pPr algn="ctr"/>
            <a:r>
              <a:rPr lang="en-US" sz="5400" b="1" dirty="0">
                <a:ln/>
                <a:solidFill>
                  <a:schemeClr val="accent4"/>
                </a:solidFill>
              </a:rPr>
              <a:t>¡Hasta la vista! </a:t>
            </a:r>
            <a:endParaRPr lang="en-US" sz="5400" b="1" cap="none" spc="0" dirty="0">
              <a:ln/>
              <a:solidFill>
                <a:schemeClr val="accent4"/>
              </a:solidFill>
              <a:effectLst/>
            </a:endParaRPr>
          </a:p>
        </p:txBody>
      </p:sp>
      <p:sp>
        <p:nvSpPr>
          <p:cNvPr id="5" name="Rectangle 4">
            <a:extLst>
              <a:ext uri="{FF2B5EF4-FFF2-40B4-BE49-F238E27FC236}">
                <a16:creationId xmlns:a16="http://schemas.microsoft.com/office/drawing/2014/main" id="{5BE665E9-32FB-BBE6-D5F1-C96A498A456C}"/>
              </a:ext>
            </a:extLst>
          </p:cNvPr>
          <p:cNvSpPr/>
          <p:nvPr/>
        </p:nvSpPr>
        <p:spPr>
          <a:xfrm>
            <a:off x="-160964" y="621940"/>
            <a:ext cx="4854214" cy="923330"/>
          </a:xfrm>
          <a:prstGeom prst="rect">
            <a:avLst/>
          </a:prstGeom>
          <a:noFill/>
        </p:spPr>
        <p:txBody>
          <a:bodyPr wrap="none" lIns="91440" tIns="45720" rIns="91440" bIns="45720">
            <a:spAutoFit/>
            <a:scene3d>
              <a:camera prst="perspectiveContrastingRightFacing"/>
              <a:lightRig rig="threePt" dir="t"/>
            </a:scene3d>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¡Hasta pronto!</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6" name="Rectangle 5">
            <a:extLst>
              <a:ext uri="{FF2B5EF4-FFF2-40B4-BE49-F238E27FC236}">
                <a16:creationId xmlns:a16="http://schemas.microsoft.com/office/drawing/2014/main" id="{58C8C146-303B-9DB5-F073-D3DD69CB8FCA}"/>
              </a:ext>
            </a:extLst>
          </p:cNvPr>
          <p:cNvSpPr/>
          <p:nvPr/>
        </p:nvSpPr>
        <p:spPr>
          <a:xfrm>
            <a:off x="7585283" y="4209122"/>
            <a:ext cx="4257063" cy="923330"/>
          </a:xfrm>
          <a:prstGeom prst="rect">
            <a:avLst/>
          </a:prstGeom>
          <a:noFill/>
        </p:spPr>
        <p:txBody>
          <a:bodyPr wrap="none" lIns="91440" tIns="45720" rIns="91440" bIns="45720">
            <a:prstTxWarp prst="textDoubleWave1">
              <a:avLst/>
            </a:prstTxWarp>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¡Nos </a:t>
            </a:r>
            <a:r>
              <a:rPr lang="en-US" sz="5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vemos</a:t>
            </a: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t>
            </a:r>
          </a:p>
        </p:txBody>
      </p:sp>
      <p:sp>
        <p:nvSpPr>
          <p:cNvPr id="7" name="Rectangle 6">
            <a:extLst>
              <a:ext uri="{FF2B5EF4-FFF2-40B4-BE49-F238E27FC236}">
                <a16:creationId xmlns:a16="http://schemas.microsoft.com/office/drawing/2014/main" id="{2F686DC8-8369-C7B6-8EA1-442A69AE79B5}"/>
              </a:ext>
            </a:extLst>
          </p:cNvPr>
          <p:cNvSpPr/>
          <p:nvPr/>
        </p:nvSpPr>
        <p:spPr>
          <a:xfrm>
            <a:off x="86269" y="3945378"/>
            <a:ext cx="6266331" cy="923330"/>
          </a:xfrm>
          <a:prstGeom prst="rect">
            <a:avLst/>
          </a:prstGeom>
          <a:noFill/>
        </p:spPr>
        <p:txBody>
          <a:bodyPr wrap="none" lIns="91440" tIns="45720" rIns="91440" bIns="45720">
            <a:spAutoFit/>
            <a:scene3d>
              <a:camera prst="isometricOffAxis2Left"/>
              <a:lightRig rig="threePt" dir="t"/>
            </a:scene3d>
          </a:bodyPr>
          <a:lstStyle/>
          <a:p>
            <a:pPr algn="ct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¡Que </a:t>
            </a:r>
            <a:r>
              <a:rPr lang="en-US" sz="5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te</a:t>
            </a: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t>
            </a:r>
            <a:r>
              <a:rPr lang="en-US" sz="54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vaya</a:t>
            </a:r>
            <a:r>
              <a:rPr lang="en-US"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bien!</a:t>
            </a:r>
          </a:p>
        </p:txBody>
      </p:sp>
      <p:sp>
        <p:nvSpPr>
          <p:cNvPr id="8" name="Rectangle 7">
            <a:extLst>
              <a:ext uri="{FF2B5EF4-FFF2-40B4-BE49-F238E27FC236}">
                <a16:creationId xmlns:a16="http://schemas.microsoft.com/office/drawing/2014/main" id="{B724DA20-A5D8-034C-749C-52EE67AEE58D}"/>
              </a:ext>
            </a:extLst>
          </p:cNvPr>
          <p:cNvSpPr/>
          <p:nvPr/>
        </p:nvSpPr>
        <p:spPr>
          <a:xfrm>
            <a:off x="4428524" y="1395916"/>
            <a:ext cx="3334952" cy="923330"/>
          </a:xfrm>
          <a:prstGeom prst="rect">
            <a:avLst/>
          </a:prstGeom>
          <a:noFill/>
        </p:spPr>
        <p:txBody>
          <a:bodyPr wrap="none" lIns="91440" tIns="45720" rIns="91440" bIns="45720">
            <a:prstTxWarp prst="textStop">
              <a:avLst/>
            </a:prstTxWarp>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r>
              <a:rPr lang="en-US" sz="5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Cuídate</a:t>
            </a: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t>
            </a:r>
          </a:p>
        </p:txBody>
      </p:sp>
      <p:pic>
        <p:nvPicPr>
          <p:cNvPr id="11" name="Picture 2" descr="Diseño plano jóvenes agitando colección de mano">
            <a:extLst>
              <a:ext uri="{FF2B5EF4-FFF2-40B4-BE49-F238E27FC236}">
                <a16:creationId xmlns:a16="http://schemas.microsoft.com/office/drawing/2014/main" id="{E9BBEE8E-D2FF-1AA5-7791-E68E3620169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22110" b="73022" l="4865" r="98108">
                        <a14:foregroundMark x1="13514" y1="53144" x2="13514" y2="53144"/>
                        <a14:foregroundMark x1="10811" y1="37931" x2="10811" y2="37931"/>
                        <a14:foregroundMark x1="4865" y1="56795" x2="4865" y2="56795"/>
                        <a14:foregroundMark x1="23784" y1="39148" x2="23784" y2="39148"/>
                        <a14:foregroundMark x1="5676" y1="64097" x2="5676" y2="64097"/>
                        <a14:foregroundMark x1="11757" y1="70994" x2="11757" y2="70994"/>
                        <a14:foregroundMark x1="35541" y1="35091" x2="35541" y2="35091"/>
                        <a14:foregroundMark x1="35270" y1="70791" x2="35270" y2="70791"/>
                        <a14:foregroundMark x1="37973" y1="59635" x2="34865" y2="42799"/>
                        <a14:foregroundMark x1="36216" y1="72211" x2="33784" y2="73225"/>
                        <a14:foregroundMark x1="81351" y1="65517" x2="80405" y2="33266"/>
                        <a14:foregroundMark x1="91486" y1="53753" x2="92458" y2="53217"/>
                        <a14:foregroundMark x1="74730" y1="63286" x2="74459" y2="61055"/>
                        <a14:foregroundMark x1="23514" y1="44219" x2="24054" y2="33874"/>
                        <a14:foregroundMark x1="28919" y1="28398" x2="29595" y2="23327"/>
                        <a14:foregroundMark x1="95317" y1="46263" x2="95135" y2="45030"/>
                        <a14:foregroundMark x1="75000" y1="72211" x2="75000" y2="67343"/>
                        <a14:backgroundMark x1="98243" y1="47870" x2="95405" y2="52333"/>
                        <a14:backgroundMark x1="95811" y1="51927" x2="94189" y2="54970"/>
                      </a14:backgroundRemoval>
                    </a14:imgEffect>
                  </a14:imgLayer>
                </a14:imgProps>
              </a:ext>
              <a:ext uri="{28A0092B-C50C-407E-A947-70E740481C1C}">
                <a14:useLocalDpi xmlns:a14="http://schemas.microsoft.com/office/drawing/2010/main" val="0"/>
              </a:ext>
            </a:extLst>
          </a:blip>
          <a:srcRect t="17303" b="32405"/>
          <a:stretch/>
        </p:blipFill>
        <p:spPr bwMode="auto">
          <a:xfrm>
            <a:off x="3925907" y="2334144"/>
            <a:ext cx="4853385" cy="1626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0801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613CC0F-4F29-A48A-CE75-2629F36CAD7E}"/>
              </a:ext>
            </a:extLst>
          </p:cNvPr>
          <p:cNvSpPr txBox="1">
            <a:spLocks/>
          </p:cNvSpPr>
          <p:nvPr/>
        </p:nvSpPr>
        <p:spPr>
          <a:xfrm>
            <a:off x="0" y="600726"/>
            <a:ext cx="12192000" cy="969963"/>
          </a:xfrm>
          <a:prstGeom prst="rect">
            <a:avLst/>
          </a:prstGeom>
          <a:solidFill>
            <a:schemeClr val="accent1">
              <a:lumMod val="75000"/>
            </a:schemeClr>
          </a:solidFill>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400" dirty="0"/>
              <a:t>AGUAS FRESCAS</a:t>
            </a:r>
          </a:p>
        </p:txBody>
      </p:sp>
      <p:pic>
        <p:nvPicPr>
          <p:cNvPr id="1030" name="Picture 6" descr="Lleve sus aguas frescas! ⋆ Larousse Cocina">
            <a:extLst>
              <a:ext uri="{FF2B5EF4-FFF2-40B4-BE49-F238E27FC236}">
                <a16:creationId xmlns:a16="http://schemas.microsoft.com/office/drawing/2014/main" id="{FA644805-F67E-40D1-3C36-31833ADA942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10" b="92533" l="2930" r="99316">
                        <a14:foregroundMark x1="20410" y1="29868" x2="21191" y2="57833"/>
                        <a14:foregroundMark x1="13281" y1="34407" x2="18555" y2="34846"/>
                        <a14:foregroundMark x1="18555" y1="34846" x2="26172" y2="34407"/>
                        <a14:foregroundMark x1="23771" y1="34014" x2="24121" y2="34553"/>
                        <a14:foregroundMark x1="22680" y1="32336" x2="22809" y2="32534"/>
                        <a14:foregroundMark x1="20696" y1="29283" x2="21510" y2="30536"/>
                        <a14:foregroundMark x1="20410" y1="28843" x2="20696" y2="29283"/>
                        <a14:foregroundMark x1="24512" y1="35578" x2="24512" y2="35578"/>
                        <a14:foregroundMark x1="4102" y1="89751" x2="23926" y2="93265"/>
                        <a14:foregroundMark x1="23926" y1="93265" x2="40430" y2="92240"/>
                        <a14:foregroundMark x1="40430" y1="92240" x2="50391" y2="92533"/>
                        <a14:foregroundMark x1="50391" y1="92533" x2="89258" y2="89605"/>
                        <a14:foregroundMark x1="80371" y1="81552" x2="76172" y2="52416"/>
                        <a14:foregroundMark x1="72949" y1="34700" x2="84082" y2="36603"/>
                        <a14:foregroundMark x1="76855" y1="29722" x2="72461" y2="36310"/>
                        <a14:foregroundMark x1="72461" y1="36310" x2="77246" y2="41581"/>
                        <a14:foregroundMark x1="77246" y1="41581" x2="84277" y2="39092"/>
                        <a14:foregroundMark x1="42969" y1="38067" x2="52734" y2="38653"/>
                        <a14:foregroundMark x1="52734" y1="38653" x2="53320" y2="39678"/>
                        <a14:foregroundMark x1="43164" y1="35432" x2="54004" y2="35871"/>
                        <a14:foregroundMark x1="54004" y1="35871" x2="55859" y2="41581"/>
                        <a14:foregroundMark x1="39160" y1="43045" x2="42578" y2="34261"/>
                        <a14:foregroundMark x1="71582" y1="34553" x2="71582" y2="42313"/>
                        <a14:foregroundMark x1="71582" y1="42313" x2="71777" y2="42460"/>
                        <a14:foregroundMark x1="76758" y1="27818" x2="84668" y2="36164"/>
                        <a14:foregroundMark x1="84668" y1="36164" x2="84863" y2="36164"/>
                        <a14:foregroundMark x1="84863" y1="38946" x2="87402" y2="43338"/>
                        <a14:foregroundMark x1="70801" y1="33821" x2="71289" y2="41728"/>
                        <a14:foregroundMark x1="69531" y1="34407" x2="74512" y2="33089"/>
                        <a14:foregroundMark x1="68359" y1="34993" x2="69922" y2="34846"/>
                        <a14:foregroundMark x1="69531" y1="36603" x2="69336" y2="45681"/>
                        <a14:foregroundMark x1="68750" y1="37628" x2="67676" y2="46999"/>
                        <a14:foregroundMark x1="51660" y1="32943" x2="53027" y2="31625"/>
                        <a14:foregroundMark x1="55469" y1="36896" x2="58301" y2="40849"/>
                        <a14:foregroundMark x1="29297" y1="87848" x2="39063" y2="80381"/>
                        <a14:foregroundMark x1="14844" y1="33236" x2="19727" y2="29722"/>
                        <a14:foregroundMark x1="22721" y1="32301" x2="22876" y2="32434"/>
                        <a14:foregroundMark x1="19727" y1="29722" x2="21637" y2="31367"/>
                        <a14:foregroundMark x1="24668" y1="34397" x2="29102" y2="43485"/>
                        <a14:foregroundMark x1="29102" y1="43485" x2="29004" y2="43924"/>
                        <a14:foregroundMark x1="30176" y1="42167" x2="27832" y2="33675"/>
                        <a14:foregroundMark x1="27832" y1="33675" x2="27148" y2="33089"/>
                        <a14:foregroundMark x1="21582" y1="28551" x2="19434" y2="27672"/>
                        <a14:foregroundMark x1="19434" y1="27672" x2="19434" y2="27672"/>
                        <a14:foregroundMark x1="22109" y1="29283" x2="22461" y2="29722"/>
                        <a14:foregroundMark x1="21757" y1="28843" x2="22109" y2="29283"/>
                        <a14:foregroundMark x1="20117" y1="26794" x2="21757" y2="28843"/>
                        <a14:foregroundMark x1="2930" y1="90337" x2="2930" y2="90337"/>
                        <a14:foregroundMark x1="7324" y1="84773" x2="7324" y2="84773"/>
                        <a14:foregroundMark x1="58594" y1="88141" x2="60254" y2="87408"/>
                        <a14:foregroundMark x1="67480" y1="85944" x2="67480" y2="85944"/>
                        <a14:foregroundMark x1="67480" y1="85944" x2="67480" y2="85944"/>
                        <a14:foregroundMark x1="62988" y1="87701" x2="62988" y2="87701"/>
                        <a14:foregroundMark x1="63379" y1="87555" x2="66602" y2="86384"/>
                        <a14:foregroundMark x1="66602" y1="86384" x2="66602" y2="86384"/>
                        <a14:foregroundMark x1="62402" y1="86091" x2="65234" y2="86384"/>
                        <a14:foregroundMark x1="60156" y1="85798" x2="62402" y2="85944"/>
                        <a14:foregroundMark x1="93262" y1="91069" x2="99316" y2="88433"/>
                        <a14:foregroundMark x1="99316" y1="88433" x2="99316" y2="88433"/>
                        <a14:foregroundMark x1="75000" y1="26940" x2="76563" y2="27233"/>
                        <a14:foregroundMark x1="25989" y1="31971" x2="26270" y2="32211"/>
                        <a14:foregroundMark x1="22338" y1="28843" x2="22912" y2="29335"/>
                        <a14:foregroundMark x1="21484" y1="28111" x2="22338" y2="28843"/>
                        <a14:foregroundMark x1="53613" y1="33968" x2="55566" y2="34114"/>
                        <a14:foregroundMark x1="76563" y1="26940" x2="77930" y2="27233"/>
                        <a14:foregroundMark x1="81445" y1="32796" x2="84473" y2="32796"/>
                        <a14:backgroundMark x1="23145" y1="29136" x2="24023" y2="31186"/>
                        <a14:backgroundMark x1="24121" y1="31332" x2="24121" y2="31332"/>
                        <a14:backgroundMark x1="24609" y1="31772" x2="26074" y2="31772"/>
                        <a14:backgroundMark x1="22559" y1="28843" x2="22559" y2="28843"/>
                        <a14:backgroundMark x1="24121" y1="30600" x2="25293" y2="31772"/>
                        <a14:backgroundMark x1="25488" y1="31772" x2="25488" y2="31772"/>
                        <a14:backgroundMark x1="22949" y1="29283" x2="22949" y2="29283"/>
                      </a14:backgroundRemoval>
                    </a14:imgEffect>
                  </a14:imgLayer>
                </a14:imgProps>
              </a:ext>
              <a:ext uri="{28A0092B-C50C-407E-A947-70E740481C1C}">
                <a14:useLocalDpi xmlns:a14="http://schemas.microsoft.com/office/drawing/2010/main" val="0"/>
              </a:ext>
            </a:extLst>
          </a:blip>
          <a:srcRect/>
          <a:stretch>
            <a:fillRect/>
          </a:stretch>
        </p:blipFill>
        <p:spPr bwMode="auto">
          <a:xfrm>
            <a:off x="1253253" y="204533"/>
            <a:ext cx="9975329" cy="6653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03248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BF2D5B-8D7B-D872-BB00-5A572B3113B5}"/>
              </a:ext>
            </a:extLst>
          </p:cNvPr>
          <p:cNvSpPr txBox="1"/>
          <p:nvPr/>
        </p:nvSpPr>
        <p:spPr>
          <a:xfrm>
            <a:off x="130629" y="57083"/>
            <a:ext cx="7527295" cy="6743834"/>
          </a:xfrm>
          <a:prstGeom prst="rect">
            <a:avLst/>
          </a:prstGeom>
          <a:noFill/>
        </p:spPr>
        <p:txBody>
          <a:bodyPr wrap="square">
            <a:spAutoFit/>
          </a:bodyPr>
          <a:lstStyle/>
          <a:p>
            <a:pPr marL="0" marR="0" algn="just">
              <a:lnSpc>
                <a:spcPct val="107000"/>
              </a:lnSpc>
              <a:spcAft>
                <a:spcPts val="400"/>
              </a:spcAft>
              <a:buNone/>
              <a:tabLst>
                <a:tab pos="1092200" algn="l"/>
              </a:tabLst>
            </a:pPr>
            <a:r>
              <a:rPr lang="es-MX" sz="1900" b="1" i="1"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Hoy vamos a hacer frescas.</a:t>
            </a:r>
            <a:r>
              <a:rPr lang="es-MX" sz="1900" b="1"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 </a:t>
            </a:r>
            <a:r>
              <a:rPr lang="es-MX" sz="1900" dirty="0" err="1">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Today</a:t>
            </a:r>
            <a:r>
              <a:rPr lang="es-MX" sz="19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 </a:t>
            </a:r>
            <a:r>
              <a:rPr lang="es-MX" sz="1900" dirty="0" err="1">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we</a:t>
            </a:r>
            <a:r>
              <a:rPr lang="es-MX" sz="19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 are </a:t>
            </a:r>
            <a:r>
              <a:rPr lang="es-MX" sz="1900" dirty="0" err="1">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going</a:t>
            </a:r>
            <a:r>
              <a:rPr lang="es-MX" sz="19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 </a:t>
            </a:r>
            <a:r>
              <a:rPr lang="es-MX" sz="1900" dirty="0" err="1">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to</a:t>
            </a:r>
            <a:r>
              <a:rPr lang="es-MX" sz="19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 </a:t>
            </a:r>
            <a:r>
              <a:rPr lang="es-MX" sz="1900" dirty="0" err="1">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make</a:t>
            </a:r>
            <a:r>
              <a:rPr lang="es-MX" sz="19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 aguas frescas. </a:t>
            </a:r>
          </a:p>
          <a:p>
            <a:pPr marL="0" marR="0" algn="just">
              <a:lnSpc>
                <a:spcPct val="107000"/>
              </a:lnSpc>
              <a:spcAft>
                <a:spcPts val="400"/>
              </a:spcAft>
              <a:buNone/>
              <a:tabLst>
                <a:tab pos="1092200" algn="l"/>
              </a:tabLst>
            </a:pPr>
            <a:endParaRPr lang="es-MX" sz="1900" i="1" dirty="0">
              <a:solidFill>
                <a:schemeClr val="accent1"/>
              </a:solidFill>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Aft>
                <a:spcPts val="400"/>
              </a:spcAft>
              <a:buNone/>
              <a:tabLst>
                <a:tab pos="1092200" algn="l"/>
              </a:tabLst>
            </a:pPr>
            <a:r>
              <a:rPr lang="es-MX" sz="1900" b="1" i="1"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Aguas frescas son bebidas ligeras sin alcohol hechas de frutas, flores, o semillas mezcladas con azúcar y agua</a:t>
            </a:r>
            <a:r>
              <a:rPr lang="es-MX" sz="1900" b="1"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 </a:t>
            </a:r>
            <a:r>
              <a:rPr lang="en-US" sz="19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Aguas frescas are light non-alcoholic beverages made from fruits, flowers, or seeds blended with sugar and water. </a:t>
            </a:r>
          </a:p>
          <a:p>
            <a:pPr marL="0" marR="0" algn="just">
              <a:lnSpc>
                <a:spcPct val="107000"/>
              </a:lnSpc>
              <a:spcAft>
                <a:spcPts val="400"/>
              </a:spcAft>
              <a:buNone/>
              <a:tabLst>
                <a:tab pos="1092200" algn="l"/>
              </a:tabLst>
            </a:pPr>
            <a:endParaRPr lang="en-US" sz="1900" i="1" dirty="0">
              <a:solidFill>
                <a:schemeClr val="accent1"/>
              </a:solidFill>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Aft>
                <a:spcPts val="400"/>
              </a:spcAft>
              <a:buNone/>
              <a:tabLst>
                <a:tab pos="1092200" algn="l"/>
              </a:tabLst>
            </a:pPr>
            <a:r>
              <a:rPr lang="es-MX" sz="1900" b="1" i="1"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Son muy populares en México y otros países en Latino América.</a:t>
            </a:r>
            <a:r>
              <a:rPr lang="es-MX" sz="1900" b="1"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 </a:t>
            </a:r>
            <a:r>
              <a:rPr lang="en-US" sz="19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They are very popular in Mexico and other Latin American countries.</a:t>
            </a:r>
            <a:r>
              <a:rPr lang="en-US" sz="1900" i="1"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 </a:t>
            </a:r>
          </a:p>
          <a:p>
            <a:pPr marL="0" marR="0" algn="just">
              <a:lnSpc>
                <a:spcPct val="107000"/>
              </a:lnSpc>
              <a:spcAft>
                <a:spcPts val="400"/>
              </a:spcAft>
              <a:buNone/>
              <a:tabLst>
                <a:tab pos="1092200" algn="l"/>
              </a:tabLst>
            </a:pPr>
            <a:endParaRPr lang="en-US" sz="1900" i="1" dirty="0">
              <a:solidFill>
                <a:schemeClr val="accent1"/>
              </a:solidFill>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Aft>
                <a:spcPts val="400"/>
              </a:spcAft>
              <a:buNone/>
              <a:tabLst>
                <a:tab pos="1092200" algn="l"/>
              </a:tabLst>
            </a:pPr>
            <a:r>
              <a:rPr lang="es-MX" sz="1900" b="1" i="1"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Los sabores más populares son el tamarindo, la </a:t>
            </a:r>
            <a:r>
              <a:rPr lang="es-MX" sz="1900" b="1" i="1" dirty="0" err="1">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jamaica</a:t>
            </a:r>
            <a:r>
              <a:rPr lang="es-MX" sz="1900" b="1" i="1"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 y la horchata. </a:t>
            </a:r>
            <a:r>
              <a:rPr lang="es-MX" sz="19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The </a:t>
            </a:r>
            <a:r>
              <a:rPr lang="es-MX" sz="1900" dirty="0" err="1">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most</a:t>
            </a:r>
            <a:r>
              <a:rPr lang="es-MX" sz="19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 popular </a:t>
            </a:r>
            <a:r>
              <a:rPr lang="es-MX" sz="1900" dirty="0" err="1">
                <a:solidFill>
                  <a:schemeClr val="accent1"/>
                </a:solidFill>
                <a:latin typeface="Arial" panose="020B0604020202020204" pitchFamily="34" charset="0"/>
                <a:ea typeface="Arial" panose="020B0604020202020204" pitchFamily="34" charset="0"/>
                <a:cs typeface="Times New Roman" panose="02020603050405020304" pitchFamily="18" charset="0"/>
              </a:rPr>
              <a:t>flavors</a:t>
            </a:r>
            <a:r>
              <a:rPr lang="es-MX" sz="1900" dirty="0">
                <a:solidFill>
                  <a:schemeClr val="accent1"/>
                </a:solidFill>
                <a:latin typeface="Arial" panose="020B0604020202020204" pitchFamily="34" charset="0"/>
                <a:ea typeface="Arial" panose="020B0604020202020204" pitchFamily="34" charset="0"/>
                <a:cs typeface="Times New Roman" panose="02020603050405020304" pitchFamily="18" charset="0"/>
              </a:rPr>
              <a:t> </a:t>
            </a:r>
            <a:r>
              <a:rPr lang="es-MX" sz="19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are </a:t>
            </a:r>
            <a:r>
              <a:rPr lang="es-MX" sz="1900" dirty="0" err="1">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tamarind</a:t>
            </a:r>
            <a:r>
              <a:rPr lang="es-MX" sz="19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 </a:t>
            </a:r>
            <a:r>
              <a:rPr lang="es-MX" sz="1900" dirty="0" err="1">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hibiscus</a:t>
            </a:r>
            <a:r>
              <a:rPr lang="es-MX" sz="19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 and horchata. </a:t>
            </a:r>
          </a:p>
          <a:p>
            <a:pPr marL="0" marR="0" algn="just">
              <a:lnSpc>
                <a:spcPct val="107000"/>
              </a:lnSpc>
              <a:spcAft>
                <a:spcPts val="400"/>
              </a:spcAft>
              <a:buNone/>
              <a:tabLst>
                <a:tab pos="1092200" algn="l"/>
              </a:tabLst>
            </a:pPr>
            <a:endParaRPr lang="es-MX" sz="1900" i="1" dirty="0">
              <a:solidFill>
                <a:schemeClr val="accent1"/>
              </a:solidFill>
              <a:latin typeface="Arial" panose="020B0604020202020204" pitchFamily="34" charset="0"/>
              <a:ea typeface="Arial" panose="020B0604020202020204" pitchFamily="34" charset="0"/>
              <a:cs typeface="Times New Roman" panose="02020603050405020304" pitchFamily="18" charset="0"/>
            </a:endParaRPr>
          </a:p>
          <a:p>
            <a:pPr marL="0" marR="0" algn="just">
              <a:lnSpc>
                <a:spcPct val="107000"/>
              </a:lnSpc>
              <a:spcAft>
                <a:spcPts val="400"/>
              </a:spcAft>
              <a:buNone/>
              <a:tabLst>
                <a:tab pos="1092200" algn="l"/>
              </a:tabLst>
            </a:pPr>
            <a:r>
              <a:rPr lang="es-MX" sz="1900" b="1" i="1"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Las aguas frescas son vendidas por vendedores y se encuentran en tiendas, restaurantes, y bares de jugos.</a:t>
            </a:r>
            <a:r>
              <a:rPr lang="es-MX" sz="1900" b="1"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 </a:t>
            </a:r>
            <a:r>
              <a:rPr lang="en-US" sz="1900" dirty="0">
                <a:solidFill>
                  <a:schemeClr val="accent1"/>
                </a:solidFill>
                <a:effectLst/>
                <a:latin typeface="Arial" panose="020B0604020202020204" pitchFamily="34" charset="0"/>
                <a:ea typeface="Arial" panose="020B0604020202020204" pitchFamily="34" charset="0"/>
                <a:cs typeface="Times New Roman" panose="02020603050405020304" pitchFamily="18" charset="0"/>
              </a:rPr>
              <a:t>Aguas frescas are sold by street vendors and are commonly found in convenience stores, restaurants, and juice bars. </a:t>
            </a:r>
            <a:endParaRPr lang="en-US" sz="19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2" descr="Agua Fresca - Jalapeno Mexican Grill">
            <a:extLst>
              <a:ext uri="{FF2B5EF4-FFF2-40B4-BE49-F238E27FC236}">
                <a16:creationId xmlns:a16="http://schemas.microsoft.com/office/drawing/2014/main" id="{0CF49B21-865F-C9E6-A9C7-37B4BB1EE8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2048" y="1337187"/>
            <a:ext cx="4299952" cy="3951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30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arn(inVertic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arn(inVertical)">
                                      <p:cBhvr>
                                        <p:cTn id="17" dur="500"/>
                                        <p:tgtEl>
                                          <p:spTgt spid="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barn(inVertical)">
                                      <p:cBhvr>
                                        <p:cTn id="2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0503A4B-8138-DB7B-607D-E048FEB03148}"/>
              </a:ext>
            </a:extLst>
          </p:cNvPr>
          <p:cNvSpPr>
            <a:spLocks noGrp="1"/>
          </p:cNvSpPr>
          <p:nvPr>
            <p:ph sz="half" idx="2"/>
          </p:nvPr>
        </p:nvSpPr>
        <p:spPr>
          <a:xfrm>
            <a:off x="823799" y="2427795"/>
            <a:ext cx="5486400" cy="3840480"/>
          </a:xfrm>
        </p:spPr>
        <p:txBody>
          <a:bodyPr>
            <a:noAutofit/>
          </a:bodyPr>
          <a:lstStyle/>
          <a:p>
            <a:pPr marL="457200" marR="0" lvl="0" indent="-457200">
              <a:spcBef>
                <a:spcPts val="600"/>
              </a:spcBef>
              <a:buFont typeface="+mj-lt"/>
              <a:buAutoNum type="arabicParenR"/>
              <a:tabLst>
                <a:tab pos="1092200" algn="l"/>
              </a:tabLst>
            </a:pPr>
            <a:r>
              <a:rPr lang="en-US" sz="2000" b="1" dirty="0">
                <a:latin typeface="Aptos" panose="020B0004020202020204" pitchFamily="34" charset="0"/>
              </a:rPr>
              <a:t>Vamos a </a:t>
            </a:r>
            <a:r>
              <a:rPr lang="en-US" sz="2000" b="1" dirty="0" err="1">
                <a:latin typeface="Aptos" panose="020B0004020202020204" pitchFamily="34" charset="0"/>
              </a:rPr>
              <a:t>hacer</a:t>
            </a:r>
            <a:r>
              <a:rPr lang="en-US" sz="2000" b="1" dirty="0">
                <a:latin typeface="Aptos" panose="020B0004020202020204" pitchFamily="34" charset="0"/>
              </a:rPr>
              <a:t> </a:t>
            </a:r>
            <a:r>
              <a:rPr lang="en-US" sz="2000" b="1" dirty="0" err="1">
                <a:latin typeface="Aptos" panose="020B0004020202020204" pitchFamily="34" charset="0"/>
              </a:rPr>
              <a:t>aguas</a:t>
            </a:r>
            <a:r>
              <a:rPr lang="en-US" sz="2000" b="1" dirty="0">
                <a:latin typeface="Aptos" panose="020B0004020202020204" pitchFamily="34" charset="0"/>
              </a:rPr>
              <a:t> frescas. </a:t>
            </a:r>
          </a:p>
          <a:p>
            <a:pPr marL="457200" marR="0" lvl="0" indent="-457200">
              <a:spcBef>
                <a:spcPts val="600"/>
              </a:spcBef>
              <a:buFont typeface="+mj-lt"/>
              <a:buAutoNum type="arabicParenR"/>
              <a:tabLst>
                <a:tab pos="1092200" algn="l"/>
              </a:tabLst>
            </a:pPr>
            <a:r>
              <a:rPr lang="en-US" sz="2000" b="1" dirty="0">
                <a:latin typeface="Aptos" panose="020B0004020202020204" pitchFamily="34" charset="0"/>
              </a:rPr>
              <a:t>¿</a:t>
            </a:r>
            <a:r>
              <a:rPr lang="en-US" sz="2000" b="1" dirty="0" err="1">
                <a:latin typeface="Aptos" panose="020B0004020202020204" pitchFamily="34" charset="0"/>
              </a:rPr>
              <a:t>Cuáles</a:t>
            </a:r>
            <a:r>
              <a:rPr lang="en-US" sz="2000" b="1" dirty="0">
                <a:latin typeface="Aptos" panose="020B0004020202020204" pitchFamily="34" charset="0"/>
              </a:rPr>
              <a:t> </a:t>
            </a:r>
            <a:r>
              <a:rPr lang="en-US" sz="2000" b="1" dirty="0" err="1">
                <a:latin typeface="Aptos" panose="020B0004020202020204" pitchFamily="34" charset="0"/>
              </a:rPr>
              <a:t>ingredientes</a:t>
            </a:r>
            <a:r>
              <a:rPr lang="en-US" sz="2000" b="1" dirty="0">
                <a:latin typeface="Aptos" panose="020B0004020202020204" pitchFamily="34" charset="0"/>
              </a:rPr>
              <a:t> </a:t>
            </a:r>
            <a:r>
              <a:rPr lang="en-US" sz="2000" b="1" dirty="0" err="1">
                <a:latin typeface="Aptos" panose="020B0004020202020204" pitchFamily="34" charset="0"/>
              </a:rPr>
              <a:t>necesitamos</a:t>
            </a:r>
            <a:r>
              <a:rPr lang="en-US" sz="2000" b="1" dirty="0">
                <a:latin typeface="Aptos" panose="020B0004020202020204" pitchFamily="34" charset="0"/>
              </a:rPr>
              <a:t>? </a:t>
            </a:r>
          </a:p>
          <a:p>
            <a:pPr marL="457200" marR="0" lvl="0" indent="-457200">
              <a:spcBef>
                <a:spcPts val="600"/>
              </a:spcBef>
              <a:buFont typeface="+mj-lt"/>
              <a:buAutoNum type="arabicParenR"/>
              <a:tabLst>
                <a:tab pos="1092200" algn="l"/>
              </a:tabLst>
            </a:pPr>
            <a:r>
              <a:rPr lang="en-US" sz="2000" b="1" dirty="0">
                <a:latin typeface="Aptos" panose="020B0004020202020204" pitchFamily="34" charset="0"/>
              </a:rPr>
              <a:t>Vamos a usar la </a:t>
            </a:r>
            <a:r>
              <a:rPr lang="en-US" sz="2000" b="1" dirty="0" err="1">
                <a:latin typeface="Aptos" panose="020B0004020202020204" pitchFamily="34" charset="0"/>
              </a:rPr>
              <a:t>licuadora</a:t>
            </a:r>
            <a:r>
              <a:rPr lang="en-US" sz="2000" b="1" dirty="0">
                <a:latin typeface="Aptos" panose="020B0004020202020204" pitchFamily="34" charset="0"/>
              </a:rPr>
              <a:t> para </a:t>
            </a:r>
            <a:r>
              <a:rPr lang="en-US" sz="2000" b="1" dirty="0" err="1">
                <a:latin typeface="Aptos" panose="020B0004020202020204" pitchFamily="34" charset="0"/>
              </a:rPr>
              <a:t>esta</a:t>
            </a:r>
            <a:r>
              <a:rPr lang="en-US" sz="2000" b="1" dirty="0">
                <a:latin typeface="Aptos" panose="020B0004020202020204" pitchFamily="34" charset="0"/>
              </a:rPr>
              <a:t> </a:t>
            </a:r>
            <a:r>
              <a:rPr lang="en-US" sz="2000" b="1" dirty="0" err="1">
                <a:latin typeface="Aptos" panose="020B0004020202020204" pitchFamily="34" charset="0"/>
              </a:rPr>
              <a:t>receta</a:t>
            </a:r>
            <a:r>
              <a:rPr lang="en-US" sz="2000" b="1" dirty="0">
                <a:latin typeface="Aptos" panose="020B0004020202020204" pitchFamily="34" charset="0"/>
              </a:rPr>
              <a:t>. </a:t>
            </a:r>
          </a:p>
          <a:p>
            <a:pPr marL="457200" marR="0" lvl="0" indent="-457200">
              <a:spcBef>
                <a:spcPts val="600"/>
              </a:spcBef>
              <a:buFont typeface="+mj-lt"/>
              <a:buAutoNum type="arabicParenR"/>
              <a:tabLst>
                <a:tab pos="1092200" algn="l"/>
              </a:tabLst>
            </a:pPr>
            <a:r>
              <a:rPr lang="en-US" sz="2000" b="1" dirty="0" err="1">
                <a:latin typeface="Aptos" panose="020B0004020202020204" pitchFamily="34" charset="0"/>
              </a:rPr>
              <a:t>Mezclar</a:t>
            </a:r>
            <a:r>
              <a:rPr lang="en-US" sz="2000" b="1" dirty="0">
                <a:latin typeface="Aptos" panose="020B0004020202020204" pitchFamily="34" charset="0"/>
              </a:rPr>
              <a:t> </a:t>
            </a:r>
            <a:r>
              <a:rPr lang="en-US" sz="2000" b="1" dirty="0" err="1">
                <a:latin typeface="Aptos" panose="020B0004020202020204" pitchFamily="34" charset="0"/>
              </a:rPr>
              <a:t>todos</a:t>
            </a:r>
            <a:r>
              <a:rPr lang="en-US" sz="2000" b="1" dirty="0">
                <a:latin typeface="Aptos" panose="020B0004020202020204" pitchFamily="34" charset="0"/>
              </a:rPr>
              <a:t> </a:t>
            </a:r>
            <a:r>
              <a:rPr lang="en-US" sz="2000" b="1" dirty="0" err="1">
                <a:latin typeface="Aptos" panose="020B0004020202020204" pitchFamily="34" charset="0"/>
              </a:rPr>
              <a:t>los</a:t>
            </a:r>
            <a:r>
              <a:rPr lang="en-US" sz="2000" b="1" dirty="0">
                <a:latin typeface="Aptos" panose="020B0004020202020204" pitchFamily="34" charset="0"/>
              </a:rPr>
              <a:t> </a:t>
            </a:r>
            <a:r>
              <a:rPr lang="en-US" sz="2000" b="1" dirty="0" err="1">
                <a:latin typeface="Aptos" panose="020B0004020202020204" pitchFamily="34" charset="0"/>
              </a:rPr>
              <a:t>ingredientes</a:t>
            </a:r>
            <a:r>
              <a:rPr lang="en-US" sz="2000" b="1" dirty="0">
                <a:latin typeface="Aptos" panose="020B0004020202020204" pitchFamily="34" charset="0"/>
              </a:rPr>
              <a:t> </a:t>
            </a:r>
            <a:r>
              <a:rPr lang="en-US" sz="2000" b="1" dirty="0" err="1">
                <a:latin typeface="Aptos" panose="020B0004020202020204" pitchFamily="34" charset="0"/>
              </a:rPr>
              <a:t>en</a:t>
            </a:r>
            <a:r>
              <a:rPr lang="en-US" sz="2000" b="1" dirty="0">
                <a:latin typeface="Aptos" panose="020B0004020202020204" pitchFamily="34" charset="0"/>
              </a:rPr>
              <a:t> la </a:t>
            </a:r>
            <a:r>
              <a:rPr lang="en-US" sz="2000" b="1" dirty="0" err="1">
                <a:latin typeface="Aptos" panose="020B0004020202020204" pitchFamily="34" charset="0"/>
              </a:rPr>
              <a:t>licuadora</a:t>
            </a:r>
            <a:r>
              <a:rPr lang="en-US" sz="2000" b="1" dirty="0">
                <a:latin typeface="Aptos" panose="020B0004020202020204" pitchFamily="34" charset="0"/>
              </a:rPr>
              <a:t>. </a:t>
            </a:r>
          </a:p>
          <a:p>
            <a:pPr marL="457200" marR="0" lvl="0" indent="-457200">
              <a:spcBef>
                <a:spcPts val="600"/>
              </a:spcBef>
              <a:buFont typeface="+mj-lt"/>
              <a:buAutoNum type="arabicParenR"/>
              <a:tabLst>
                <a:tab pos="1092200" algn="l"/>
              </a:tabLst>
            </a:pPr>
            <a:r>
              <a:rPr lang="en-US" sz="2000" b="1" dirty="0">
                <a:latin typeface="Aptos" panose="020B0004020202020204" pitchFamily="34" charset="0"/>
              </a:rPr>
              <a:t> </a:t>
            </a:r>
            <a:r>
              <a:rPr lang="en-US" sz="2000" b="1" dirty="0" err="1">
                <a:latin typeface="Aptos" panose="020B0004020202020204" pitchFamily="34" charset="0"/>
              </a:rPr>
              <a:t>Saborea</a:t>
            </a:r>
            <a:r>
              <a:rPr lang="en-US" sz="2000" b="1" dirty="0">
                <a:latin typeface="Aptos" panose="020B0004020202020204" pitchFamily="34" charset="0"/>
              </a:rPr>
              <a:t> para </a:t>
            </a:r>
            <a:r>
              <a:rPr lang="en-US" sz="2000" b="1" dirty="0" err="1">
                <a:latin typeface="Aptos" panose="020B0004020202020204" pitchFamily="34" charset="0"/>
              </a:rPr>
              <a:t>ajustar</a:t>
            </a:r>
            <a:r>
              <a:rPr lang="en-US" sz="2000" b="1" dirty="0">
                <a:latin typeface="Aptos" panose="020B0004020202020204" pitchFamily="34" charset="0"/>
              </a:rPr>
              <a:t> </a:t>
            </a:r>
            <a:r>
              <a:rPr lang="en-US" sz="2000" b="1" dirty="0" err="1">
                <a:latin typeface="Aptos" panose="020B0004020202020204" pitchFamily="34" charset="0"/>
              </a:rPr>
              <a:t>el</a:t>
            </a:r>
            <a:r>
              <a:rPr lang="en-US" sz="2000" b="1" dirty="0">
                <a:latin typeface="Aptos" panose="020B0004020202020204" pitchFamily="34" charset="0"/>
              </a:rPr>
              <a:t> </a:t>
            </a:r>
            <a:r>
              <a:rPr lang="en-US" sz="2000" b="1" dirty="0" err="1">
                <a:latin typeface="Aptos" panose="020B0004020202020204" pitchFamily="34" charset="0"/>
              </a:rPr>
              <a:t>dulzor</a:t>
            </a:r>
            <a:r>
              <a:rPr lang="en-US" sz="2000" b="1" dirty="0">
                <a:latin typeface="Aptos" panose="020B0004020202020204" pitchFamily="34" charset="0"/>
              </a:rPr>
              <a:t>. </a:t>
            </a:r>
          </a:p>
          <a:p>
            <a:pPr marL="457200" marR="0" lvl="0" indent="-457200">
              <a:spcBef>
                <a:spcPts val="600"/>
              </a:spcBef>
              <a:buFont typeface="+mj-lt"/>
              <a:buAutoNum type="arabicParenR"/>
              <a:tabLst>
                <a:tab pos="1092200" algn="l"/>
              </a:tabLst>
            </a:pPr>
            <a:r>
              <a:rPr lang="en-US" sz="2000" b="1" dirty="0" err="1">
                <a:latin typeface="Aptos" panose="020B0004020202020204" pitchFamily="34" charset="0"/>
              </a:rPr>
              <a:t>Agrega</a:t>
            </a:r>
            <a:r>
              <a:rPr lang="en-US" sz="2000" b="1" dirty="0">
                <a:latin typeface="Aptos" panose="020B0004020202020204" pitchFamily="34" charset="0"/>
              </a:rPr>
              <a:t> </a:t>
            </a:r>
            <a:r>
              <a:rPr lang="en-US" sz="2000" b="1" dirty="0" err="1">
                <a:latin typeface="Aptos" panose="020B0004020202020204" pitchFamily="34" charset="0"/>
              </a:rPr>
              <a:t>más</a:t>
            </a:r>
            <a:r>
              <a:rPr lang="en-US" sz="2000" b="1" dirty="0">
                <a:latin typeface="Aptos" panose="020B0004020202020204" pitchFamily="34" charset="0"/>
              </a:rPr>
              <a:t> </a:t>
            </a:r>
            <a:r>
              <a:rPr lang="en-US" sz="2000" b="1" dirty="0" err="1">
                <a:latin typeface="Aptos" panose="020B0004020202020204" pitchFamily="34" charset="0"/>
              </a:rPr>
              <a:t>azúcar</a:t>
            </a:r>
            <a:r>
              <a:rPr lang="en-US" sz="2000" b="1" dirty="0">
                <a:latin typeface="Aptos" panose="020B0004020202020204" pitchFamily="34" charset="0"/>
              </a:rPr>
              <a:t> </a:t>
            </a:r>
            <a:r>
              <a:rPr lang="en-US" sz="2000" b="1" dirty="0" err="1">
                <a:latin typeface="Aptos" panose="020B0004020202020204" pitchFamily="34" charset="0"/>
              </a:rPr>
              <a:t>si</a:t>
            </a:r>
            <a:r>
              <a:rPr lang="en-US" sz="2000" b="1" dirty="0">
                <a:latin typeface="Aptos" panose="020B0004020202020204" pitchFamily="34" charset="0"/>
              </a:rPr>
              <a:t> es </a:t>
            </a:r>
            <a:r>
              <a:rPr lang="en-US" sz="2000" b="1" dirty="0" err="1">
                <a:latin typeface="Aptos" panose="020B0004020202020204" pitchFamily="34" charset="0"/>
              </a:rPr>
              <a:t>necesario</a:t>
            </a:r>
            <a:r>
              <a:rPr lang="en-US" sz="2000" b="1" dirty="0">
                <a:latin typeface="Aptos" panose="020B0004020202020204" pitchFamily="34" charset="0"/>
              </a:rPr>
              <a:t>. </a:t>
            </a:r>
          </a:p>
          <a:p>
            <a:pPr marL="457200" marR="0" lvl="0" indent="-457200">
              <a:spcBef>
                <a:spcPts val="600"/>
              </a:spcBef>
              <a:buFont typeface="+mj-lt"/>
              <a:buAutoNum type="arabicParenR"/>
              <a:tabLst>
                <a:tab pos="1092200" algn="l"/>
              </a:tabLst>
            </a:pPr>
            <a:r>
              <a:rPr lang="en-US" sz="2000" b="1" dirty="0" err="1">
                <a:latin typeface="Aptos" panose="020B0004020202020204" pitchFamily="34" charset="0"/>
              </a:rPr>
              <a:t>Sirva</a:t>
            </a:r>
            <a:r>
              <a:rPr lang="en-US" sz="2000" b="1" dirty="0">
                <a:latin typeface="Aptos" panose="020B0004020202020204" pitchFamily="34" charset="0"/>
              </a:rPr>
              <a:t> </a:t>
            </a:r>
            <a:r>
              <a:rPr lang="en-US" sz="2000" b="1" dirty="0" err="1">
                <a:latin typeface="Aptos" panose="020B0004020202020204" pitchFamily="34" charset="0"/>
              </a:rPr>
              <a:t>inmediatamente</a:t>
            </a:r>
            <a:r>
              <a:rPr lang="en-US" sz="2000" b="1" dirty="0">
                <a:latin typeface="Aptos" panose="020B0004020202020204" pitchFamily="34" charset="0"/>
              </a:rPr>
              <a:t>. </a:t>
            </a:r>
          </a:p>
          <a:p>
            <a:pPr marL="457200" marR="0" lvl="0" indent="-457200">
              <a:spcBef>
                <a:spcPts val="600"/>
              </a:spcBef>
              <a:buFont typeface="+mj-lt"/>
              <a:buAutoNum type="arabicParenR"/>
              <a:tabLst>
                <a:tab pos="1092200" algn="l"/>
              </a:tabLst>
            </a:pPr>
            <a:r>
              <a:rPr lang="en-US" sz="2000" b="1" dirty="0">
                <a:latin typeface="Aptos" panose="020B0004020202020204" pitchFamily="34" charset="0"/>
              </a:rPr>
              <a:t>¡Salud! </a:t>
            </a:r>
          </a:p>
          <a:p>
            <a:pPr marL="0" marR="0" lvl="0" indent="0">
              <a:spcBef>
                <a:spcPts val="600"/>
              </a:spcBef>
              <a:buNone/>
              <a:tabLst>
                <a:tab pos="1092200" algn="l"/>
              </a:tabLst>
            </a:pPr>
            <a:endParaRPr lang="en-US" sz="2800" b="1"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205069BA-800D-D12C-9ABA-6567169A88CD}"/>
              </a:ext>
            </a:extLst>
          </p:cNvPr>
          <p:cNvSpPr>
            <a:spLocks noGrp="1"/>
          </p:cNvSpPr>
          <p:nvPr>
            <p:ph sz="quarter" idx="4"/>
          </p:nvPr>
        </p:nvSpPr>
        <p:spPr>
          <a:xfrm>
            <a:off x="6244885" y="2427795"/>
            <a:ext cx="5486400" cy="3840480"/>
          </a:xfrm>
        </p:spPr>
        <p:txBody>
          <a:bodyPr>
            <a:noAutofit/>
          </a:bodyPr>
          <a:lstStyle/>
          <a:p>
            <a:pPr marL="457200" indent="-457200">
              <a:spcBef>
                <a:spcPts val="600"/>
              </a:spcBef>
              <a:buFont typeface="+mj-lt"/>
              <a:buAutoNum type="arabicParenR"/>
            </a:pPr>
            <a:r>
              <a:rPr lang="en-US" sz="2000" dirty="0">
                <a:latin typeface="Aptos" panose="020B0004020202020204" pitchFamily="34" charset="0"/>
              </a:rPr>
              <a:t>We are going to make </a:t>
            </a:r>
            <a:r>
              <a:rPr lang="en-US" sz="2000" dirty="0" err="1">
                <a:latin typeface="Aptos" panose="020B0004020202020204" pitchFamily="34" charset="0"/>
              </a:rPr>
              <a:t>aguas</a:t>
            </a:r>
            <a:r>
              <a:rPr lang="en-US" sz="2000" dirty="0">
                <a:latin typeface="Aptos" panose="020B0004020202020204" pitchFamily="34" charset="0"/>
              </a:rPr>
              <a:t> frescas.</a:t>
            </a:r>
          </a:p>
          <a:p>
            <a:pPr marL="457200" indent="-457200">
              <a:spcBef>
                <a:spcPts val="600"/>
              </a:spcBef>
              <a:buFont typeface="+mj-lt"/>
              <a:buAutoNum type="arabicParenR"/>
            </a:pPr>
            <a:r>
              <a:rPr lang="en-US" sz="2000" dirty="0">
                <a:latin typeface="Aptos" panose="020B0004020202020204" pitchFamily="34" charset="0"/>
              </a:rPr>
              <a:t>What ingredients do we need?</a:t>
            </a:r>
          </a:p>
          <a:p>
            <a:pPr marL="457200" indent="-457200">
              <a:spcBef>
                <a:spcPts val="600"/>
              </a:spcBef>
              <a:buFont typeface="+mj-lt"/>
              <a:buAutoNum type="arabicParenR"/>
            </a:pPr>
            <a:r>
              <a:rPr lang="en-US" sz="2000" dirty="0">
                <a:latin typeface="Aptos" panose="020B0004020202020204" pitchFamily="34" charset="0"/>
              </a:rPr>
              <a:t>We are going to use the blender for this recipe.</a:t>
            </a:r>
          </a:p>
          <a:p>
            <a:pPr marL="457200" indent="-457200">
              <a:spcBef>
                <a:spcPts val="600"/>
              </a:spcBef>
              <a:buFont typeface="+mj-lt"/>
              <a:buAutoNum type="arabicParenR"/>
            </a:pPr>
            <a:r>
              <a:rPr lang="en-US" sz="2000" dirty="0">
                <a:latin typeface="Aptos" panose="020B0004020202020204" pitchFamily="34" charset="0"/>
              </a:rPr>
              <a:t>Mix all the ingredients in the blender.</a:t>
            </a:r>
          </a:p>
          <a:p>
            <a:pPr marL="457200" indent="-457200">
              <a:spcBef>
                <a:spcPts val="600"/>
              </a:spcBef>
              <a:buFont typeface="+mj-lt"/>
              <a:buAutoNum type="arabicParenR"/>
            </a:pPr>
            <a:r>
              <a:rPr lang="en-US" sz="2000" dirty="0">
                <a:latin typeface="Aptos" panose="020B0004020202020204" pitchFamily="34" charset="0"/>
              </a:rPr>
              <a:t>Taste for desired sweetness.</a:t>
            </a:r>
          </a:p>
          <a:p>
            <a:pPr marL="457200" indent="-457200">
              <a:spcBef>
                <a:spcPts val="600"/>
              </a:spcBef>
              <a:buFont typeface="+mj-lt"/>
              <a:buAutoNum type="arabicParenR"/>
            </a:pPr>
            <a:r>
              <a:rPr lang="en-US" sz="2000" dirty="0">
                <a:latin typeface="Aptos" panose="020B0004020202020204" pitchFamily="34" charset="0"/>
              </a:rPr>
              <a:t>Add more sugar if needed.</a:t>
            </a:r>
          </a:p>
          <a:p>
            <a:pPr marL="457200" indent="-457200">
              <a:spcBef>
                <a:spcPts val="600"/>
              </a:spcBef>
              <a:buFont typeface="+mj-lt"/>
              <a:buAutoNum type="arabicParenR"/>
            </a:pPr>
            <a:r>
              <a:rPr lang="en-US" sz="2000" dirty="0">
                <a:latin typeface="Aptos" panose="020B0004020202020204" pitchFamily="34" charset="0"/>
              </a:rPr>
              <a:t>Serve immediately.</a:t>
            </a:r>
          </a:p>
          <a:p>
            <a:pPr marL="457200" indent="-457200">
              <a:spcBef>
                <a:spcPts val="600"/>
              </a:spcBef>
              <a:buFont typeface="+mj-lt"/>
              <a:buAutoNum type="arabicParenR"/>
            </a:pPr>
            <a:r>
              <a:rPr lang="en-US" sz="2000" dirty="0">
                <a:latin typeface="Aptos" panose="020B0004020202020204" pitchFamily="34" charset="0"/>
              </a:rPr>
              <a:t>Cheers!</a:t>
            </a:r>
          </a:p>
        </p:txBody>
      </p:sp>
      <p:sp>
        <p:nvSpPr>
          <p:cNvPr id="10" name="Title 1">
            <a:extLst>
              <a:ext uri="{FF2B5EF4-FFF2-40B4-BE49-F238E27FC236}">
                <a16:creationId xmlns:a16="http://schemas.microsoft.com/office/drawing/2014/main" id="{27153769-8E3F-4E97-988C-68F30EC894FC}"/>
              </a:ext>
            </a:extLst>
          </p:cNvPr>
          <p:cNvSpPr>
            <a:spLocks noGrp="1"/>
          </p:cNvSpPr>
          <p:nvPr>
            <p:ph type="title"/>
          </p:nvPr>
        </p:nvSpPr>
        <p:spPr>
          <a:xfrm>
            <a:off x="318264" y="490687"/>
            <a:ext cx="10571998" cy="970450"/>
          </a:xfrm>
        </p:spPr>
        <p:txBody>
          <a:bodyPr>
            <a:noAutofit/>
          </a:bodyPr>
          <a:lstStyle/>
          <a:p>
            <a:r>
              <a:rPr lang="en-US" sz="5400" dirty="0"/>
              <a:t>HACIENDO AGUAS FRESCAS</a:t>
            </a:r>
          </a:p>
        </p:txBody>
      </p:sp>
      <p:pic>
        <p:nvPicPr>
          <p:cNvPr id="1028" name="Picture 4" descr="Aguas Frescas Recipe">
            <a:extLst>
              <a:ext uri="{FF2B5EF4-FFF2-40B4-BE49-F238E27FC236}">
                <a16:creationId xmlns:a16="http://schemas.microsoft.com/office/drawing/2014/main" id="{F27325FB-E5B0-3A79-A320-6924DA1A60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86" b="5213"/>
          <a:stretch>
            <a:fillRect/>
          </a:stretch>
        </p:blipFill>
        <p:spPr bwMode="auto">
          <a:xfrm>
            <a:off x="9896160" y="164898"/>
            <a:ext cx="1988203" cy="1706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184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613CC0F-4F29-A48A-CE75-2629F36CAD7E}"/>
              </a:ext>
            </a:extLst>
          </p:cNvPr>
          <p:cNvSpPr txBox="1">
            <a:spLocks/>
          </p:cNvSpPr>
          <p:nvPr/>
        </p:nvSpPr>
        <p:spPr>
          <a:xfrm>
            <a:off x="589184" y="524912"/>
            <a:ext cx="11269662" cy="969963"/>
          </a:xfrm>
          <a:prstGeom prst="rect">
            <a:avLst/>
          </a:prstGeom>
          <a:solidFill>
            <a:schemeClr val="accent1">
              <a:lumMod val="75000"/>
            </a:schemeClr>
          </a:solidFill>
          <a:effectLst>
            <a:outerShdw blurRad="50800" dir="14400000">
              <a:srgbClr val="000000">
                <a:alpha val="60000"/>
              </a:srgbClr>
            </a:outerShdw>
          </a:effectLst>
        </p:spPr>
        <p:txBody>
          <a:bodyPr vert="horz" lIns="91440" tIns="45720" rIns="91440" bIns="45720" rtlCol="0" anchor="b">
            <a:noAutofit/>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5400" dirty="0"/>
              <a:t>EN LA COCINA – IN THE KITCHEN</a:t>
            </a:r>
          </a:p>
        </p:txBody>
      </p:sp>
      <p:pic>
        <p:nvPicPr>
          <p:cNvPr id="3076" name="Picture 4" descr="Mexican Kitchen Artwork, Lively and Colorful Traditional Scene - Etsy">
            <a:extLst>
              <a:ext uri="{FF2B5EF4-FFF2-40B4-BE49-F238E27FC236}">
                <a16:creationId xmlns:a16="http://schemas.microsoft.com/office/drawing/2014/main" id="{3976B377-AC6A-BABD-F2E0-432038460754}"/>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71" b="89968" l="4758" r="94260">
                        <a14:foregroundMark x1="5211" y1="17476" x2="6873" y2="63997"/>
                        <a14:foregroundMark x1="24169" y1="16667" x2="28399" y2="16667"/>
                        <a14:foregroundMark x1="32402" y1="16909" x2="39350" y2="17314"/>
                        <a14:foregroundMark x1="39350" y1="17314" x2="56949" y2="16828"/>
                        <a14:foregroundMark x1="56949" y1="16828" x2="76888" y2="17071"/>
                        <a14:foregroundMark x1="93731" y1="19741" x2="93127" y2="80663"/>
                        <a14:foregroundMark x1="94260" y1="83981" x2="88595" y2="84304"/>
                        <a14:foregroundMark x1="25302" y1="84385" x2="33761" y2="84142"/>
                        <a14:foregroundMark x1="33761" y1="84142" x2="33761" y2="84142"/>
                        <a14:foregroundMark x1="35498" y1="85194" x2="48565" y2="85841"/>
                        <a14:foregroundMark x1="4758" y1="69498" x2="6269" y2="83900"/>
                        <a14:foregroundMark x1="8459" y1="84790" x2="22810" y2="85356"/>
                        <a14:foregroundMark x1="10574" y1="16262" x2="20695" y2="15696"/>
                        <a14:foregroundMark x1="94260" y1="63350" x2="94260" y2="74515"/>
                      </a14:backgroundRemoval>
                    </a14:imgEffect>
                  </a14:imgLayer>
                </a14:imgProps>
              </a:ext>
              <a:ext uri="{28A0092B-C50C-407E-A947-70E740481C1C}">
                <a14:useLocalDpi xmlns:a14="http://schemas.microsoft.com/office/drawing/2010/main" val="0"/>
              </a:ext>
            </a:extLst>
          </a:blip>
          <a:srcRect l="3992" t="14933" r="4655" b="14533"/>
          <a:stretch>
            <a:fillRect/>
          </a:stretch>
        </p:blipFill>
        <p:spPr bwMode="auto">
          <a:xfrm>
            <a:off x="2621278" y="1594760"/>
            <a:ext cx="6711697" cy="4837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8004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515B3BD-F74E-30B4-E43E-BFEA044134F9}"/>
              </a:ext>
            </a:extLst>
          </p:cNvPr>
          <p:cNvGraphicFramePr>
            <a:graphicFrameLocks noGrp="1"/>
          </p:cNvGraphicFramePr>
          <p:nvPr>
            <p:extLst>
              <p:ext uri="{D42A27DB-BD31-4B8C-83A1-F6EECF244321}">
                <p14:modId xmlns:p14="http://schemas.microsoft.com/office/powerpoint/2010/main" val="425480575"/>
              </p:ext>
            </p:extLst>
          </p:nvPr>
        </p:nvGraphicFramePr>
        <p:xfrm>
          <a:off x="3769011" y="1404175"/>
          <a:ext cx="5143500" cy="3535302"/>
        </p:xfrm>
        <a:graphic>
          <a:graphicData uri="http://schemas.openxmlformats.org/drawingml/2006/table">
            <a:tbl>
              <a:tblPr>
                <a:tableStyleId>{5C22544A-7EE6-4342-B048-85BDC9FD1C3A}</a:tableStyleId>
              </a:tblPr>
              <a:tblGrid>
                <a:gridCol w="2678885">
                  <a:extLst>
                    <a:ext uri="{9D8B030D-6E8A-4147-A177-3AD203B41FA5}">
                      <a16:colId xmlns:a16="http://schemas.microsoft.com/office/drawing/2014/main" val="4285404035"/>
                    </a:ext>
                  </a:extLst>
                </a:gridCol>
                <a:gridCol w="2464615">
                  <a:extLst>
                    <a:ext uri="{9D8B030D-6E8A-4147-A177-3AD203B41FA5}">
                      <a16:colId xmlns:a16="http://schemas.microsoft.com/office/drawing/2014/main" val="3902871208"/>
                    </a:ext>
                  </a:extLst>
                </a:gridCol>
              </a:tblGrid>
              <a:tr h="0">
                <a:tc>
                  <a:txBody>
                    <a:bodyPr/>
                    <a:lstStyle/>
                    <a:p>
                      <a:pPr marL="0" marR="0">
                        <a:lnSpc>
                          <a:spcPct val="115000"/>
                        </a:lnSpc>
                        <a:spcAft>
                          <a:spcPts val="800"/>
                        </a:spcAft>
                        <a:buNone/>
                        <a:tabLst>
                          <a:tab pos="1964055" algn="l"/>
                        </a:tabLst>
                      </a:pPr>
                      <a:r>
                        <a:rPr lang="en-US" sz="2800" b="1" kern="100" dirty="0" err="1">
                          <a:effectLst/>
                        </a:rPr>
                        <a:t>tomar</a:t>
                      </a:r>
                      <a:r>
                        <a:rPr lang="en-US" sz="2800" b="1" kern="100" dirty="0">
                          <a:effectLst/>
                        </a:rPr>
                        <a:t>/</a:t>
                      </a:r>
                      <a:r>
                        <a:rPr lang="en-US" sz="2800" b="1" kern="100" dirty="0" err="1">
                          <a:effectLst/>
                        </a:rPr>
                        <a:t>beber</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nSpc>
                          <a:spcPct val="115000"/>
                        </a:lnSpc>
                        <a:spcAft>
                          <a:spcPts val="800"/>
                        </a:spcAft>
                        <a:buNone/>
                      </a:pPr>
                      <a:r>
                        <a:rPr lang="en-US" sz="2800" kern="100" dirty="0">
                          <a:effectLst/>
                        </a:rPr>
                        <a:t>to drink</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3381688316"/>
                  </a:ext>
                </a:extLst>
              </a:tr>
              <a:tr h="0">
                <a:tc>
                  <a:txBody>
                    <a:bodyPr/>
                    <a:lstStyle/>
                    <a:p>
                      <a:pPr marL="0" marR="0">
                        <a:lnSpc>
                          <a:spcPct val="115000"/>
                        </a:lnSpc>
                        <a:spcAft>
                          <a:spcPts val="800"/>
                        </a:spcAft>
                        <a:buNone/>
                      </a:pPr>
                      <a:r>
                        <a:rPr lang="en-US" sz="2800" b="1" kern="100" dirty="0">
                          <a:effectLst/>
                        </a:rPr>
                        <a:t>las </a:t>
                      </a:r>
                      <a:r>
                        <a:rPr lang="en-US" sz="2800" b="1" kern="100" dirty="0" err="1">
                          <a:effectLst/>
                        </a:rPr>
                        <a:t>bebidas</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nSpc>
                          <a:spcPct val="115000"/>
                        </a:lnSpc>
                        <a:spcAft>
                          <a:spcPts val="800"/>
                        </a:spcAft>
                        <a:buNone/>
                      </a:pPr>
                      <a:r>
                        <a:rPr lang="en-US" sz="2800" kern="100" dirty="0">
                          <a:effectLst/>
                        </a:rPr>
                        <a:t>drinks</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1757706601"/>
                  </a:ext>
                </a:extLst>
              </a:tr>
              <a:tr h="0">
                <a:tc>
                  <a:txBody>
                    <a:bodyPr/>
                    <a:lstStyle/>
                    <a:p>
                      <a:pPr marL="0" marR="0">
                        <a:lnSpc>
                          <a:spcPct val="115000"/>
                        </a:lnSpc>
                        <a:spcAft>
                          <a:spcPts val="800"/>
                        </a:spcAft>
                        <a:buNone/>
                      </a:pPr>
                      <a:r>
                        <a:rPr lang="en-US" sz="2800" b="1" kern="100" dirty="0" err="1">
                          <a:effectLst/>
                        </a:rPr>
                        <a:t>el</a:t>
                      </a:r>
                      <a:r>
                        <a:rPr lang="en-US" sz="2800" b="1" kern="100" dirty="0">
                          <a:effectLst/>
                        </a:rPr>
                        <a:t> </a:t>
                      </a:r>
                      <a:r>
                        <a:rPr lang="en-US" sz="2800" b="1" kern="100" dirty="0" err="1">
                          <a:effectLst/>
                        </a:rPr>
                        <a:t>agua</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nSpc>
                          <a:spcPct val="115000"/>
                        </a:lnSpc>
                        <a:spcAft>
                          <a:spcPts val="800"/>
                        </a:spcAft>
                        <a:buNone/>
                      </a:pPr>
                      <a:r>
                        <a:rPr lang="en-US" sz="2800" kern="100" dirty="0">
                          <a:effectLst/>
                        </a:rPr>
                        <a:t>water</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3770924487"/>
                  </a:ext>
                </a:extLst>
              </a:tr>
              <a:tr h="0">
                <a:tc>
                  <a:txBody>
                    <a:bodyPr/>
                    <a:lstStyle/>
                    <a:p>
                      <a:pPr marL="0" marR="0">
                        <a:lnSpc>
                          <a:spcPct val="115000"/>
                        </a:lnSpc>
                        <a:spcAft>
                          <a:spcPts val="800"/>
                        </a:spcAft>
                        <a:buNone/>
                      </a:pPr>
                      <a:r>
                        <a:rPr lang="en-US" sz="2800" b="1" kern="100" dirty="0" err="1">
                          <a:effectLst/>
                        </a:rPr>
                        <a:t>el</a:t>
                      </a:r>
                      <a:r>
                        <a:rPr lang="en-US" sz="2800" b="1" kern="100" dirty="0">
                          <a:effectLst/>
                        </a:rPr>
                        <a:t> </a:t>
                      </a:r>
                      <a:r>
                        <a:rPr lang="en-US" sz="2800" b="1" kern="100" dirty="0" err="1">
                          <a:effectLst/>
                        </a:rPr>
                        <a:t>azúcar</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nSpc>
                          <a:spcPct val="115000"/>
                        </a:lnSpc>
                        <a:spcAft>
                          <a:spcPts val="800"/>
                        </a:spcAft>
                        <a:buNone/>
                      </a:pPr>
                      <a:r>
                        <a:rPr lang="en-US" sz="2800" kern="100" dirty="0">
                          <a:effectLst/>
                        </a:rPr>
                        <a:t>sugar</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2879735917"/>
                  </a:ext>
                </a:extLst>
              </a:tr>
              <a:tr h="0">
                <a:tc>
                  <a:txBody>
                    <a:bodyPr/>
                    <a:lstStyle/>
                    <a:p>
                      <a:pPr marL="0" marR="0">
                        <a:lnSpc>
                          <a:spcPct val="115000"/>
                        </a:lnSpc>
                        <a:spcAft>
                          <a:spcPts val="800"/>
                        </a:spcAft>
                        <a:buNone/>
                      </a:pPr>
                      <a:r>
                        <a:rPr lang="en-US" sz="2800" b="1" kern="100" dirty="0" err="1">
                          <a:effectLst/>
                        </a:rPr>
                        <a:t>el</a:t>
                      </a:r>
                      <a:r>
                        <a:rPr lang="en-US" sz="2800" b="1" kern="100" dirty="0">
                          <a:effectLst/>
                        </a:rPr>
                        <a:t> café</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nSpc>
                          <a:spcPct val="115000"/>
                        </a:lnSpc>
                        <a:spcAft>
                          <a:spcPts val="800"/>
                        </a:spcAft>
                        <a:buNone/>
                      </a:pPr>
                      <a:r>
                        <a:rPr lang="en-US" sz="2800" kern="100" dirty="0">
                          <a:effectLst/>
                        </a:rPr>
                        <a:t>coffee</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2660079931"/>
                  </a:ext>
                </a:extLst>
              </a:tr>
              <a:tr h="0">
                <a:tc>
                  <a:txBody>
                    <a:bodyPr/>
                    <a:lstStyle/>
                    <a:p>
                      <a:pPr marL="0" marR="0">
                        <a:lnSpc>
                          <a:spcPct val="115000"/>
                        </a:lnSpc>
                        <a:spcAft>
                          <a:spcPts val="800"/>
                        </a:spcAft>
                        <a:buNone/>
                      </a:pPr>
                      <a:r>
                        <a:rPr lang="es-MX" sz="2800" b="1" kern="100" dirty="0">
                          <a:effectLst/>
                        </a:rPr>
                        <a:t>la leche</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nSpc>
                          <a:spcPct val="115000"/>
                        </a:lnSpc>
                        <a:spcAft>
                          <a:spcPts val="800"/>
                        </a:spcAft>
                        <a:buNone/>
                      </a:pPr>
                      <a:r>
                        <a:rPr lang="en-US" sz="2800" kern="100" dirty="0">
                          <a:effectLst/>
                        </a:rPr>
                        <a:t>milk</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3438990617"/>
                  </a:ext>
                </a:extLst>
              </a:tr>
            </a:tbl>
          </a:graphicData>
        </a:graphic>
      </p:graphicFrame>
      <p:pic>
        <p:nvPicPr>
          <p:cNvPr id="4098" name="Picture 2" descr="Página 13 | Vectores de Tomar agua hombre vaso - Descarga vectores gratis  de gran calidad de Freepik | Freepik">
            <a:extLst>
              <a:ext uri="{FF2B5EF4-FFF2-40B4-BE49-F238E27FC236}">
                <a16:creationId xmlns:a16="http://schemas.microsoft.com/office/drawing/2014/main" id="{A11BFFC7-6643-A001-34E3-665CEAC7CB4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243" b="95000" l="9850" r="89877">
                        <a14:foregroundMark x1="35705" y1="7297" x2="48700" y2="7027"/>
                        <a14:foregroundMark x1="60602" y1="20541" x2="64979" y2="22162"/>
                        <a14:foregroundMark x1="64022" y1="20000" x2="62517" y2="18649"/>
                        <a14:foregroundMark x1="47469" y1="92973" x2="54036" y2="83108"/>
                        <a14:foregroundMark x1="55267" y1="88649" x2="64706" y2="86757"/>
                        <a14:foregroundMark x1="66895" y1="95135" x2="42271" y2="95135"/>
                        <a14:foregroundMark x1="39124" y1="3243" x2="49384" y2="6757"/>
                      </a14:backgroundRemoval>
                    </a14:imgEffect>
                  </a14:imgLayer>
                </a14:imgProps>
              </a:ext>
              <a:ext uri="{28A0092B-C50C-407E-A947-70E740481C1C}">
                <a14:useLocalDpi xmlns:a14="http://schemas.microsoft.com/office/drawing/2010/main" val="0"/>
              </a:ext>
            </a:extLst>
          </a:blip>
          <a:srcRect b="5668"/>
          <a:stretch>
            <a:fillRect/>
          </a:stretch>
        </p:blipFill>
        <p:spPr bwMode="auto">
          <a:xfrm>
            <a:off x="0" y="3322699"/>
            <a:ext cx="3701714" cy="35353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rink beverage Images - Free Download on Freepik">
            <a:extLst>
              <a:ext uri="{FF2B5EF4-FFF2-40B4-BE49-F238E27FC236}">
                <a16:creationId xmlns:a16="http://schemas.microsoft.com/office/drawing/2014/main" id="{9D5A3268-23E4-DF03-7590-4F5AEAC67FB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585" b="89617" l="8946" r="93930">
                        <a14:foregroundMark x1="8946" y1="13898" x2="10543" y2="16294"/>
                        <a14:foregroundMark x1="16134" y1="25240" x2="19808" y2="25240"/>
                        <a14:foregroundMark x1="43770" y1="26997" x2="56390" y2="26358"/>
                        <a14:foregroundMark x1="66454" y1="13419" x2="72524" y2="26677"/>
                        <a14:foregroundMark x1="73323" y1="27796" x2="85942" y2="36741"/>
                        <a14:foregroundMark x1="85942" y1="36741" x2="84505" y2="67412"/>
                        <a14:foregroundMark x1="82748" y1="76198" x2="72045" y2="50160"/>
                        <a14:foregroundMark x1="72045" y1="50160" x2="71725" y2="42971"/>
                        <a14:foregroundMark x1="72684" y1="77796" x2="65335" y2="52716"/>
                        <a14:foregroundMark x1="65335" y1="52716" x2="65176" y2="46486"/>
                        <a14:foregroundMark x1="74920" y1="81150" x2="88978" y2="75879"/>
                        <a14:foregroundMark x1="88978" y1="75879" x2="89936" y2="55431"/>
                        <a14:foregroundMark x1="79073" y1="25080" x2="91534" y2="23642"/>
                        <a14:foregroundMark x1="93770" y1="27476" x2="93930" y2="43291"/>
                        <a14:foregroundMark x1="80192" y1="81470" x2="91054" y2="79233"/>
                        <a14:foregroundMark x1="75240" y1="76198" x2="71725" y2="67412"/>
                        <a14:foregroundMark x1="45527" y1="85304" x2="56550" y2="83546"/>
                        <a14:foregroundMark x1="43131" y1="83387" x2="41054" y2="78275"/>
                        <a14:foregroundMark x1="18371" y1="79872" x2="28275" y2="78914"/>
                      </a14:backgroundRemoval>
                    </a14:imgEffect>
                  </a14:imgLayer>
                </a14:imgProps>
              </a:ext>
              <a:ext uri="{28A0092B-C50C-407E-A947-70E740481C1C}">
                <a14:useLocalDpi xmlns:a14="http://schemas.microsoft.com/office/drawing/2010/main" val="0"/>
              </a:ext>
            </a:extLst>
          </a:blip>
          <a:srcRect/>
          <a:stretch>
            <a:fillRect/>
          </a:stretch>
        </p:blipFill>
        <p:spPr bwMode="auto">
          <a:xfrm>
            <a:off x="9153355" y="465365"/>
            <a:ext cx="2706461" cy="270646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lean Water for Better Health and Living">
            <a:extLst>
              <a:ext uri="{FF2B5EF4-FFF2-40B4-BE49-F238E27FC236}">
                <a16:creationId xmlns:a16="http://schemas.microsoft.com/office/drawing/2014/main" id="{2FBEDB11-9A86-6488-BEEF-21DC00A582DE}"/>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625" l="9859" r="89965">
                        <a14:foregroundMark x1="41197" y1="50938" x2="45951" y2="75000"/>
                        <a14:foregroundMark x1="45599" y1="90625" x2="51937" y2="88125"/>
                        <a14:foregroundMark x1="45070" y1="35313" x2="52641" y2="34688"/>
                        <a14:foregroundMark x1="43662" y1="31250" x2="52465" y2="31563"/>
                        <a14:foregroundMark x1="52465" y1="31563" x2="58979" y2="39375"/>
                        <a14:foregroundMark x1="59507" y1="39688" x2="58979" y2="36250"/>
                        <a14:foregroundMark x1="60035" y1="34063" x2="59507" y2="39688"/>
                        <a14:backgroundMark x1="18486" y1="5625" x2="37500" y2="65625"/>
                        <a14:backgroundMark x1="37500" y1="65625" x2="38380" y2="75313"/>
                      </a14:backgroundRemoval>
                    </a14:imgEffect>
                  </a14:imgLayer>
                </a14:imgProps>
              </a:ext>
              <a:ext uri="{28A0092B-C50C-407E-A947-70E740481C1C}">
                <a14:useLocalDpi xmlns:a14="http://schemas.microsoft.com/office/drawing/2010/main" val="0"/>
              </a:ext>
            </a:extLst>
          </a:blip>
          <a:srcRect l="37223" t="11205" r="29880"/>
          <a:stretch>
            <a:fillRect/>
          </a:stretch>
        </p:blipFill>
        <p:spPr bwMode="auto">
          <a:xfrm>
            <a:off x="5510150" y="4868036"/>
            <a:ext cx="1345066" cy="204536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ugar Photos - Download Free High-Quality Pictures | Freepik">
            <a:extLst>
              <a:ext uri="{FF2B5EF4-FFF2-40B4-BE49-F238E27FC236}">
                <a16:creationId xmlns:a16="http://schemas.microsoft.com/office/drawing/2014/main" id="{7A4C5188-7602-EC31-92DF-454B20B0CE0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8297"/>
          <a:stretch>
            <a:fillRect/>
          </a:stretch>
        </p:blipFill>
        <p:spPr bwMode="auto">
          <a:xfrm>
            <a:off x="438320" y="687716"/>
            <a:ext cx="2841171" cy="196112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Page 16 | Person with coffee Images - Free Download on Freepik">
            <a:extLst>
              <a:ext uri="{FF2B5EF4-FFF2-40B4-BE49-F238E27FC236}">
                <a16:creationId xmlns:a16="http://schemas.microsoft.com/office/drawing/2014/main" id="{E03E606A-3CCE-9474-3242-07C6EDC9035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9928" t="36818" r="32471" b="11610"/>
          <a:stretch>
            <a:fillRect/>
          </a:stretch>
        </p:blipFill>
        <p:spPr bwMode="auto">
          <a:xfrm>
            <a:off x="5095872" y="140709"/>
            <a:ext cx="2173623" cy="109401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Milk bottles Images - Free Download on Freepik">
            <a:extLst>
              <a:ext uri="{FF2B5EF4-FFF2-40B4-BE49-F238E27FC236}">
                <a16:creationId xmlns:a16="http://schemas.microsoft.com/office/drawing/2014/main" id="{46B648F2-8109-AAF7-C6EB-E791E2684E98}"/>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81757" y1="44016" x2="83836" y2="46672"/>
                        <a14:foregroundMark x1="88008" y1="60689" x2="87973" y2="63692"/>
                        <a14:foregroundMark x1="88065" y1="55834" x2="88052" y2="56986"/>
                        <a14:foregroundMark x1="87973" y1="63692" x2="85946" y2="67343"/>
                        <a14:foregroundMark x1="87584" y1="57064" x2="87725" y2="56085"/>
                        <a14:foregroundMark x1="85811" y1="69371" x2="87038" y2="60850"/>
                        <a14:foregroundMark x1="85191" y1="46939" x2="84324" y2="44625"/>
                        <a14:foregroundMark x1="84324" y1="44625" x2="84324" y2="44625"/>
                        <a14:foregroundMark x1="82973" y1="43813" x2="87297" y2="45639"/>
                        <a14:foregroundMark x1="89054" y1="56795" x2="88784" y2="68560"/>
                        <a14:backgroundMark x1="49189" y1="51116" x2="49054" y2="54767"/>
                        <a14:backgroundMark x1="62432" y1="39959" x2="64595" y2="49696"/>
                        <a14:backgroundMark x1="64054" y1="53550" x2="63649" y2="51318"/>
                        <a14:backgroundMark x1="83378" y1="48276" x2="86486" y2="56998"/>
                        <a14:backgroundMark x1="82703" y1="48884" x2="85135" y2="49899"/>
                        <a14:backgroundMark x1="85541" y1="57404" x2="85811" y2="61055"/>
                        <a14:backgroundMark x1="70811" y1="34483" x2="74054" y2="34888"/>
                      </a14:backgroundRemoval>
                    </a14:imgEffect>
                  </a14:imgLayer>
                </a14:imgProps>
              </a:ext>
              <a:ext uri="{28A0092B-C50C-407E-A947-70E740481C1C}">
                <a14:useLocalDpi xmlns:a14="http://schemas.microsoft.com/office/drawing/2010/main" val="0"/>
              </a:ext>
            </a:extLst>
          </a:blip>
          <a:srcRect/>
          <a:stretch>
            <a:fillRect/>
          </a:stretch>
        </p:blipFill>
        <p:spPr bwMode="auto">
          <a:xfrm>
            <a:off x="7883979" y="4018891"/>
            <a:ext cx="4580165" cy="3051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0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100"/>
                                        </p:tgtEl>
                                        <p:attrNameLst>
                                          <p:attrName>style.visibility</p:attrName>
                                        </p:attrNameLst>
                                      </p:cBhvr>
                                      <p:to>
                                        <p:strVal val="visible"/>
                                      </p:to>
                                    </p:set>
                                    <p:animEffect transition="in" filter="fade">
                                      <p:cBhvr>
                                        <p:cTn id="14" dur="1000"/>
                                        <p:tgtEl>
                                          <p:spTgt spid="4100"/>
                                        </p:tgtEl>
                                      </p:cBhvr>
                                    </p:animEffect>
                                    <p:anim calcmode="lin" valueType="num">
                                      <p:cBhvr>
                                        <p:cTn id="15" dur="1000" fill="hold"/>
                                        <p:tgtEl>
                                          <p:spTgt spid="4100"/>
                                        </p:tgtEl>
                                        <p:attrNameLst>
                                          <p:attrName>ppt_x</p:attrName>
                                        </p:attrNameLst>
                                      </p:cBhvr>
                                      <p:tavLst>
                                        <p:tav tm="0">
                                          <p:val>
                                            <p:strVal val="#ppt_x"/>
                                          </p:val>
                                        </p:tav>
                                        <p:tav tm="100000">
                                          <p:val>
                                            <p:strVal val="#ppt_x"/>
                                          </p:val>
                                        </p:tav>
                                      </p:tavLst>
                                    </p:anim>
                                    <p:anim calcmode="lin" valueType="num">
                                      <p:cBhvr>
                                        <p:cTn id="16"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102"/>
                                        </p:tgtEl>
                                        <p:attrNameLst>
                                          <p:attrName>style.visibility</p:attrName>
                                        </p:attrNameLst>
                                      </p:cBhvr>
                                      <p:to>
                                        <p:strVal val="visible"/>
                                      </p:to>
                                    </p:set>
                                    <p:animEffect transition="in" filter="fade">
                                      <p:cBhvr>
                                        <p:cTn id="21" dur="1000"/>
                                        <p:tgtEl>
                                          <p:spTgt spid="4102"/>
                                        </p:tgtEl>
                                      </p:cBhvr>
                                    </p:animEffect>
                                    <p:anim calcmode="lin" valueType="num">
                                      <p:cBhvr>
                                        <p:cTn id="22" dur="1000" fill="hold"/>
                                        <p:tgtEl>
                                          <p:spTgt spid="4102"/>
                                        </p:tgtEl>
                                        <p:attrNameLst>
                                          <p:attrName>ppt_x</p:attrName>
                                        </p:attrNameLst>
                                      </p:cBhvr>
                                      <p:tavLst>
                                        <p:tav tm="0">
                                          <p:val>
                                            <p:strVal val="#ppt_x"/>
                                          </p:val>
                                        </p:tav>
                                        <p:tav tm="100000">
                                          <p:val>
                                            <p:strVal val="#ppt_x"/>
                                          </p:val>
                                        </p:tav>
                                      </p:tavLst>
                                    </p:anim>
                                    <p:anim calcmode="lin" valueType="num">
                                      <p:cBhvr>
                                        <p:cTn id="23" dur="1000" fill="hold"/>
                                        <p:tgtEl>
                                          <p:spTgt spid="410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104"/>
                                        </p:tgtEl>
                                        <p:attrNameLst>
                                          <p:attrName>style.visibility</p:attrName>
                                        </p:attrNameLst>
                                      </p:cBhvr>
                                      <p:to>
                                        <p:strVal val="visible"/>
                                      </p:to>
                                    </p:set>
                                    <p:animEffect transition="in" filter="fade">
                                      <p:cBhvr>
                                        <p:cTn id="28" dur="1000"/>
                                        <p:tgtEl>
                                          <p:spTgt spid="4104"/>
                                        </p:tgtEl>
                                      </p:cBhvr>
                                    </p:animEffect>
                                    <p:anim calcmode="lin" valueType="num">
                                      <p:cBhvr>
                                        <p:cTn id="29" dur="1000" fill="hold"/>
                                        <p:tgtEl>
                                          <p:spTgt spid="4104"/>
                                        </p:tgtEl>
                                        <p:attrNameLst>
                                          <p:attrName>ppt_x</p:attrName>
                                        </p:attrNameLst>
                                      </p:cBhvr>
                                      <p:tavLst>
                                        <p:tav tm="0">
                                          <p:val>
                                            <p:strVal val="#ppt_x"/>
                                          </p:val>
                                        </p:tav>
                                        <p:tav tm="100000">
                                          <p:val>
                                            <p:strVal val="#ppt_x"/>
                                          </p:val>
                                        </p:tav>
                                      </p:tavLst>
                                    </p:anim>
                                    <p:anim calcmode="lin" valueType="num">
                                      <p:cBhvr>
                                        <p:cTn id="30"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106"/>
                                        </p:tgtEl>
                                        <p:attrNameLst>
                                          <p:attrName>style.visibility</p:attrName>
                                        </p:attrNameLst>
                                      </p:cBhvr>
                                      <p:to>
                                        <p:strVal val="visible"/>
                                      </p:to>
                                    </p:set>
                                    <p:animEffect transition="in" filter="fade">
                                      <p:cBhvr>
                                        <p:cTn id="35" dur="1000"/>
                                        <p:tgtEl>
                                          <p:spTgt spid="4106"/>
                                        </p:tgtEl>
                                      </p:cBhvr>
                                    </p:animEffect>
                                    <p:anim calcmode="lin" valueType="num">
                                      <p:cBhvr>
                                        <p:cTn id="36" dur="1000" fill="hold"/>
                                        <p:tgtEl>
                                          <p:spTgt spid="4106"/>
                                        </p:tgtEl>
                                        <p:attrNameLst>
                                          <p:attrName>ppt_x</p:attrName>
                                        </p:attrNameLst>
                                      </p:cBhvr>
                                      <p:tavLst>
                                        <p:tav tm="0">
                                          <p:val>
                                            <p:strVal val="#ppt_x"/>
                                          </p:val>
                                        </p:tav>
                                        <p:tav tm="100000">
                                          <p:val>
                                            <p:strVal val="#ppt_x"/>
                                          </p:val>
                                        </p:tav>
                                      </p:tavLst>
                                    </p:anim>
                                    <p:anim calcmode="lin" valueType="num">
                                      <p:cBhvr>
                                        <p:cTn id="37" dur="1000" fill="hold"/>
                                        <p:tgtEl>
                                          <p:spTgt spid="410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108"/>
                                        </p:tgtEl>
                                        <p:attrNameLst>
                                          <p:attrName>style.visibility</p:attrName>
                                        </p:attrNameLst>
                                      </p:cBhvr>
                                      <p:to>
                                        <p:strVal val="visible"/>
                                      </p:to>
                                    </p:set>
                                    <p:animEffect transition="in" filter="fade">
                                      <p:cBhvr>
                                        <p:cTn id="42" dur="1000"/>
                                        <p:tgtEl>
                                          <p:spTgt spid="4108"/>
                                        </p:tgtEl>
                                      </p:cBhvr>
                                    </p:animEffect>
                                    <p:anim calcmode="lin" valueType="num">
                                      <p:cBhvr>
                                        <p:cTn id="43" dur="1000" fill="hold"/>
                                        <p:tgtEl>
                                          <p:spTgt spid="4108"/>
                                        </p:tgtEl>
                                        <p:attrNameLst>
                                          <p:attrName>ppt_x</p:attrName>
                                        </p:attrNameLst>
                                      </p:cBhvr>
                                      <p:tavLst>
                                        <p:tav tm="0">
                                          <p:val>
                                            <p:strVal val="#ppt_x"/>
                                          </p:val>
                                        </p:tav>
                                        <p:tav tm="100000">
                                          <p:val>
                                            <p:strVal val="#ppt_x"/>
                                          </p:val>
                                        </p:tav>
                                      </p:tavLst>
                                    </p:anim>
                                    <p:anim calcmode="lin" valueType="num">
                                      <p:cBhvr>
                                        <p:cTn id="44" dur="1000" fill="hold"/>
                                        <p:tgtEl>
                                          <p:spTgt spid="41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C01015C9-EC4E-996E-7622-1439A1C8468F}"/>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ED02E65-6984-280C-FAB6-ECEDA0739D30}"/>
              </a:ext>
            </a:extLst>
          </p:cNvPr>
          <p:cNvGraphicFramePr>
            <a:graphicFrameLocks noGrp="1"/>
          </p:cNvGraphicFramePr>
          <p:nvPr>
            <p:extLst>
              <p:ext uri="{D42A27DB-BD31-4B8C-83A1-F6EECF244321}">
                <p14:modId xmlns:p14="http://schemas.microsoft.com/office/powerpoint/2010/main" val="2391931932"/>
              </p:ext>
            </p:extLst>
          </p:nvPr>
        </p:nvGraphicFramePr>
        <p:xfrm>
          <a:off x="2946912" y="1657439"/>
          <a:ext cx="6298176" cy="3535302"/>
        </p:xfrm>
        <a:graphic>
          <a:graphicData uri="http://schemas.openxmlformats.org/drawingml/2006/table">
            <a:tbl>
              <a:tblPr>
                <a:tableStyleId>{5C22544A-7EE6-4342-B048-85BDC9FD1C3A}</a:tableStyleId>
              </a:tblPr>
              <a:tblGrid>
                <a:gridCol w="3280274">
                  <a:extLst>
                    <a:ext uri="{9D8B030D-6E8A-4147-A177-3AD203B41FA5}">
                      <a16:colId xmlns:a16="http://schemas.microsoft.com/office/drawing/2014/main" val="4264696283"/>
                    </a:ext>
                  </a:extLst>
                </a:gridCol>
                <a:gridCol w="3017902">
                  <a:extLst>
                    <a:ext uri="{9D8B030D-6E8A-4147-A177-3AD203B41FA5}">
                      <a16:colId xmlns:a16="http://schemas.microsoft.com/office/drawing/2014/main" val="4105583751"/>
                    </a:ext>
                  </a:extLst>
                </a:gridCol>
              </a:tblGrid>
              <a:tr h="0">
                <a:tc>
                  <a:txBody>
                    <a:bodyPr/>
                    <a:lstStyle/>
                    <a:p>
                      <a:pPr marL="0" marR="0">
                        <a:lnSpc>
                          <a:spcPct val="115000"/>
                        </a:lnSpc>
                        <a:spcAft>
                          <a:spcPts val="800"/>
                        </a:spcAft>
                        <a:buNone/>
                      </a:pPr>
                      <a:r>
                        <a:rPr lang="en-US" sz="2800" b="1" kern="100" dirty="0" err="1">
                          <a:effectLst/>
                        </a:rPr>
                        <a:t>el</a:t>
                      </a:r>
                      <a:r>
                        <a:rPr lang="en-US" sz="2800" b="1" kern="100" dirty="0">
                          <a:effectLst/>
                        </a:rPr>
                        <a:t> vino </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nSpc>
                          <a:spcPct val="115000"/>
                        </a:lnSpc>
                        <a:spcAft>
                          <a:spcPts val="800"/>
                        </a:spcAft>
                        <a:buNone/>
                      </a:pPr>
                      <a:r>
                        <a:rPr lang="en-US" sz="2800" kern="100" dirty="0">
                          <a:effectLst/>
                        </a:rPr>
                        <a:t>wine</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358846146"/>
                  </a:ext>
                </a:extLst>
              </a:tr>
              <a:tr h="0">
                <a:tc>
                  <a:txBody>
                    <a:bodyPr/>
                    <a:lstStyle/>
                    <a:p>
                      <a:pPr marL="0" marR="0">
                        <a:lnSpc>
                          <a:spcPct val="115000"/>
                        </a:lnSpc>
                        <a:spcAft>
                          <a:spcPts val="800"/>
                        </a:spcAft>
                        <a:buNone/>
                      </a:pPr>
                      <a:r>
                        <a:rPr lang="en-US" sz="2800" b="1" kern="100" dirty="0">
                          <a:effectLst/>
                        </a:rPr>
                        <a:t>la cerveza </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nSpc>
                          <a:spcPct val="115000"/>
                        </a:lnSpc>
                        <a:spcAft>
                          <a:spcPts val="800"/>
                        </a:spcAft>
                        <a:buNone/>
                      </a:pPr>
                      <a:r>
                        <a:rPr lang="en-US" sz="2800" kern="100">
                          <a:effectLst/>
                        </a:rPr>
                        <a:t>beer</a:t>
                      </a:r>
                      <a:endParaRPr lang="en-US" sz="28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1598677581"/>
                  </a:ext>
                </a:extLst>
              </a:tr>
              <a:tr h="0">
                <a:tc>
                  <a:txBody>
                    <a:bodyPr/>
                    <a:lstStyle/>
                    <a:p>
                      <a:pPr marL="0" marR="0">
                        <a:lnSpc>
                          <a:spcPct val="115000"/>
                        </a:lnSpc>
                        <a:spcAft>
                          <a:spcPts val="800"/>
                        </a:spcAft>
                        <a:buNone/>
                        <a:tabLst>
                          <a:tab pos="2125980" algn="l"/>
                        </a:tabLst>
                      </a:pPr>
                      <a:r>
                        <a:rPr lang="en-US" sz="2800" b="1" kern="100" dirty="0" err="1">
                          <a:effectLst/>
                        </a:rPr>
                        <a:t>el</a:t>
                      </a:r>
                      <a:r>
                        <a:rPr lang="en-US" sz="2800" b="1" kern="100" dirty="0">
                          <a:effectLst/>
                        </a:rPr>
                        <a:t> </a:t>
                      </a:r>
                      <a:r>
                        <a:rPr lang="en-US" sz="2800" b="1" kern="100" dirty="0" err="1">
                          <a:effectLst/>
                        </a:rPr>
                        <a:t>refresco</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nSpc>
                          <a:spcPct val="115000"/>
                        </a:lnSpc>
                        <a:spcAft>
                          <a:spcPts val="800"/>
                        </a:spcAft>
                        <a:buNone/>
                      </a:pPr>
                      <a:r>
                        <a:rPr lang="en-US" sz="2800" kern="100">
                          <a:effectLst/>
                        </a:rPr>
                        <a:t>soda</a:t>
                      </a:r>
                      <a:endParaRPr lang="en-US" sz="28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407767454"/>
                  </a:ext>
                </a:extLst>
              </a:tr>
              <a:tr h="0">
                <a:tc>
                  <a:txBody>
                    <a:bodyPr/>
                    <a:lstStyle/>
                    <a:p>
                      <a:pPr marL="0" marR="0">
                        <a:lnSpc>
                          <a:spcPct val="115000"/>
                        </a:lnSpc>
                        <a:spcAft>
                          <a:spcPts val="800"/>
                        </a:spcAft>
                        <a:buNone/>
                        <a:tabLst>
                          <a:tab pos="2125980" algn="l"/>
                        </a:tabLst>
                      </a:pPr>
                      <a:r>
                        <a:rPr lang="en-US" sz="2800" b="1" kern="100" dirty="0" err="1">
                          <a:effectLst/>
                        </a:rPr>
                        <a:t>el</a:t>
                      </a:r>
                      <a:r>
                        <a:rPr lang="en-US" sz="2800" b="1" kern="100" dirty="0">
                          <a:effectLst/>
                        </a:rPr>
                        <a:t> </a:t>
                      </a:r>
                      <a:r>
                        <a:rPr lang="en-US" sz="2800" b="1" kern="100" dirty="0" err="1">
                          <a:effectLst/>
                        </a:rPr>
                        <a:t>té</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nSpc>
                          <a:spcPct val="115000"/>
                        </a:lnSpc>
                        <a:spcAft>
                          <a:spcPts val="800"/>
                        </a:spcAft>
                        <a:buNone/>
                      </a:pPr>
                      <a:r>
                        <a:rPr lang="en-US" sz="2800" kern="100">
                          <a:effectLst/>
                        </a:rPr>
                        <a:t>tea</a:t>
                      </a:r>
                      <a:endParaRPr lang="en-US" sz="28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3789337210"/>
                  </a:ext>
                </a:extLst>
              </a:tr>
              <a:tr h="0">
                <a:tc>
                  <a:txBody>
                    <a:bodyPr/>
                    <a:lstStyle/>
                    <a:p>
                      <a:pPr marL="0" marR="0">
                        <a:lnSpc>
                          <a:spcPct val="115000"/>
                        </a:lnSpc>
                        <a:spcAft>
                          <a:spcPts val="800"/>
                        </a:spcAft>
                        <a:buNone/>
                      </a:pPr>
                      <a:r>
                        <a:rPr lang="en-US" sz="2800" b="1" kern="100" dirty="0" err="1">
                          <a:effectLst/>
                        </a:rPr>
                        <a:t>el</a:t>
                      </a:r>
                      <a:r>
                        <a:rPr lang="en-US" sz="2800" b="1" kern="100" dirty="0">
                          <a:effectLst/>
                        </a:rPr>
                        <a:t> jugo</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nSpc>
                          <a:spcPct val="115000"/>
                        </a:lnSpc>
                        <a:spcAft>
                          <a:spcPts val="800"/>
                        </a:spcAft>
                        <a:buNone/>
                      </a:pPr>
                      <a:r>
                        <a:rPr lang="en-US" sz="2800" kern="100">
                          <a:effectLst/>
                        </a:rPr>
                        <a:t>juice</a:t>
                      </a:r>
                      <a:endParaRPr lang="en-US" sz="2800" kern="10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3972213121"/>
                  </a:ext>
                </a:extLst>
              </a:tr>
              <a:tr h="0">
                <a:tc>
                  <a:txBody>
                    <a:bodyPr/>
                    <a:lstStyle/>
                    <a:p>
                      <a:pPr marL="0" marR="0">
                        <a:lnSpc>
                          <a:spcPct val="115000"/>
                        </a:lnSpc>
                        <a:spcAft>
                          <a:spcPts val="800"/>
                        </a:spcAft>
                        <a:buNone/>
                      </a:pPr>
                      <a:r>
                        <a:rPr lang="en-US" sz="2800" b="1" kern="100" dirty="0" err="1">
                          <a:effectLst/>
                        </a:rPr>
                        <a:t>el</a:t>
                      </a:r>
                      <a:r>
                        <a:rPr lang="en-US" sz="2800" b="1" kern="100" dirty="0">
                          <a:effectLst/>
                        </a:rPr>
                        <a:t> </a:t>
                      </a:r>
                      <a:r>
                        <a:rPr lang="en-US" sz="2800" b="1" kern="100" dirty="0" err="1">
                          <a:effectLst/>
                        </a:rPr>
                        <a:t>sacacorchos</a:t>
                      </a:r>
                      <a:endParaRPr lang="en-US" sz="28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tc>
                  <a:txBody>
                    <a:bodyPr/>
                    <a:lstStyle/>
                    <a:p>
                      <a:pPr marL="0" marR="0">
                        <a:lnSpc>
                          <a:spcPct val="115000"/>
                        </a:lnSpc>
                        <a:spcAft>
                          <a:spcPts val="800"/>
                        </a:spcAft>
                        <a:buNone/>
                      </a:pPr>
                      <a:r>
                        <a:rPr lang="en-US" sz="2800" kern="100" dirty="0">
                          <a:effectLst/>
                        </a:rPr>
                        <a:t>corkscrew</a:t>
                      </a:r>
                      <a:endParaRPr lang="en-US" sz="2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593389451"/>
                  </a:ext>
                </a:extLst>
              </a:tr>
            </a:tbl>
          </a:graphicData>
        </a:graphic>
      </p:graphicFrame>
      <p:pic>
        <p:nvPicPr>
          <p:cNvPr id="5122" name="Picture 2" descr="Real wine Images - Free Download on Freepik">
            <a:extLst>
              <a:ext uri="{FF2B5EF4-FFF2-40B4-BE49-F238E27FC236}">
                <a16:creationId xmlns:a16="http://schemas.microsoft.com/office/drawing/2014/main" id="{4A419EA6-2927-59DF-1962-372ADFEC114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42162" y1="45676" x2="50000" y2="46757"/>
                        <a14:foregroundMark x1="50000" y1="46757" x2="50541" y2="47838"/>
                        <a14:foregroundMark x1="44459" y1="44730" x2="52162" y2="45000"/>
                        <a14:foregroundMark x1="52162" y1="45000" x2="53784" y2="47297"/>
                        <a14:foregroundMark x1="52162" y1="45135" x2="45000" y2="44054"/>
                        <a14:foregroundMark x1="47027" y1="66081" x2="46081" y2="85000"/>
                        <a14:foregroundMark x1="46081" y1="85000" x2="48108" y2="89189"/>
                        <a14:foregroundMark x1="46892" y1="49595" x2="54730" y2="50135"/>
                        <a14:foregroundMark x1="54730" y1="50135" x2="55000" y2="50270"/>
                        <a14:foregroundMark x1="50946" y1="44324" x2="54865" y2="48649"/>
                        <a14:foregroundMark x1="43919" y1="52297" x2="50135" y2="59595"/>
                        <a14:foregroundMark x1="40541" y1="51216" x2="42838" y2="58514"/>
                        <a14:backgroundMark x1="25405" y1="44459" x2="34189" y2="52027"/>
                        <a14:backgroundMark x1="34189" y1="52027" x2="34189" y2="45811"/>
                      </a14:backgroundRemoval>
                    </a14:imgEffect>
                  </a14:imgLayer>
                </a14:imgProps>
              </a:ext>
              <a:ext uri="{28A0092B-C50C-407E-A947-70E740481C1C}">
                <a14:useLocalDpi xmlns:a14="http://schemas.microsoft.com/office/drawing/2010/main" val="0"/>
              </a:ext>
            </a:extLst>
          </a:blip>
          <a:srcRect/>
          <a:stretch>
            <a:fillRect/>
          </a:stretch>
        </p:blipFill>
        <p:spPr bwMode="auto">
          <a:xfrm>
            <a:off x="8422039" y="2704007"/>
            <a:ext cx="4027336" cy="402733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Beer mug isolated on transparent background 60298709 PNG">
            <a:extLst>
              <a:ext uri="{FF2B5EF4-FFF2-40B4-BE49-F238E27FC236}">
                <a16:creationId xmlns:a16="http://schemas.microsoft.com/office/drawing/2014/main" id="{FE9FBC52-8FA5-1066-FAB9-FA703C0679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690" y="3936846"/>
            <a:ext cx="3431721" cy="273503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efresco botella Vectors - Download Free High-Quality Vectors from Freepik  | Freepik">
            <a:extLst>
              <a:ext uri="{FF2B5EF4-FFF2-40B4-BE49-F238E27FC236}">
                <a16:creationId xmlns:a16="http://schemas.microsoft.com/office/drawing/2014/main" id="{8E7A211C-F224-66DB-B7C1-066CAF450A0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973" b="97568" l="1163" r="97287">
                        <a14:foregroundMark x1="32171" y1="5270" x2="53488" y2="4054"/>
                        <a14:foregroundMark x1="53488" y1="4054" x2="58140" y2="4054"/>
                        <a14:foregroundMark x1="93411" y1="39595" x2="96512" y2="49054"/>
                        <a14:foregroundMark x1="5814" y1="37703" x2="7752" y2="58784"/>
                        <a14:foregroundMark x1="32171" y1="96081" x2="75194" y2="93649"/>
                        <a14:foregroundMark x1="75194" y1="93649" x2="75581" y2="93378"/>
                        <a14:foregroundMark x1="75969" y1="97568" x2="29845" y2="97568"/>
                        <a14:foregroundMark x1="40310" y1="7297" x2="31783" y2="20811"/>
                        <a14:foregroundMark x1="30233" y1="4730" x2="41473" y2="3108"/>
                        <a14:foregroundMark x1="45736" y1="3108" x2="47674" y2="3243"/>
                        <a14:foregroundMark x1="9302" y1="59189" x2="10465" y2="76486"/>
                        <a14:foregroundMark x1="10465" y1="76486" x2="1163" y2="86351"/>
                        <a14:foregroundMark x1="1163" y1="86351" x2="8915" y2="92838"/>
                        <a14:foregroundMark x1="94186" y1="88378" x2="97287" y2="83243"/>
                      </a14:backgroundRemoval>
                    </a14:imgEffect>
                  </a14:imgLayer>
                </a14:imgProps>
              </a:ext>
              <a:ext uri="{28A0092B-C50C-407E-A947-70E740481C1C}">
                <a14:useLocalDpi xmlns:a14="http://schemas.microsoft.com/office/drawing/2010/main" val="0"/>
              </a:ext>
            </a:extLst>
          </a:blip>
          <a:srcRect/>
          <a:stretch>
            <a:fillRect/>
          </a:stretch>
        </p:blipFill>
        <p:spPr bwMode="auto">
          <a:xfrm>
            <a:off x="728664" y="186118"/>
            <a:ext cx="1095772" cy="314325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What does tea mean? | Lingoland English-English Dictionary">
            <a:extLst>
              <a:ext uri="{FF2B5EF4-FFF2-40B4-BE49-F238E27FC236}">
                <a16:creationId xmlns:a16="http://schemas.microsoft.com/office/drawing/2014/main" id="{94A8006A-D089-D0AB-B255-F60BADE65A0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6509" b="89941" l="9699" r="89967">
                        <a14:foregroundMark x1="30100" y1="19527" x2="52174" y2="17160"/>
                        <a14:foregroundMark x1="52174" y1="17160" x2="54849" y2="20118"/>
                        <a14:foregroundMark x1="39799" y1="8876" x2="65552" y2="23077"/>
                        <a14:foregroundMark x1="65552" y1="23077" x2="67224" y2="26627"/>
                        <a14:foregroundMark x1="51171" y1="10059" x2="51171" y2="10059"/>
                        <a14:foregroundMark x1="58528" y1="15385" x2="60535" y2="17160"/>
                        <a14:foregroundMark x1="68227" y1="28402" x2="74582" y2="28402"/>
                        <a14:foregroundMark x1="76254" y1="30178" x2="77592" y2="33728"/>
                        <a14:foregroundMark x1="77592" y1="35503" x2="64883" y2="58580"/>
                        <a14:foregroundMark x1="53177" y1="6509" x2="61873" y2="18935"/>
                        <a14:foregroundMark x1="28763" y1="44970" x2="29097" y2="66864"/>
                        <a14:foregroundMark x1="22408" y1="60355" x2="22408" y2="60355"/>
                        <a14:foregroundMark x1="20067" y1="53846" x2="23077" y2="49112"/>
                        <a14:foregroundMark x1="26756" y1="75148" x2="37124" y2="81065"/>
                        <a14:foregroundMark x1="74916" y1="63905" x2="67559" y2="73964"/>
                        <a14:foregroundMark x1="67559" y1="73964" x2="67559" y2="73964"/>
                        <a14:foregroundMark x1="29431" y1="82840" x2="37793" y2="84024"/>
                      </a14:backgroundRemoval>
                    </a14:imgEffect>
                  </a14:imgLayer>
                </a14:imgProps>
              </a:ext>
              <a:ext uri="{28A0092B-C50C-407E-A947-70E740481C1C}">
                <a14:useLocalDpi xmlns:a14="http://schemas.microsoft.com/office/drawing/2010/main" val="0"/>
              </a:ext>
            </a:extLst>
          </a:blip>
          <a:srcRect/>
          <a:stretch>
            <a:fillRect/>
          </a:stretch>
        </p:blipFill>
        <p:spPr bwMode="auto">
          <a:xfrm>
            <a:off x="4542262" y="5192741"/>
            <a:ext cx="3301774" cy="186622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Fresh Squeezed Orange Juice (No Juicer Required!)">
            <a:extLst>
              <a:ext uri="{FF2B5EF4-FFF2-40B4-BE49-F238E27FC236}">
                <a16:creationId xmlns:a16="http://schemas.microsoft.com/office/drawing/2014/main" id="{326D9060-4771-D79A-57E8-EC50BBE6A48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200" b="90400" l="10000" r="93800">
                        <a14:foregroundMark x1="26800" y1="20200" x2="45600" y2="18400"/>
                        <a14:foregroundMark x1="45600" y1="18400" x2="58400" y2="18800"/>
                        <a14:foregroundMark x1="31800" y1="14600" x2="71600" y2="18400"/>
                        <a14:foregroundMark x1="71600" y1="18400" x2="72400" y2="18800"/>
                        <a14:foregroundMark x1="24400" y1="23600" x2="26200" y2="38000"/>
                        <a14:foregroundMark x1="34000" y1="30000" x2="47400" y2="31800"/>
                        <a14:foregroundMark x1="21400" y1="21400" x2="22800" y2="35000"/>
                        <a14:foregroundMark x1="38400" y1="83800" x2="52400" y2="84200"/>
                        <a14:foregroundMark x1="52400" y1="84200" x2="69600" y2="80200"/>
                        <a14:foregroundMark x1="69600" y1="80200" x2="69800" y2="79200"/>
                        <a14:foregroundMark x1="93800" y1="83400" x2="91200" y2="74800"/>
                        <a14:foregroundMark x1="63600" y1="13800" x2="75200" y2="18200"/>
                        <a14:foregroundMark x1="75200" y1="18200" x2="75200" y2="18200"/>
                        <a14:foregroundMark x1="26400" y1="14200" x2="43000" y2="10800"/>
                        <a14:foregroundMark x1="43000" y1="10800" x2="43000" y2="11000"/>
                        <a14:foregroundMark x1="29200" y1="12000" x2="34800" y2="12200"/>
                        <a14:foregroundMark x1="27000" y1="73000" x2="29200" y2="83200"/>
                        <a14:foregroundMark x1="29200" y1="83200" x2="34800" y2="90400"/>
                        <a14:foregroundMark x1="76800" y1="74600" x2="74800" y2="84200"/>
                        <a14:foregroundMark x1="36400" y1="87800" x2="41800" y2="79400"/>
                        <a14:foregroundMark x1="28000" y1="11800" x2="28000" y2="11800"/>
                        <a14:foregroundMark x1="40200" y1="9200" x2="40200" y2="9200"/>
                        <a14:foregroundMark x1="40400" y1="9200" x2="41000" y2="10600"/>
                        <a14:foregroundMark x1="27800" y1="11400" x2="34800" y2="11600"/>
                        <a14:foregroundMark x1="35600" y1="11800" x2="35600" y2="11800"/>
                        <a14:foregroundMark x1="80600" y1="43000" x2="78800" y2="56200"/>
                        <a14:foregroundMark x1="23200" y1="41000" x2="26000" y2="52400"/>
                        <a14:foregroundMark x1="31600" y1="9600" x2="38200" y2="10800"/>
                      </a14:backgroundRemoval>
                    </a14:imgEffect>
                  </a14:imgLayer>
                </a14:imgProps>
              </a:ext>
              <a:ext uri="{28A0092B-C50C-407E-A947-70E740481C1C}">
                <a14:useLocalDpi xmlns:a14="http://schemas.microsoft.com/office/drawing/2010/main" val="0"/>
              </a:ext>
            </a:extLst>
          </a:blip>
          <a:srcRect/>
          <a:stretch>
            <a:fillRect/>
          </a:stretch>
        </p:blipFill>
        <p:spPr bwMode="auto">
          <a:xfrm>
            <a:off x="5094038" y="-111834"/>
            <a:ext cx="1777093" cy="1777093"/>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Page 11 | Corkscrews Vectors - Download Free High-Quality Vectors from  Freepik | Freepik">
            <a:extLst>
              <a:ext uri="{FF2B5EF4-FFF2-40B4-BE49-F238E27FC236}">
                <a16:creationId xmlns:a16="http://schemas.microsoft.com/office/drawing/2014/main" id="{52937DBF-BB8F-4BE3-179B-A43B902AD20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25405" y1="10405" x2="62973" y2="11892"/>
                        <a14:foregroundMark x1="62973" y1="11892" x2="77162" y2="10541"/>
                        <a14:foregroundMark x1="48649" y1="26892" x2="49324" y2="35000"/>
                        <a14:foregroundMark x1="47703" y1="63108" x2="50676" y2="66351"/>
                        <a14:foregroundMark x1="47703" y1="61892" x2="50405" y2="59730"/>
                        <a14:foregroundMark x1="50811" y1="59595" x2="50811" y2="59595"/>
                      </a14:backgroundRemoval>
                    </a14:imgEffect>
                  </a14:imgLayer>
                </a14:imgProps>
              </a:ext>
              <a:ext uri="{28A0092B-C50C-407E-A947-70E740481C1C}">
                <a14:useLocalDpi xmlns:a14="http://schemas.microsoft.com/office/drawing/2010/main" val="0"/>
              </a:ext>
            </a:extLst>
          </a:blip>
          <a:srcRect/>
          <a:stretch>
            <a:fillRect/>
          </a:stretch>
        </p:blipFill>
        <p:spPr bwMode="auto">
          <a:xfrm>
            <a:off x="9245088" y="178298"/>
            <a:ext cx="2786743" cy="2786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5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4"/>
                                        </p:tgtEl>
                                        <p:attrNameLst>
                                          <p:attrName>style.visibility</p:attrName>
                                        </p:attrNameLst>
                                      </p:cBhvr>
                                      <p:to>
                                        <p:strVal val="visible"/>
                                      </p:to>
                                    </p:set>
                                    <p:animEffect transition="in" filter="fade">
                                      <p:cBhvr>
                                        <p:cTn id="14" dur="1000"/>
                                        <p:tgtEl>
                                          <p:spTgt spid="5124"/>
                                        </p:tgtEl>
                                      </p:cBhvr>
                                    </p:animEffect>
                                    <p:anim calcmode="lin" valueType="num">
                                      <p:cBhvr>
                                        <p:cTn id="15" dur="1000" fill="hold"/>
                                        <p:tgtEl>
                                          <p:spTgt spid="5124"/>
                                        </p:tgtEl>
                                        <p:attrNameLst>
                                          <p:attrName>ppt_x</p:attrName>
                                        </p:attrNameLst>
                                      </p:cBhvr>
                                      <p:tavLst>
                                        <p:tav tm="0">
                                          <p:val>
                                            <p:strVal val="#ppt_x"/>
                                          </p:val>
                                        </p:tav>
                                        <p:tav tm="100000">
                                          <p:val>
                                            <p:strVal val="#ppt_x"/>
                                          </p:val>
                                        </p:tav>
                                      </p:tavLst>
                                    </p:anim>
                                    <p:anim calcmode="lin" valueType="num">
                                      <p:cBhvr>
                                        <p:cTn id="16"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126"/>
                                        </p:tgtEl>
                                        <p:attrNameLst>
                                          <p:attrName>style.visibility</p:attrName>
                                        </p:attrNameLst>
                                      </p:cBhvr>
                                      <p:to>
                                        <p:strVal val="visible"/>
                                      </p:to>
                                    </p:set>
                                    <p:animEffect transition="in" filter="fade">
                                      <p:cBhvr>
                                        <p:cTn id="21" dur="1000"/>
                                        <p:tgtEl>
                                          <p:spTgt spid="5126"/>
                                        </p:tgtEl>
                                      </p:cBhvr>
                                    </p:animEffect>
                                    <p:anim calcmode="lin" valueType="num">
                                      <p:cBhvr>
                                        <p:cTn id="22" dur="1000" fill="hold"/>
                                        <p:tgtEl>
                                          <p:spTgt spid="5126"/>
                                        </p:tgtEl>
                                        <p:attrNameLst>
                                          <p:attrName>ppt_x</p:attrName>
                                        </p:attrNameLst>
                                      </p:cBhvr>
                                      <p:tavLst>
                                        <p:tav tm="0">
                                          <p:val>
                                            <p:strVal val="#ppt_x"/>
                                          </p:val>
                                        </p:tav>
                                        <p:tav tm="100000">
                                          <p:val>
                                            <p:strVal val="#ppt_x"/>
                                          </p:val>
                                        </p:tav>
                                      </p:tavLst>
                                    </p:anim>
                                    <p:anim calcmode="lin" valueType="num">
                                      <p:cBhvr>
                                        <p:cTn id="23"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128"/>
                                        </p:tgtEl>
                                        <p:attrNameLst>
                                          <p:attrName>style.visibility</p:attrName>
                                        </p:attrNameLst>
                                      </p:cBhvr>
                                      <p:to>
                                        <p:strVal val="visible"/>
                                      </p:to>
                                    </p:set>
                                    <p:animEffect transition="in" filter="fade">
                                      <p:cBhvr>
                                        <p:cTn id="28" dur="1000"/>
                                        <p:tgtEl>
                                          <p:spTgt spid="5128"/>
                                        </p:tgtEl>
                                      </p:cBhvr>
                                    </p:animEffect>
                                    <p:anim calcmode="lin" valueType="num">
                                      <p:cBhvr>
                                        <p:cTn id="29" dur="1000" fill="hold"/>
                                        <p:tgtEl>
                                          <p:spTgt spid="5128"/>
                                        </p:tgtEl>
                                        <p:attrNameLst>
                                          <p:attrName>ppt_x</p:attrName>
                                        </p:attrNameLst>
                                      </p:cBhvr>
                                      <p:tavLst>
                                        <p:tav tm="0">
                                          <p:val>
                                            <p:strVal val="#ppt_x"/>
                                          </p:val>
                                        </p:tav>
                                        <p:tav tm="100000">
                                          <p:val>
                                            <p:strVal val="#ppt_x"/>
                                          </p:val>
                                        </p:tav>
                                      </p:tavLst>
                                    </p:anim>
                                    <p:anim calcmode="lin" valueType="num">
                                      <p:cBhvr>
                                        <p:cTn id="30" dur="1000" fill="hold"/>
                                        <p:tgtEl>
                                          <p:spTgt spid="512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130"/>
                                        </p:tgtEl>
                                        <p:attrNameLst>
                                          <p:attrName>style.visibility</p:attrName>
                                        </p:attrNameLst>
                                      </p:cBhvr>
                                      <p:to>
                                        <p:strVal val="visible"/>
                                      </p:to>
                                    </p:set>
                                    <p:animEffect transition="in" filter="fade">
                                      <p:cBhvr>
                                        <p:cTn id="35" dur="1000"/>
                                        <p:tgtEl>
                                          <p:spTgt spid="5130"/>
                                        </p:tgtEl>
                                      </p:cBhvr>
                                    </p:animEffect>
                                    <p:anim calcmode="lin" valueType="num">
                                      <p:cBhvr>
                                        <p:cTn id="36" dur="1000" fill="hold"/>
                                        <p:tgtEl>
                                          <p:spTgt spid="5130"/>
                                        </p:tgtEl>
                                        <p:attrNameLst>
                                          <p:attrName>ppt_x</p:attrName>
                                        </p:attrNameLst>
                                      </p:cBhvr>
                                      <p:tavLst>
                                        <p:tav tm="0">
                                          <p:val>
                                            <p:strVal val="#ppt_x"/>
                                          </p:val>
                                        </p:tav>
                                        <p:tav tm="100000">
                                          <p:val>
                                            <p:strVal val="#ppt_x"/>
                                          </p:val>
                                        </p:tav>
                                      </p:tavLst>
                                    </p:anim>
                                    <p:anim calcmode="lin" valueType="num">
                                      <p:cBhvr>
                                        <p:cTn id="37" dur="1000" fill="hold"/>
                                        <p:tgtEl>
                                          <p:spTgt spid="513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132"/>
                                        </p:tgtEl>
                                        <p:attrNameLst>
                                          <p:attrName>style.visibility</p:attrName>
                                        </p:attrNameLst>
                                      </p:cBhvr>
                                      <p:to>
                                        <p:strVal val="visible"/>
                                      </p:to>
                                    </p:set>
                                    <p:animEffect transition="in" filter="fade">
                                      <p:cBhvr>
                                        <p:cTn id="42" dur="1000"/>
                                        <p:tgtEl>
                                          <p:spTgt spid="5132"/>
                                        </p:tgtEl>
                                      </p:cBhvr>
                                    </p:animEffect>
                                    <p:anim calcmode="lin" valueType="num">
                                      <p:cBhvr>
                                        <p:cTn id="43" dur="1000" fill="hold"/>
                                        <p:tgtEl>
                                          <p:spTgt spid="5132"/>
                                        </p:tgtEl>
                                        <p:attrNameLst>
                                          <p:attrName>ppt_x</p:attrName>
                                        </p:attrNameLst>
                                      </p:cBhvr>
                                      <p:tavLst>
                                        <p:tav tm="0">
                                          <p:val>
                                            <p:strVal val="#ppt_x"/>
                                          </p:val>
                                        </p:tav>
                                        <p:tav tm="100000">
                                          <p:val>
                                            <p:strVal val="#ppt_x"/>
                                          </p:val>
                                        </p:tav>
                                      </p:tavLst>
                                    </p:anim>
                                    <p:anim calcmode="lin" valueType="num">
                                      <p:cBhvr>
                                        <p:cTn id="44" dur="1000" fill="hold"/>
                                        <p:tgtEl>
                                          <p:spTgt spid="51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Custom 5">
      <a:dk1>
        <a:sysClr val="windowText" lastClr="000000"/>
      </a:dk1>
      <a:lt1>
        <a:sysClr val="window" lastClr="FFFFFF"/>
      </a:lt1>
      <a:dk2>
        <a:srgbClr val="212121"/>
      </a:dk2>
      <a:lt2>
        <a:srgbClr val="636363"/>
      </a:lt2>
      <a:accent1>
        <a:srgbClr val="864F40"/>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docProps/app.xml><?xml version="1.0" encoding="utf-8"?>
<Properties xmlns="http://schemas.openxmlformats.org/officeDocument/2006/extended-properties" xmlns:vt="http://schemas.openxmlformats.org/officeDocument/2006/docPropsVTypes">
  <Template>Quotable</Template>
  <TotalTime>2848</TotalTime>
  <Words>1980</Words>
  <Application>Microsoft Office PowerPoint</Application>
  <PresentationFormat>Widescreen</PresentationFormat>
  <Paragraphs>258</Paragraphs>
  <Slides>34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Aptos</vt:lpstr>
      <vt:lpstr>Arial</vt:lpstr>
      <vt:lpstr>Calibri</vt:lpstr>
      <vt:lpstr>Century Gothic</vt:lpstr>
      <vt:lpstr>Segoe UI Emoji</vt:lpstr>
      <vt:lpstr>Wingdings 2</vt:lpstr>
      <vt:lpstr>Quotable</vt:lpstr>
      <vt:lpstr>COCINANDO EN ESPAÑOL: UN RECORRIDO POR EL IDIOMA A TRAVÉS DE LA COMIDA. </vt:lpstr>
      <vt:lpstr>¡A romper el hielo! Icebreaker</vt:lpstr>
      <vt:lpstr>¡A romper el hielo! Icebreaker</vt:lpstr>
      <vt:lpstr>PowerPoint Presentation</vt:lpstr>
      <vt:lpstr>PowerPoint Presentation</vt:lpstr>
      <vt:lpstr>HACIENDO AGUAS FRESCAS</vt:lpstr>
      <vt:lpstr>PowerPoint Presentation</vt:lpstr>
      <vt:lpstr>PowerPoint Presentation</vt:lpstr>
      <vt:lpstr>PowerPoint Presentation</vt:lpstr>
      <vt:lpstr>PowerPoint Presentation</vt:lpstr>
      <vt:lpstr>PowerPoint Presentation</vt:lpstr>
      <vt:lpstr>¡PRACTIQUEMOS! Written practice. </vt:lpstr>
      <vt:lpstr>PowerPoint Presentation</vt:lpstr>
      <vt:lpstr>PowerPoint Presentation</vt:lpstr>
      <vt:lpstr>PowerPoint Presentation</vt:lpstr>
      <vt:lpstr>PowerPoint Presentation</vt:lpstr>
      <vt:lpstr>¡Vamos a Conversar!  </vt:lpstr>
      <vt:lpstr>PowerPoint Presentation</vt:lpstr>
      <vt:lpstr>PowerPoint Presentation</vt:lpstr>
      <vt:lpstr>FRASES COMUNES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¡Vamos a Conversar!  </vt:lpstr>
      <vt:lpstr>PowerPoint Presentation</vt:lpstr>
      <vt:lpstr>PowerPoint Presentation</vt:lpstr>
      <vt:lpstr>¡PRACTIQUEMOS! Written practice.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Valeska Anderson</dc:creator>
  <cp:lastModifiedBy>Valeska Anderson</cp:lastModifiedBy>
  <cp:revision>11</cp:revision>
  <dcterms:created xsi:type="dcterms:W3CDTF">2026-05-16T01:01:10Z</dcterms:created>
  <dcterms:modified xsi:type="dcterms:W3CDTF">2026-05-20T12:46:45Z</dcterms:modified>
</cp:coreProperties>
</file>