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9" r:id="rId3"/>
    <p:sldId id="270" r:id="rId4"/>
    <p:sldId id="303" r:id="rId5"/>
    <p:sldId id="305" r:id="rId6"/>
    <p:sldId id="260" r:id="rId7"/>
    <p:sldId id="261" r:id="rId8"/>
    <p:sldId id="262" r:id="rId9"/>
    <p:sldId id="284" r:id="rId10"/>
    <p:sldId id="307" r:id="rId11"/>
    <p:sldId id="308" r:id="rId12"/>
    <p:sldId id="309" r:id="rId13"/>
    <p:sldId id="306" r:id="rId14"/>
    <p:sldId id="314" r:id="rId15"/>
    <p:sldId id="333" r:id="rId16"/>
    <p:sldId id="323" r:id="rId17"/>
    <p:sldId id="26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4" r:id="rId27"/>
    <p:sldId id="332" r:id="rId28"/>
    <p:sldId id="335" r:id="rId29"/>
    <p:sldId id="336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7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5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8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3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3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6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7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8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E327E4E-2615-41B5-B4EC-AF7E37409EA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B01F15F-12B5-4A12-8B8D-FCFA2F5D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6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image" Target="../media/image44.png"/><Relationship Id="rId2" Type="http://schemas.openxmlformats.org/officeDocument/2006/relationships/image" Target="../media/image36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5.wdp"/><Relationship Id="rId18" Type="http://schemas.openxmlformats.org/officeDocument/2006/relationships/image" Target="../media/image5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50.png"/><Relationship Id="rId17" Type="http://schemas.microsoft.com/office/2007/relationships/hdphoto" Target="../media/hdphoto17.wdp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49.png"/><Relationship Id="rId19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microsoft.com/office/2007/relationships/hdphoto" Target="../media/hdphoto13.wdp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jpeg"/><Relationship Id="rId3" Type="http://schemas.microsoft.com/office/2007/relationships/hdphoto" Target="../media/hdphoto19.wdp"/><Relationship Id="rId7" Type="http://schemas.openxmlformats.org/officeDocument/2006/relationships/image" Target="../media/image57.jpeg"/><Relationship Id="rId12" Type="http://schemas.openxmlformats.org/officeDocument/2006/relationships/image" Target="../media/image6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microsoft.com/office/2007/relationships/hdphoto" Target="../media/hdphoto20.wdp"/><Relationship Id="rId10" Type="http://schemas.microsoft.com/office/2007/relationships/hdphoto" Target="../media/hdphoto21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microsoft.com/office/2007/relationships/hdphoto" Target="../media/hdphoto28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25.wdp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odandspice.blogspot.com/2013/10/spicy-pesto-guacamole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hyperlink" Target="https://foto.wuestenigel.com/close-up-pizza-with-green-chili-jalapeno-slices/" TargetMode="External"/><Relationship Id="rId3" Type="http://schemas.openxmlformats.org/officeDocument/2006/relationships/hyperlink" Target="http://www.gastroandalusi.com/bacalao-con-gambones-al-pimiento-rojo/" TargetMode="External"/><Relationship Id="rId7" Type="http://schemas.openxmlformats.org/officeDocument/2006/relationships/hyperlink" Target="https://www.lacocinadelila.com/como-madurar-aguacates-rapido/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hyperlink" Target="https://www.flickr.com/photos/peachyogurt/8090160923/" TargetMode="External"/><Relationship Id="rId5" Type="http://schemas.openxmlformats.org/officeDocument/2006/relationships/hyperlink" Target="https://www.laavyskitchen.com/2021/02/guacamole.html" TargetMode="External"/><Relationship Id="rId15" Type="http://schemas.openxmlformats.org/officeDocument/2006/relationships/hyperlink" Target="https://www.flickr.com/photos/lunaspin/5837379683/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9.jpeg"/><Relationship Id="rId9" Type="http://schemas.openxmlformats.org/officeDocument/2006/relationships/hyperlink" Target="https://www.lacocinadelila.com/congelar-cebollas/" TargetMode="External"/><Relationship Id="rId1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omato" TargetMode="External"/><Relationship Id="rId13" Type="http://schemas.openxmlformats.org/officeDocument/2006/relationships/image" Target="../media/image20.jpeg"/><Relationship Id="rId3" Type="http://schemas.openxmlformats.org/officeDocument/2006/relationships/hyperlink" Target="https://elgourmeturbano.blogspot.com/2021/04/comidasaludable-frutas-riesgos-de-tomar.html" TargetMode="Externa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hyperlink" Target="https://www.maxpixel.net/Salt-Shaker-Cooking-Salt-Salt-Table-Salt-Glass-3285024" TargetMode="External"/><Relationship Id="rId10" Type="http://schemas.openxmlformats.org/officeDocument/2006/relationships/hyperlink" Target="https://en.wikipedia.org/wiki/Molcajete" TargetMode="External"/><Relationship Id="rId4" Type="http://schemas.openxmlformats.org/officeDocument/2006/relationships/image" Target="../media/image16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44" y="1088136"/>
            <a:ext cx="8210931" cy="306862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GT" sz="4800" dirty="0">
                <a:latin typeface="+mn-lt"/>
                <a:ea typeface="ADLaM Display" panose="02010000000000000000" pitchFamily="2" charset="0"/>
                <a:cs typeface="ADLaM Display" panose="02010000000000000000" pitchFamily="2" charset="0"/>
              </a:rPr>
              <a:t>COCINANDO EN ESPAÑOL: UN RECORRIDO POR EL IDIOMA A TRAVÉS DE LA COMIDA. </a:t>
            </a:r>
            <a:endParaRPr lang="en-US" sz="4800" dirty="0"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41800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/>
              <a:t>Day 2</a:t>
            </a:r>
          </a:p>
        </p:txBody>
      </p:sp>
      <p:pic>
        <p:nvPicPr>
          <p:cNvPr id="1026" name="Picture 2" descr="Mount Horeb Area School District - Futura Spanish Adventures">
            <a:extLst>
              <a:ext uri="{FF2B5EF4-FFF2-40B4-BE49-F238E27FC236}">
                <a16:creationId xmlns:a16="http://schemas.microsoft.com/office/drawing/2014/main" id="{9088C31D-A048-5F35-91FD-1B2D1C32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249141"/>
            <a:ext cx="1819656" cy="7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6E138-9371-30EC-E3D5-E39640CCBE90}"/>
              </a:ext>
            </a:extLst>
          </p:cNvPr>
          <p:cNvSpPr txBox="1"/>
          <p:nvPr/>
        </p:nvSpPr>
        <p:spPr>
          <a:xfrm>
            <a:off x="1403604" y="4369101"/>
            <a:ext cx="10650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/>
              <a:t>Cooking Up Spanish: A Taste of Spanish Through Food</a:t>
            </a:r>
          </a:p>
        </p:txBody>
      </p:sp>
      <p:pic>
        <p:nvPicPr>
          <p:cNvPr id="4" name="Picture 3" descr="A chopping board with spices on top">
            <a:extLst>
              <a:ext uri="{FF2B5EF4-FFF2-40B4-BE49-F238E27FC236}">
                <a16:creationId xmlns:a16="http://schemas.microsoft.com/office/drawing/2014/main" id="{E0AC727F-2EEA-8E80-4622-9DED9D0F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2507" b="-1"/>
          <a:stretch/>
        </p:blipFill>
        <p:spPr>
          <a:xfrm>
            <a:off x="8451349" y="605237"/>
            <a:ext cx="3602736" cy="3551521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58414B-4152-4AA8-3C77-9D54E5C3B9A6}"/>
              </a:ext>
            </a:extLst>
          </p:cNvPr>
          <p:cNvSpPr txBox="1"/>
          <p:nvPr/>
        </p:nvSpPr>
        <p:spPr>
          <a:xfrm>
            <a:off x="290512" y="495427"/>
            <a:ext cx="11706225" cy="574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Primero, lee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______________________________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instructions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para entender los pasos. </a:t>
            </a: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endParaRPr lang="en-US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Luego, revisa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____________________________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ingredients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que necesitas. </a:t>
            </a: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endParaRPr lang="en-US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Para hacer guacamole, vas a usar: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__________________  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avocados)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</a:t>
            </a:r>
            <a:r>
              <a:rPr lang="es-GT" sz="2000" b="1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 </a:t>
            </a:r>
          </a:p>
          <a:p>
            <a:pPr marR="0" lvl="0" algn="just">
              <a:lnSpc>
                <a:spcPct val="200000"/>
              </a:lnSpc>
              <a:spcAft>
                <a:spcPts val="800"/>
              </a:spcAft>
            </a:pP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onion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cilantro)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lemon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juice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salt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y 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________________       (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tomato</a:t>
            </a:r>
            <a:r>
              <a:rPr lang="es-GT" sz="20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s-GT" sz="2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endParaRPr lang="es-GT" sz="2000" i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0" lvl="0" algn="just">
              <a:lnSpc>
                <a:spcPct val="200000"/>
              </a:lnSpc>
              <a:spcAft>
                <a:spcPts val="800"/>
              </a:spcAft>
            </a:pPr>
            <a:r>
              <a:rPr lang="es-GT" sz="2000" i="1" kern="1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Opcional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puedes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agregar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 (the jalapeño)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and _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 (the garlic)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7641AB-61BF-C356-C7C3-8D4924D93857}"/>
              </a:ext>
            </a:extLst>
          </p:cNvPr>
          <p:cNvSpPr/>
          <p:nvPr/>
        </p:nvSpPr>
        <p:spPr>
          <a:xfrm>
            <a:off x="2147887" y="706603"/>
            <a:ext cx="4291013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las </a:t>
            </a:r>
            <a:r>
              <a:rPr lang="en-US" sz="2400" b="1" dirty="0" err="1">
                <a:solidFill>
                  <a:schemeClr val="bg1"/>
                </a:solidFill>
              </a:rPr>
              <a:t>instrucciones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81926C-E86C-F6BF-1C72-FBB180443B1F}"/>
              </a:ext>
            </a:extLst>
          </p:cNvPr>
          <p:cNvSpPr/>
          <p:nvPr/>
        </p:nvSpPr>
        <p:spPr>
          <a:xfrm>
            <a:off x="2309811" y="1896794"/>
            <a:ext cx="3986213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los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ingredientes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A083EE-35C3-8E0D-448C-E1203F5A66FC}"/>
              </a:ext>
            </a:extLst>
          </p:cNvPr>
          <p:cNvSpPr/>
          <p:nvPr/>
        </p:nvSpPr>
        <p:spPr>
          <a:xfrm>
            <a:off x="4738688" y="3007042"/>
            <a:ext cx="266700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los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aguacates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7DF4D1-2F10-324E-C5FF-EB24AAB6EF89}"/>
              </a:ext>
            </a:extLst>
          </p:cNvPr>
          <p:cNvSpPr/>
          <p:nvPr/>
        </p:nvSpPr>
        <p:spPr>
          <a:xfrm>
            <a:off x="9367839" y="3007042"/>
            <a:ext cx="2486026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</a:t>
            </a:r>
            <a:r>
              <a:rPr lang="en-US" sz="2400" b="1" dirty="0" err="1">
                <a:solidFill>
                  <a:schemeClr val="bg1"/>
                </a:solidFill>
              </a:rPr>
              <a:t>cebolla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20BD56-B3AA-9A46-D12C-D5DFDBD758C4}"/>
              </a:ext>
            </a:extLst>
          </p:cNvPr>
          <p:cNvSpPr/>
          <p:nvPr/>
        </p:nvSpPr>
        <p:spPr>
          <a:xfrm>
            <a:off x="2100262" y="3717810"/>
            <a:ext cx="2667001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cilantro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BD74AB-8D2E-D9D7-8AB5-D6D64AD3C6B7}"/>
              </a:ext>
            </a:extLst>
          </p:cNvPr>
          <p:cNvSpPr/>
          <p:nvPr/>
        </p:nvSpPr>
        <p:spPr>
          <a:xfrm>
            <a:off x="6867525" y="3767882"/>
            <a:ext cx="2457449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el</a:t>
            </a:r>
            <a:r>
              <a:rPr lang="en-US" sz="2000" b="1" dirty="0">
                <a:solidFill>
                  <a:schemeClr val="bg1"/>
                </a:solidFill>
              </a:rPr>
              <a:t> jugo de </a:t>
            </a:r>
            <a:r>
              <a:rPr lang="en-US" sz="2000" b="1" dirty="0" err="1">
                <a:solidFill>
                  <a:schemeClr val="bg1"/>
                </a:solidFill>
              </a:rPr>
              <a:t>limón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57E8AA-8830-9582-83F7-296C9AE3AB6A}"/>
              </a:ext>
            </a:extLst>
          </p:cNvPr>
          <p:cNvSpPr/>
          <p:nvPr/>
        </p:nvSpPr>
        <p:spPr>
          <a:xfrm>
            <a:off x="361950" y="4433848"/>
            <a:ext cx="2314575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</a:t>
            </a:r>
            <a:r>
              <a:rPr lang="en-US" sz="2400" b="1" dirty="0" err="1">
                <a:solidFill>
                  <a:schemeClr val="bg1"/>
                </a:solidFill>
              </a:rPr>
              <a:t>sal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13D290-6B66-8421-8A28-20F63E41D304}"/>
              </a:ext>
            </a:extLst>
          </p:cNvPr>
          <p:cNvSpPr/>
          <p:nvPr/>
        </p:nvSpPr>
        <p:spPr>
          <a:xfrm>
            <a:off x="4067175" y="4433847"/>
            <a:ext cx="262890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tomate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FA4620-75B6-3FD5-C02A-7CF5651E57B4}"/>
              </a:ext>
            </a:extLst>
          </p:cNvPr>
          <p:cNvSpPr/>
          <p:nvPr/>
        </p:nvSpPr>
        <p:spPr>
          <a:xfrm>
            <a:off x="3762375" y="5281682"/>
            <a:ext cx="293370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l jalapeño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EE33B0-C128-CC73-099E-6D32530A9E49}"/>
              </a:ext>
            </a:extLst>
          </p:cNvPr>
          <p:cNvSpPr/>
          <p:nvPr/>
        </p:nvSpPr>
        <p:spPr>
          <a:xfrm>
            <a:off x="9082088" y="5203426"/>
            <a:ext cx="2914649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ajo</a:t>
            </a:r>
          </a:p>
        </p:txBody>
      </p:sp>
    </p:spTree>
    <p:extLst>
      <p:ext uri="{BB962C8B-B14F-4D97-AF65-F5344CB8AC3E}">
        <p14:creationId xmlns:p14="http://schemas.microsoft.com/office/powerpoint/2010/main" val="693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17B98-D53C-D3A4-7079-69BB75C329E9}"/>
              </a:ext>
            </a:extLst>
          </p:cNvPr>
          <p:cNvSpPr txBox="1"/>
          <p:nvPr/>
        </p:nvSpPr>
        <p:spPr>
          <a:xfrm>
            <a:off x="404810" y="573156"/>
            <a:ext cx="11610975" cy="5795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200000"/>
              </a:lnSpc>
            </a:pPr>
            <a:r>
              <a:rPr lang="es-GT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Antes de empezar, limpia con 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 (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kitchen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towel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200000"/>
              </a:lnSpc>
            </a:pP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Para 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 (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prepare)</a:t>
            </a: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 guacamole, primero debes cortar los aguacates y quitar</a:t>
            </a:r>
          </a:p>
          <a:p>
            <a:pPr marR="0" lvl="0" algn="just">
              <a:lnSpc>
                <a:spcPct val="200000"/>
              </a:lnSpc>
            </a:pPr>
            <a:endParaRPr lang="es-GT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200000"/>
              </a:lnSpc>
            </a:pPr>
            <a:r>
              <a:rPr lang="es-GT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       (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pit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s-GT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seed</a:t>
            </a:r>
            <a:r>
              <a:rPr lang="es-GT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200000"/>
              </a:lnSpc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Luego, </a:t>
            </a:r>
            <a:r>
              <a:rPr lang="en-US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 (to scoop out)</a:t>
            </a: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</a:t>
            </a: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aguacates</a:t>
            </a: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200000"/>
              </a:lnSpc>
              <a:buFont typeface="+mj-lt"/>
              <a:buAutoNum type="arabicPeriod"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200000"/>
              </a:lnSpc>
              <a:spcAft>
                <a:spcPts val="800"/>
              </a:spcAft>
            </a:pP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Después, puedes 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 (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peel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cortar 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 (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onion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 (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0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tomato</a:t>
            </a:r>
            <a:r>
              <a:rPr lang="es-GT" sz="2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4F2A49-E41A-7F3E-C8CE-42E2E8F56E38}"/>
              </a:ext>
            </a:extLst>
          </p:cNvPr>
          <p:cNvSpPr/>
          <p:nvPr/>
        </p:nvSpPr>
        <p:spPr>
          <a:xfrm>
            <a:off x="3652836" y="573156"/>
            <a:ext cx="3590925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</a:t>
            </a:r>
            <a:r>
              <a:rPr lang="en-US" sz="2400" b="1" dirty="0" err="1">
                <a:solidFill>
                  <a:schemeClr val="bg1"/>
                </a:solidFill>
              </a:rPr>
              <a:t>toalla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cocina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5C66F8-4275-CF0A-C3CF-95CCE3795129}"/>
              </a:ext>
            </a:extLst>
          </p:cNvPr>
          <p:cNvSpPr/>
          <p:nvPr/>
        </p:nvSpPr>
        <p:spPr>
          <a:xfrm>
            <a:off x="1281110" y="1734631"/>
            <a:ext cx="2738440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preparar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EBD70B-E053-C99F-A345-CE6FA03C01B8}"/>
              </a:ext>
            </a:extLst>
          </p:cNvPr>
          <p:cNvSpPr/>
          <p:nvPr/>
        </p:nvSpPr>
        <p:spPr>
          <a:xfrm>
            <a:off x="404810" y="2725129"/>
            <a:ext cx="3133726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</a:t>
            </a:r>
            <a:r>
              <a:rPr lang="en-US" sz="2400" b="1" dirty="0" err="1">
                <a:solidFill>
                  <a:schemeClr val="bg1"/>
                </a:solidFill>
              </a:rPr>
              <a:t>semilla</a:t>
            </a:r>
            <a:r>
              <a:rPr lang="en-US" sz="2400" b="1" dirty="0">
                <a:solidFill>
                  <a:schemeClr val="bg1"/>
                </a:solidFill>
              </a:rPr>
              <a:t> /</a:t>
            </a:r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hueso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BBC0A5-4293-69B1-D4F9-9A4FBA1922A3}"/>
              </a:ext>
            </a:extLst>
          </p:cNvPr>
          <p:cNvSpPr/>
          <p:nvPr/>
        </p:nvSpPr>
        <p:spPr>
          <a:xfrm>
            <a:off x="1543050" y="3915787"/>
            <a:ext cx="6905625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sacar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cucharadas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158101-5ECD-C3C3-4229-312F0B45A0AD}"/>
              </a:ext>
            </a:extLst>
          </p:cNvPr>
          <p:cNvSpPr/>
          <p:nvPr/>
        </p:nvSpPr>
        <p:spPr>
          <a:xfrm>
            <a:off x="2883693" y="5077262"/>
            <a:ext cx="2974182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pelar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895350-9B0F-0C41-CB6F-7E11635E9FD4}"/>
              </a:ext>
            </a:extLst>
          </p:cNvPr>
          <p:cNvSpPr/>
          <p:nvPr/>
        </p:nvSpPr>
        <p:spPr>
          <a:xfrm>
            <a:off x="8086724" y="5094993"/>
            <a:ext cx="2228851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l</a:t>
            </a:r>
            <a:r>
              <a:rPr lang="en-US" sz="2400" b="1" dirty="0">
                <a:solidFill>
                  <a:schemeClr val="bg1"/>
                </a:solidFill>
              </a:rPr>
              <a:t>a </a:t>
            </a:r>
            <a:r>
              <a:rPr lang="en-US" sz="2400" b="1" dirty="0" err="1">
                <a:solidFill>
                  <a:schemeClr val="bg1"/>
                </a:solidFill>
              </a:rPr>
              <a:t>cebolla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262C6A-DDD8-2D8A-FB43-B0EFA0615E21}"/>
              </a:ext>
            </a:extLst>
          </p:cNvPr>
          <p:cNvSpPr/>
          <p:nvPr/>
        </p:nvSpPr>
        <p:spPr>
          <a:xfrm>
            <a:off x="431004" y="5783494"/>
            <a:ext cx="2759871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tomate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31792C-4CE2-C1D0-518F-4E9F0BE7F944}"/>
              </a:ext>
            </a:extLst>
          </p:cNvPr>
          <p:cNvSpPr txBox="1"/>
          <p:nvPr/>
        </p:nvSpPr>
        <p:spPr>
          <a:xfrm>
            <a:off x="466725" y="850394"/>
            <a:ext cx="11496675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200000"/>
              </a:lnSpc>
            </a:pPr>
            <a:r>
              <a:rPr lang="es-GT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 En 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 (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molcajete)</a:t>
            </a:r>
            <a:r>
              <a:rPr lang="es-GT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vas a 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 (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mash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grind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los ingredientes. </a:t>
            </a:r>
          </a:p>
          <a:p>
            <a:pPr marR="0" lvl="0" algn="just">
              <a:lnSpc>
                <a:spcPct val="200000"/>
              </a:lnSpc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200000"/>
              </a:lnSpc>
              <a:spcAft>
                <a:spcPts val="800"/>
              </a:spcAft>
            </a:pPr>
            <a:r>
              <a:rPr lang="es-GT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 Luego, 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 (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400" b="1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</a:t>
            </a:r>
            <a:r>
              <a:rPr lang="es-GT" sz="24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 cilantro, el jugo de limón y la sal.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s-GT" sz="2400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s-GT" sz="2400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s-GT" sz="24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11. Finalmente, </a:t>
            </a:r>
            <a:r>
              <a:rPr lang="es-GT" sz="24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 (</a:t>
            </a:r>
            <a:r>
              <a:rPr lang="es-GT" sz="24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24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24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</a:t>
            </a:r>
            <a:r>
              <a:rPr lang="es-GT" sz="24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s-GT" sz="24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todo muy bien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1C45ED-72EB-5505-F256-3FA82BBE684C}"/>
              </a:ext>
            </a:extLst>
          </p:cNvPr>
          <p:cNvSpPr/>
          <p:nvPr/>
        </p:nvSpPr>
        <p:spPr>
          <a:xfrm>
            <a:off x="1278729" y="850394"/>
            <a:ext cx="3131346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molcajete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BD7E2D-E196-2BD2-92C4-D47E58252FE3}"/>
              </a:ext>
            </a:extLst>
          </p:cNvPr>
          <p:cNvSpPr/>
          <p:nvPr/>
        </p:nvSpPr>
        <p:spPr>
          <a:xfrm>
            <a:off x="7422355" y="1011366"/>
            <a:ext cx="2293146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machacar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E3A764-8AFF-0FD7-C150-FC2C64510644}"/>
              </a:ext>
            </a:extLst>
          </p:cNvPr>
          <p:cNvSpPr/>
          <p:nvPr/>
        </p:nvSpPr>
        <p:spPr>
          <a:xfrm>
            <a:off x="2069304" y="3115551"/>
            <a:ext cx="5007771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agregar</a:t>
            </a:r>
            <a:r>
              <a:rPr lang="en-US" sz="2400" b="1" dirty="0">
                <a:solidFill>
                  <a:schemeClr val="bg1"/>
                </a:solidFill>
              </a:rPr>
              <a:t> /</a:t>
            </a:r>
            <a:r>
              <a:rPr lang="en-US" sz="2400" b="1" dirty="0" err="1">
                <a:solidFill>
                  <a:schemeClr val="bg1"/>
                </a:solidFill>
              </a:rPr>
              <a:t>añadir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2C558A-FB69-0851-8FF0-8C67E690953F}"/>
              </a:ext>
            </a:extLst>
          </p:cNvPr>
          <p:cNvSpPr/>
          <p:nvPr/>
        </p:nvSpPr>
        <p:spPr>
          <a:xfrm>
            <a:off x="2583654" y="5227546"/>
            <a:ext cx="5150646" cy="626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mezclar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1363A-FD29-42F8-1C84-64AF45E9B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01" y="0"/>
            <a:ext cx="6801799" cy="6858000"/>
          </a:xfrm>
          <a:prstGeom prst="rect">
            <a:avLst/>
          </a:prstGeom>
        </p:spPr>
      </p:pic>
      <p:pic>
        <p:nvPicPr>
          <p:cNvPr id="2050" name="Picture 2" descr="Best Guacamole Recipe (Simple, Easy and Authentic) - Cubes N Juliennes">
            <a:extLst>
              <a:ext uri="{FF2B5EF4-FFF2-40B4-BE49-F238E27FC236}">
                <a16:creationId xmlns:a16="http://schemas.microsoft.com/office/drawing/2014/main" id="{B0A8CBC2-E23D-E5F3-4D95-3DAC8043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933" y="0"/>
            <a:ext cx="2799735" cy="20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lcajete Guacamole">
            <a:extLst>
              <a:ext uri="{FF2B5EF4-FFF2-40B4-BE49-F238E27FC236}">
                <a16:creationId xmlns:a16="http://schemas.microsoft.com/office/drawing/2014/main" id="{B06BA5FB-E74F-4D48-B4B2-0C57ADD3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290" y="2376424"/>
            <a:ext cx="3159019" cy="21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uacamole en molcajete para una tarde de Súper Bowl">
            <a:extLst>
              <a:ext uri="{FF2B5EF4-FFF2-40B4-BE49-F238E27FC236}">
                <a16:creationId xmlns:a16="http://schemas.microsoft.com/office/drawing/2014/main" id="{2B0D7C16-555D-77ED-E3F2-B4650F1B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38" y="4760036"/>
            <a:ext cx="3701839" cy="20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9C704-4CB5-8BBA-70B2-606CB46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8D73-9EEB-91FC-5D52-7EE85B8A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682F0C4C-67DF-3E00-7C3F-CF72F57E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578D59-38C8-7368-F90E-A31BB52227F5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7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A9E3C-D9ED-3418-1074-CDE761942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4A183D-F2CE-733D-E5D2-86AEFAD7E8FF}"/>
              </a:ext>
            </a:extLst>
          </p:cNvPr>
          <p:cNvSpPr txBox="1"/>
          <p:nvPr/>
        </p:nvSpPr>
        <p:spPr>
          <a:xfrm>
            <a:off x="404283" y="0"/>
            <a:ext cx="6953250" cy="69865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¿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gusta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guacamole?/</a:t>
            </a:r>
            <a:r>
              <a:rPr lang="en-US" i="1" dirty="0">
                <a:solidFill>
                  <a:schemeClr val="bg1"/>
                </a:solidFill>
              </a:rPr>
              <a:t>Do you like guacamole.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¡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Sí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me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gusta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Yes, I like it!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¡Me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encanta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I love it!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Más 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menos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me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gusta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/I kind of like it. </a:t>
            </a:r>
          </a:p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No, no me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gusta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/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No, I don’t like it.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A: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¿</a:t>
            </a:r>
            <a:r>
              <a:rPr lang="en-US" b="1" dirty="0" err="1">
                <a:solidFill>
                  <a:schemeClr val="bg1"/>
                </a:solidFill>
              </a:rPr>
              <a:t>Qué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ingredientes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tiene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</a:t>
            </a:r>
            <a:r>
              <a:rPr lang="en-US" b="1" dirty="0">
                <a:solidFill>
                  <a:schemeClr val="bg1"/>
                </a:solidFill>
              </a:rPr>
              <a:t> guacamole?/</a:t>
            </a:r>
            <a:r>
              <a:rPr lang="en-US" i="1" dirty="0">
                <a:solidFill>
                  <a:schemeClr val="bg1"/>
                </a:solidFill>
              </a:rPr>
              <a:t>What ingredients are in your guacamole?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aguacates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avocados</a:t>
            </a:r>
          </a:p>
          <a:p>
            <a:pPr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tomate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/tomato</a:t>
            </a:r>
          </a:p>
          <a:p>
            <a:pPr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cebolla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/onion</a:t>
            </a:r>
          </a:p>
          <a:p>
            <a:pPr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   jugo de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limón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/lemon juice</a:t>
            </a:r>
          </a:p>
          <a:p>
            <a:pPr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   cilantro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/cilantro</a:t>
            </a:r>
          </a:p>
          <a:p>
            <a:pPr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sal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/salt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A: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¡</a:t>
            </a:r>
            <a:r>
              <a:rPr lang="en-US" b="1" dirty="0" err="1">
                <a:solidFill>
                  <a:schemeClr val="bg1"/>
                </a:solidFill>
              </a:rPr>
              <a:t>Qué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rico</a:t>
            </a:r>
            <a:r>
              <a:rPr lang="en-US" b="1" dirty="0">
                <a:solidFill>
                  <a:schemeClr val="bg1"/>
                </a:solidFill>
              </a:rPr>
              <a:t>! ¿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gusta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guacamole picante? 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i="1" dirty="0">
                <a:solidFill>
                  <a:schemeClr val="bg1"/>
                </a:solidFill>
              </a:rPr>
              <a:t>How rich! Do you like spicy guacamole?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Si me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gusta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 ¡Por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eso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agregué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jalapeños!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/Yes, I like it. This is why I added jalapeños!</a:t>
            </a:r>
          </a:p>
          <a:p>
            <a:pPr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No, no me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gusta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. ¡No, le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agregué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jalapeños!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No, I don’t like it. This is why I didn’t add jalapeños.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A: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¿Tu guacamole </a:t>
            </a:r>
            <a:r>
              <a:rPr lang="en-US" b="1" dirty="0" err="1">
                <a:solidFill>
                  <a:schemeClr val="bg1"/>
                </a:solidFill>
              </a:rPr>
              <a:t>tiene</a:t>
            </a:r>
            <a:r>
              <a:rPr lang="en-US" b="1" dirty="0">
                <a:solidFill>
                  <a:schemeClr val="bg1"/>
                </a:solidFill>
              </a:rPr>
              <a:t> ajo? 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i="1" dirty="0">
                <a:solidFill>
                  <a:schemeClr val="bg1"/>
                </a:solidFill>
              </a:rPr>
              <a:t>Does your guacamole have garlic?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Si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tiene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poquito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 de ajo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/Yes, it has a little garlic.</a:t>
            </a:r>
          </a:p>
          <a:p>
            <a:pPr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No, no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tiene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nada de ajo.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/No, it doesn’t have garlic at all.</a:t>
            </a:r>
          </a:p>
          <a:p>
            <a:pPr>
              <a:buNone/>
            </a:pPr>
            <a:endParaRPr 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Tazón De Guacamole Cremoso Con Totopos PNG ,dibujos Guacamole, Chips De  Tortilla, Cuenco PNG Imagen para Descarga Gratuita | Pngtree">
            <a:extLst>
              <a:ext uri="{FF2B5EF4-FFF2-40B4-BE49-F238E27FC236}">
                <a16:creationId xmlns:a16="http://schemas.microsoft.com/office/drawing/2014/main" id="{79DBD58C-F263-EB1C-891F-0C5EDD31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3" y="948265"/>
            <a:ext cx="4834467" cy="48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42235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02D6-06EC-FC22-3E79-D1EC0E3A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0C0739-3B91-7B4E-B9E6-5B57BBD84DC6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EN LA MESA – ON THE TABLE</a:t>
            </a:r>
          </a:p>
        </p:txBody>
      </p:sp>
      <p:pic>
        <p:nvPicPr>
          <p:cNvPr id="4098" name="Picture 2" descr="People Eating Table Stock Illustrations – 14,542 People Eating Table Stock  Illustrations, Vectors &amp; Clipart - Dreamstime">
            <a:extLst>
              <a:ext uri="{FF2B5EF4-FFF2-40B4-BE49-F238E27FC236}">
                <a16:creationId xmlns:a16="http://schemas.microsoft.com/office/drawing/2014/main" id="{024A1FE3-3FA9-0E0A-FBD9-3DD4598AE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4870" r="9778" b="17709"/>
          <a:stretch>
            <a:fillRect/>
          </a:stretch>
        </p:blipFill>
        <p:spPr bwMode="auto">
          <a:xfrm>
            <a:off x="2445394" y="2015067"/>
            <a:ext cx="7790806" cy="41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7E3-24CD-1BD7-CD22-7B1EE8E6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FRASES COMUNES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1508" y="1976521"/>
            <a:ext cx="5283225" cy="4576679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Pon la mesa. </a:t>
            </a:r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¿Dónde está la mantequilla?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Pásame la pimienta por favor.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La comida es deliciosa.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Me encanta el guacamole.</a:t>
            </a:r>
            <a:r>
              <a:rPr lang="es-MX" sz="2000" dirty="0"/>
              <a:t>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¿Te gusta el guacamole? 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000" b="1" dirty="0" err="1"/>
              <a:t>Necesito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sal</a:t>
            </a:r>
            <a:r>
              <a:rPr lang="en-US" sz="2000" b="1" dirty="0"/>
              <a:t>.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sz="2000" b="1" dirty="0"/>
              <a:t>¡Listo, a comer! </a:t>
            </a:r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Buen provecho.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¡Guácala! </a:t>
            </a:r>
          </a:p>
          <a:p>
            <a:pPr marL="457200" lvl="0" indent="-457200">
              <a:buFont typeface="+mj-lt"/>
              <a:buAutoNum type="arabicParenR"/>
            </a:pPr>
            <a:r>
              <a:rPr lang="es-MX" sz="2000" b="1" dirty="0"/>
              <a:t>¡Qué rico! </a:t>
            </a:r>
            <a:endParaRPr lang="en-US" sz="2000" dirty="0"/>
          </a:p>
          <a:p>
            <a:pPr marL="457200" lvl="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6200" y="2147420"/>
            <a:ext cx="5792868" cy="486297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s-MX" sz="2400" dirty="0"/>
              <a:t>Set the table.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Where is the butter?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 </a:t>
            </a:r>
            <a:r>
              <a:rPr lang="en-US" sz="2400" dirty="0"/>
              <a:t>Pass me the pepper please.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The food is delicious.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I love guacamole.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Do you like guacamole?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I need more salt.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Ready, to eat!</a:t>
            </a:r>
            <a:r>
              <a:rPr lang="en-US" sz="2400" b="1" dirty="0"/>
              <a:t>  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 err="1"/>
              <a:t>Enjoy</a:t>
            </a:r>
            <a:r>
              <a:rPr lang="es-MX" sz="2400" dirty="0"/>
              <a:t> </a:t>
            </a:r>
            <a:r>
              <a:rPr lang="es-MX" sz="2400" dirty="0" err="1"/>
              <a:t>your</a:t>
            </a:r>
            <a:r>
              <a:rPr lang="es-MX" sz="2400" dirty="0"/>
              <a:t> </a:t>
            </a:r>
            <a:r>
              <a:rPr lang="es-MX" sz="2400" dirty="0" err="1"/>
              <a:t>meal</a:t>
            </a:r>
            <a:r>
              <a:rPr lang="es-MX" sz="2400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Gross! </a:t>
            </a:r>
            <a:r>
              <a:rPr lang="es-MX" sz="2400" dirty="0" err="1"/>
              <a:t>Yuck</a:t>
            </a:r>
            <a:r>
              <a:rPr lang="es-MX" sz="2400" dirty="0"/>
              <a:t>!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How </a:t>
            </a:r>
            <a:r>
              <a:rPr lang="es-MX" sz="2400" dirty="0" err="1"/>
              <a:t>rich</a:t>
            </a:r>
            <a:r>
              <a:rPr lang="es-MX" sz="2400" dirty="0"/>
              <a:t>!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pic>
        <p:nvPicPr>
          <p:cNvPr id="5122" name="Picture 2" descr="Table setting enjoying food Vectors - Download Free High-Quality Vectors  from Freepik | Freepik">
            <a:extLst>
              <a:ext uri="{FF2B5EF4-FFF2-40B4-BE49-F238E27FC236}">
                <a16:creationId xmlns:a16="http://schemas.microsoft.com/office/drawing/2014/main" id="{E08BFB5E-74DD-44AC-E96D-313ADBA1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01" y="157763"/>
            <a:ext cx="1624766" cy="162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EF582-F744-5027-C79A-924D01351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981173"/>
              </p:ext>
            </p:extLst>
          </p:nvPr>
        </p:nvGraphicFramePr>
        <p:xfrm>
          <a:off x="2894010" y="973099"/>
          <a:ext cx="6596063" cy="4708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203">
                  <a:extLst>
                    <a:ext uri="{9D8B030D-6E8A-4147-A177-3AD203B41FA5}">
                      <a16:colId xmlns:a16="http://schemas.microsoft.com/office/drawing/2014/main" val="526075931"/>
                    </a:ext>
                  </a:extLst>
                </a:gridCol>
                <a:gridCol w="3160860">
                  <a:extLst>
                    <a:ext uri="{9D8B030D-6E8A-4147-A177-3AD203B41FA5}">
                      <a16:colId xmlns:a16="http://schemas.microsoft.com/office/drawing/2014/main" val="79668516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comer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eat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203898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mesa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table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9851228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poner</a:t>
                      </a:r>
                      <a:r>
                        <a:rPr lang="en-US" sz="2400" b="1" kern="100" dirty="0">
                          <a:effectLst/>
                        </a:rPr>
                        <a:t> la mesa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set the table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3375375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</a:t>
                      </a:r>
                      <a:r>
                        <a:rPr lang="en-US" sz="2400" b="1" kern="100" dirty="0" err="1">
                          <a:effectLst/>
                        </a:rPr>
                        <a:t>silla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chair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989710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plato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plate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5713341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vaso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glass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4052323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tazón</a:t>
                      </a:r>
                      <a:r>
                        <a:rPr lang="en-US" sz="2400" b="1" kern="100" dirty="0">
                          <a:effectLst/>
                        </a:rPr>
                        <a:t> /</a:t>
                      </a: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bol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bowl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7716648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tenedor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fork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334872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</a:t>
                      </a:r>
                      <a:r>
                        <a:rPr lang="en-US" sz="2400" b="1" kern="100" dirty="0" err="1">
                          <a:effectLst/>
                        </a:rPr>
                        <a:t>cuchara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spoon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506431390"/>
                  </a:ext>
                </a:extLst>
              </a:tr>
            </a:tbl>
          </a:graphicData>
        </a:graphic>
      </p:graphicFrame>
      <p:pic>
        <p:nvPicPr>
          <p:cNvPr id="6146" name="Picture 2" descr="Eat Vectors - Download Free High-Quality Vectors from Freepik | Freepik">
            <a:extLst>
              <a:ext uri="{FF2B5EF4-FFF2-40B4-BE49-F238E27FC236}">
                <a16:creationId xmlns:a16="http://schemas.microsoft.com/office/drawing/2014/main" id="{DE5C59AF-8D12-6617-90EC-733EFA65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244475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ble cartoon free Images - Free Download on Freepik">
            <a:extLst>
              <a:ext uri="{FF2B5EF4-FFF2-40B4-BE49-F238E27FC236}">
                <a16:creationId xmlns:a16="http://schemas.microsoft.com/office/drawing/2014/main" id="{2726C004-A675-E111-B54B-C8E8D091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46" r="95811">
                        <a14:foregroundMark x1="6216" y1="32432" x2="7027" y2="27838"/>
                        <a14:foregroundMark x1="92973" y1="21216" x2="91622" y2="45000"/>
                        <a14:foregroundMark x1="91622" y1="45000" x2="90135" y2="48514"/>
                        <a14:foregroundMark x1="95135" y1="20135" x2="95811" y2="23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35" y="2443455"/>
            <a:ext cx="2290234" cy="22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able setting Vectors - Download Free High-Quality Vectors from Freepik |  Freepik">
            <a:extLst>
              <a:ext uri="{FF2B5EF4-FFF2-40B4-BE49-F238E27FC236}">
                <a16:creationId xmlns:a16="http://schemas.microsoft.com/office/drawing/2014/main" id="{76FB85F9-FC1A-AB99-B481-3625F253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17" y="5034020"/>
            <a:ext cx="2347383" cy="18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rtoon chair Images - Free Download on Freepik">
            <a:extLst>
              <a:ext uri="{FF2B5EF4-FFF2-40B4-BE49-F238E27FC236}">
                <a16:creationId xmlns:a16="http://schemas.microsoft.com/office/drawing/2014/main" id="{9BD43909-1873-91F6-9451-48539C69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6" b="92973" l="10000" r="90000">
                        <a14:foregroundMark x1="25676" y1="7568" x2="51216" y2="6081"/>
                        <a14:foregroundMark x1="51216" y1="6081" x2="52568" y2="6216"/>
                        <a14:foregroundMark x1="42162" y1="92973" x2="45811" y2="9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0" y="4630783"/>
            <a:ext cx="2278297" cy="22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lato png Vectors - Download Free High-Quality Vectors from Freepik |  Freepik">
            <a:extLst>
              <a:ext uri="{FF2B5EF4-FFF2-40B4-BE49-F238E27FC236}">
                <a16:creationId xmlns:a16="http://schemas.microsoft.com/office/drawing/2014/main" id="{C177FE81-66C5-E89C-7BCD-642DA18D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9" b="92889" l="8000" r="92889">
                        <a14:foregroundMark x1="9778" y1="59556" x2="8000" y2="44000"/>
                        <a14:foregroundMark x1="47556" y1="92889" x2="58222" y2="92444"/>
                        <a14:foregroundMark x1="93333" y1="58222" x2="91111" y2="46667"/>
                        <a14:foregroundMark x1="49333" y1="10667" x2="56889" y2="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44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ágina 13 | Vectores de Half glass - Descarga vectores gratis de gran  calidad de Freepik | Freepik">
            <a:extLst>
              <a:ext uri="{FF2B5EF4-FFF2-40B4-BE49-F238E27FC236}">
                <a16:creationId xmlns:a16="http://schemas.microsoft.com/office/drawing/2014/main" id="{08242FD2-578F-29FD-E913-D9973788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8" b="90000" l="10000" r="90000">
                        <a14:foregroundMark x1="40676" y1="8514" x2="60946" y2="7838"/>
                        <a14:foregroundMark x1="60946" y1="7838" x2="61486" y2="7838"/>
                        <a14:foregroundMark x1="32027" y1="79054" x2="41351" y2="82297"/>
                        <a14:foregroundMark x1="41351" y1="82297" x2="61892" y2="81486"/>
                        <a14:foregroundMark x1="68108" y1="81081" x2="68919" y2="68784"/>
                        <a14:foregroundMark x1="62568" y1="86081" x2="45541" y2="88919"/>
                        <a14:foregroundMark x1="45541" y1="88919" x2="45135" y2="8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3" y="2021417"/>
            <a:ext cx="24638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Animated bowl Images - Free Download on Freepik">
            <a:extLst>
              <a:ext uri="{FF2B5EF4-FFF2-40B4-BE49-F238E27FC236}">
                <a16:creationId xmlns:a16="http://schemas.microsoft.com/office/drawing/2014/main" id="{F57034E8-AB17-9C90-0025-D714E982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89778" l="8000" r="92000">
                        <a14:foregroundMark x1="8444" y1="37333" x2="12000" y2="27556"/>
                        <a14:foregroundMark x1="91111" y1="29333" x2="92000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36" y="5393066"/>
            <a:ext cx="1797331" cy="17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utlery in cartoon style | Premium Vector">
            <a:extLst>
              <a:ext uri="{FF2B5EF4-FFF2-40B4-BE49-F238E27FC236}">
                <a16:creationId xmlns:a16="http://schemas.microsoft.com/office/drawing/2014/main" id="{5E762FD1-6490-C15D-6A0F-3D2E1CA8F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08" b="92173" l="11661" r="36262">
                        <a14:foregroundMark x1="20288" y1="7508" x2="26997" y2="8307"/>
                        <a14:foregroundMark x1="19169" y1="92013" x2="23482" y2="9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8" r="60632"/>
          <a:stretch>
            <a:fillRect/>
          </a:stretch>
        </p:blipFill>
        <p:spPr bwMode="auto">
          <a:xfrm rot="5596865">
            <a:off x="3470190" y="-1126735"/>
            <a:ext cx="1004020" cy="32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Cutlery in cartoon style | Premium Vector">
            <a:extLst>
              <a:ext uri="{FF2B5EF4-FFF2-40B4-BE49-F238E27FC236}">
                <a16:creationId xmlns:a16="http://schemas.microsoft.com/office/drawing/2014/main" id="{009F64B9-99B6-1F9B-A9F4-96792A937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11" b="93131" l="42173" r="65176">
                        <a14:foregroundMark x1="46805" y1="8626" x2="46805" y2="7508"/>
                        <a14:foregroundMark x1="55911" y1="7188" x2="55591" y2="6709"/>
                        <a14:foregroundMark x1="51438" y1="6550" x2="51438" y2="6070"/>
                        <a14:foregroundMark x1="60224" y1="6230" x2="59744" y2="5911"/>
                        <a14:foregroundMark x1="53834" y1="90895" x2="56550" y2="9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68" r="31825"/>
          <a:stretch>
            <a:fillRect/>
          </a:stretch>
        </p:blipFill>
        <p:spPr bwMode="auto">
          <a:xfrm rot="15778527" flipH="1">
            <a:off x="7474768" y="-1274607"/>
            <a:ext cx="911772" cy="34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30982-B36D-F0A1-D426-89A4A021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34A278-C1DA-4DDF-9671-338067975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205975"/>
              </p:ext>
            </p:extLst>
          </p:nvPr>
        </p:nvGraphicFramePr>
        <p:xfrm>
          <a:off x="2988008" y="835873"/>
          <a:ext cx="6491847" cy="4708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0928">
                  <a:extLst>
                    <a:ext uri="{9D8B030D-6E8A-4147-A177-3AD203B41FA5}">
                      <a16:colId xmlns:a16="http://schemas.microsoft.com/office/drawing/2014/main" val="4020012377"/>
                    </a:ext>
                  </a:extLst>
                </a:gridCol>
                <a:gridCol w="3110919">
                  <a:extLst>
                    <a:ext uri="{9D8B030D-6E8A-4147-A177-3AD203B41FA5}">
                      <a16:colId xmlns:a16="http://schemas.microsoft.com/office/drawing/2014/main" val="16439065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cuchillo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knife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53819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</a:t>
                      </a:r>
                      <a:r>
                        <a:rPr lang="en-US" sz="2400" b="1" kern="100" dirty="0" err="1">
                          <a:effectLst/>
                        </a:rPr>
                        <a:t>servilleta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napkin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13868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mantel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tablecloth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2230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</a:t>
                      </a:r>
                      <a:r>
                        <a:rPr lang="en-US" sz="2400" b="1" kern="100" dirty="0" err="1">
                          <a:effectLst/>
                        </a:rPr>
                        <a:t>pimienta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pepper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57297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azúcar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sugar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46482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aceite</a:t>
                      </a:r>
                      <a:r>
                        <a:rPr lang="en-US" sz="2400" b="1" kern="100" dirty="0">
                          <a:effectLst/>
                        </a:rPr>
                        <a:t> de </a:t>
                      </a:r>
                      <a:r>
                        <a:rPr lang="en-US" sz="2400" b="1" kern="100" dirty="0" err="1">
                          <a:effectLst/>
                        </a:rPr>
                        <a:t>oliva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olive oil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10255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vinagre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vinegar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80771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</a:t>
                      </a:r>
                      <a:r>
                        <a:rPr lang="en-US" sz="2400" b="1" kern="100" dirty="0" err="1">
                          <a:effectLst/>
                        </a:rPr>
                        <a:t>mantequilla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butter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9864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las </a:t>
                      </a:r>
                      <a:r>
                        <a:rPr lang="en-US" sz="2400" b="1" kern="100" dirty="0" err="1">
                          <a:effectLst/>
                        </a:rPr>
                        <a:t>especias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spices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42050186"/>
                  </a:ext>
                </a:extLst>
              </a:tr>
            </a:tbl>
          </a:graphicData>
        </a:graphic>
      </p:graphicFrame>
      <p:pic>
        <p:nvPicPr>
          <p:cNvPr id="7170" name="Picture 2" descr="Cutlery in cartoon style | Premium Vector">
            <a:extLst>
              <a:ext uri="{FF2B5EF4-FFF2-40B4-BE49-F238E27FC236}">
                <a16:creationId xmlns:a16="http://schemas.microsoft.com/office/drawing/2014/main" id="{E4A13FD4-C862-F8CF-5764-CC5921AF4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8" b="92812" l="71406" r="89617">
                        <a14:foregroundMark x1="79872" y1="92332" x2="82428" y2="92812"/>
                        <a14:foregroundMark x1="85304" y1="10064" x2="85942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53" r="7969"/>
          <a:stretch>
            <a:fillRect/>
          </a:stretch>
        </p:blipFill>
        <p:spPr bwMode="auto">
          <a:xfrm rot="16200000">
            <a:off x="5832388" y="-1389883"/>
            <a:ext cx="803084" cy="35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apkin holder Images - Free Download on Freepik">
            <a:extLst>
              <a:ext uri="{FF2B5EF4-FFF2-40B4-BE49-F238E27FC236}">
                <a16:creationId xmlns:a16="http://schemas.microsoft.com/office/drawing/2014/main" id="{8C289649-D112-8C58-13C9-A4478586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59" y="2499141"/>
            <a:ext cx="19907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able with tablecloth cartoon Images - Free Download on Freepik">
            <a:extLst>
              <a:ext uri="{FF2B5EF4-FFF2-40B4-BE49-F238E27FC236}">
                <a16:creationId xmlns:a16="http://schemas.microsoft.com/office/drawing/2014/main" id="{DDDD1CEF-A2B7-A3AE-5D14-7CF487AB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50" b="93785" l="4561" r="96491">
                        <a14:foregroundMark x1="21053" y1="16949" x2="62105" y2="10734"/>
                        <a14:foregroundMark x1="62105" y1="10734" x2="65965" y2="12429"/>
                        <a14:foregroundMark x1="94035" y1="68927" x2="89825" y2="55932"/>
                        <a14:foregroundMark x1="56491" y1="94350" x2="43158" y2="95480"/>
                        <a14:foregroundMark x1="5263" y1="75141" x2="6667" y2="66102"/>
                        <a14:foregroundMark x1="96842" y1="75141" x2="96140" y2="71751"/>
                        <a14:foregroundMark x1="39649" y1="3955" x2="60351" y2="6215"/>
                        <a14:foregroundMark x1="60351" y1="6215" x2="64211" y2="5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5" y="111122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alt pepper Vectors - Download Free High-Quality Vectors from Freepik | Freepik">
            <a:extLst>
              <a:ext uri="{FF2B5EF4-FFF2-40B4-BE49-F238E27FC236}">
                <a16:creationId xmlns:a16="http://schemas.microsoft.com/office/drawing/2014/main" id="{4159E90E-ADCF-A9F2-FF70-DC004DBA9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583" l="54167" r="94792">
                        <a14:foregroundMark x1="55729" y1="77604" x2="54167" y2="7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699008" y="5253130"/>
            <a:ext cx="946391" cy="18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age 20 | Diabetes sugar Vectors - Download Free High-Quality Vectors from  Freepik | Freepik">
            <a:extLst>
              <a:ext uri="{FF2B5EF4-FFF2-40B4-BE49-F238E27FC236}">
                <a16:creationId xmlns:a16="http://schemas.microsoft.com/office/drawing/2014/main" id="{1A91DA9D-F798-6128-211C-B6748251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2889" l="9778" r="90667">
                        <a14:foregroundMark x1="26222" y1="32000" x2="42667" y2="24444"/>
                        <a14:foregroundMark x1="54222" y1="40889" x2="63111" y2="32444"/>
                        <a14:foregroundMark x1="79556" y1="17333" x2="90667" y2="7111"/>
                        <a14:foregroundMark x1="43556" y1="91556" x2="59111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4" y="4392878"/>
            <a:ext cx="2552153" cy="255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Olive oil Vectors - Download Free High-Quality Vectors from Freepik |  Freepik">
            <a:extLst>
              <a:ext uri="{FF2B5EF4-FFF2-40B4-BE49-F238E27FC236}">
                <a16:creationId xmlns:a16="http://schemas.microsoft.com/office/drawing/2014/main" id="{8E176F59-2EFB-ED4B-08F7-4277AE13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5" b="96486" l="4675" r="89431">
                        <a14:foregroundMark x1="24593" y1="26518" x2="25000" y2="6070"/>
                        <a14:foregroundMark x1="6301" y1="73802" x2="5081" y2="61022"/>
                        <a14:foregroundMark x1="53252" y1="57827" x2="49797" y2="44409"/>
                        <a14:foregroundMark x1="22967" y1="15815" x2="30894" y2="18690"/>
                        <a14:foregroundMark x1="49390" y1="91374" x2="44919" y2="91374"/>
                        <a14:foregroundMark x1="32520" y1="28435" x2="27439" y2="17093"/>
                        <a14:foregroundMark x1="30081" y1="31470" x2="24593" y2="26198"/>
                        <a14:foregroundMark x1="44463" y1="16766" x2="45038" y2="16692"/>
                        <a14:foregroundMark x1="39431" y1="17412" x2="41653" y2="17127"/>
                        <a14:foregroundMark x1="50716" y1="37628" x2="50203" y2="42173"/>
                        <a14:foregroundMark x1="51016" y1="43770" x2="52847" y2="35831"/>
                        <a14:foregroundMark x1="42846" y1="16189" x2="39837" y2="16134"/>
                        <a14:foregroundMark x1="44657" y1="16222" x2="43549" y2="16202"/>
                        <a14:foregroundMark x1="51445" y1="16346" x2="51052" y2="16339"/>
                        <a14:foregroundMark x1="74797" y1="95527" x2="73577" y2="96805"/>
                        <a14:foregroundMark x1="20935" y1="11821" x2="16260" y2="8626"/>
                        <a14:foregroundMark x1="42886" y1="7987" x2="40854" y2="6390"/>
                        <a14:foregroundMark x1="17886" y1="9585" x2="16260" y2="7029"/>
                        <a14:foregroundMark x1="60578" y1="25693" x2="60976" y2="25879"/>
                        <a14:foregroundMark x1="40854" y1="16454" x2="41891" y2="16940"/>
                        <a14:foregroundMark x1="60976" y1="25879" x2="59756" y2="27796"/>
                        <a14:foregroundMark x1="56705" y1="33897" x2="56098" y2="34984"/>
                        <a14:foregroundMark x1="59756" y1="28435" x2="58158" y2="31296"/>
                        <a14:foregroundMark x1="59563" y1="20772" x2="59756" y2="19968"/>
                        <a14:foregroundMark x1="58238" y1="26277" x2="58351" y2="25805"/>
                        <a14:foregroundMark x1="57222" y1="30499" x2="57724" y2="28411"/>
                        <a14:foregroundMark x1="54065" y1="14856" x2="54065" y2="14856"/>
                        <a14:foregroundMark x1="57718" y1="17908" x2="58537" y2="18051"/>
                        <a14:foregroundMark x1="42073" y1="15176" x2="44096" y2="15529"/>
                        <a14:foregroundMark x1="58130" y1="15815" x2="47358" y2="13099"/>
                        <a14:foregroundMark x1="18699" y1="8626" x2="18699" y2="5431"/>
                        <a14:foregroundMark x1="40244" y1="8626" x2="38211" y2="11502"/>
                        <a14:foregroundMark x1="35772" y1="33067" x2="37398" y2="17732"/>
                        <a14:foregroundMark x1="21748" y1="31470" x2="23374" y2="20927"/>
                        <a14:foregroundMark x1="22967" y1="3355" x2="37398" y2="6390"/>
                        <a14:foregroundMark x1="44919" y1="46326" x2="48577" y2="45048"/>
                        <a14:foregroundMark x1="48171" y1="43131" x2="42073" y2="41214"/>
                        <a14:backgroundMark x1="44512" y1="19968" x2="56098" y2="29393"/>
                        <a14:backgroundMark x1="52033" y1="22684" x2="49390" y2="19968"/>
                        <a14:backgroundMark x1="45732" y1="19649" x2="55691" y2="21565"/>
                        <a14:backgroundMark x1="52439" y1="18051" x2="46138" y2="18051"/>
                        <a14:backgroundMark x1="44512" y1="19649" x2="44512" y2="19649"/>
                        <a14:backgroundMark x1="44512" y1="19329" x2="44512" y2="19329"/>
                        <a14:backgroundMark x1="45325" y1="19329" x2="45325" y2="19329"/>
                        <a14:backgroundMark x1="45732" y1="18690" x2="45732" y2="18690"/>
                        <a14:backgroundMark x1="45732" y1="18690" x2="49797" y2="36262"/>
                        <a14:backgroundMark x1="49797" y1="37220" x2="54472" y2="32109"/>
                        <a14:backgroundMark x1="55691" y1="24601" x2="54878" y2="21885"/>
                        <a14:backgroundMark x1="55691" y1="24281" x2="55691" y2="21246"/>
                        <a14:backgroundMark x1="54065" y1="19329" x2="52033" y2="18051"/>
                        <a14:backgroundMark x1="46545" y1="18051" x2="41667" y2="21885"/>
                        <a14:backgroundMark x1="50203" y1="17412" x2="55691" y2="19649"/>
                        <a14:backgroundMark x1="56504" y1="20927" x2="56911" y2="25879"/>
                        <a14:backgroundMark x1="49797" y1="37859" x2="52033" y2="36262"/>
                        <a14:backgroundMark x1="54065" y1="30032" x2="53252" y2="3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266" y="166252"/>
            <a:ext cx="1898696" cy="24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White Vinegar Glass Bottle Isolated On Stock Vector (Royalty Free)  2117411072 | Shutterstock">
            <a:extLst>
              <a:ext uri="{FF2B5EF4-FFF2-40B4-BE49-F238E27FC236}">
                <a16:creationId xmlns:a16="http://schemas.microsoft.com/office/drawing/2014/main" id="{9282F1CF-DD63-A1EF-05D5-74651578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" y="1808268"/>
            <a:ext cx="2773084" cy="29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1,864 Stick Butter Stock Vectors and Vector Art | Shutterstock">
            <a:extLst>
              <a:ext uri="{FF2B5EF4-FFF2-40B4-BE49-F238E27FC236}">
                <a16:creationId xmlns:a16="http://schemas.microsoft.com/office/drawing/2014/main" id="{B67249C5-4ADE-57C6-51B3-0FC3F099F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13" b="73051" l="15703" r="83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8108" r="7976" b="20844"/>
          <a:stretch>
            <a:fillRect/>
          </a:stretch>
        </p:blipFill>
        <p:spPr bwMode="auto">
          <a:xfrm>
            <a:off x="3857581" y="5440012"/>
            <a:ext cx="2058144" cy="1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Página 9 | Vectores de Azucar olla - Descarga vectores gratis de gran  calidad de Freepik | Freepik">
            <a:extLst>
              <a:ext uri="{FF2B5EF4-FFF2-40B4-BE49-F238E27FC236}">
                <a16:creationId xmlns:a16="http://schemas.microsoft.com/office/drawing/2014/main" id="{76C27C26-9B16-6A57-8C6D-D2CF98D4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1" b="96545" l="1892" r="97568">
                        <a14:foregroundMark x1="7838" y1="33091" x2="23243" y2="15273"/>
                        <a14:foregroundMark x1="23243" y1="15273" x2="42973" y2="8727"/>
                        <a14:foregroundMark x1="42973" y1="8727" x2="65135" y2="10727"/>
                        <a14:foregroundMark x1="65135" y1="10727" x2="81486" y2="18727"/>
                        <a14:foregroundMark x1="81486" y1="18727" x2="90811" y2="41818"/>
                        <a14:foregroundMark x1="90811" y1="41818" x2="82432" y2="61636"/>
                        <a14:foregroundMark x1="82432" y1="61636" x2="30541" y2="68909"/>
                        <a14:foregroundMark x1="30541" y1="68909" x2="15811" y2="55091"/>
                        <a14:foregroundMark x1="15811" y1="55091" x2="5946" y2="30545"/>
                        <a14:foregroundMark x1="4459" y1="37273" x2="12703" y2="54364"/>
                        <a14:foregroundMark x1="12703" y1="54364" x2="13649" y2="54545"/>
                        <a14:foregroundMark x1="32838" y1="7091" x2="54595" y2="1091"/>
                        <a14:foregroundMark x1="32703" y1="8182" x2="12432" y2="20545"/>
                        <a14:foregroundMark x1="60270" y1="6545" x2="88378" y2="17818"/>
                        <a14:foregroundMark x1="90676" y1="27455" x2="94459" y2="43636"/>
                        <a14:foregroundMark x1="94459" y1="43636" x2="94324" y2="45636"/>
                        <a14:foregroundMark x1="63919" y1="85273" x2="29865" y2="76364"/>
                        <a14:foregroundMark x1="29865" y1="76364" x2="29054" y2="75636"/>
                        <a14:foregroundMark x1="31757" y1="84727" x2="21216" y2="73455"/>
                        <a14:foregroundMark x1="44865" y1="90727" x2="52162" y2="90727"/>
                        <a14:foregroundMark x1="52162" y1="90727" x2="58108" y2="89818"/>
                        <a14:foregroundMark x1="49459" y1="96909" x2="56351" y2="95273"/>
                        <a14:foregroundMark x1="97297" y1="30727" x2="97568" y2="41455"/>
                        <a14:foregroundMark x1="97568" y1="41455" x2="97432" y2="42000"/>
                        <a14:foregroundMark x1="2973" y1="45818" x2="1892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843" y="4791155"/>
            <a:ext cx="2780846" cy="20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C329-9D3F-97BC-04AB-4F72267D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8E7E-7262-6FBD-3174-FC64DFC8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233" y="555816"/>
            <a:ext cx="6528815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tell us:</a:t>
            </a:r>
          </a:p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Menciona 2 electrodomésticos que hay en tu cocina</a:t>
            </a:r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explica para qué los usas. 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Mention 2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kitche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appliances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tell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use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them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09562-A3A4-7395-4DAD-61BD54A0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56992"/>
            <a:ext cx="3547533" cy="3600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Amigos de diseño plano mirando hacia arriba">
            <a:extLst>
              <a:ext uri="{FF2B5EF4-FFF2-40B4-BE49-F238E27FC236}">
                <a16:creationId xmlns:a16="http://schemas.microsoft.com/office/drawing/2014/main" id="{50EE80AB-66DC-67CE-95CD-BE720AE2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56992"/>
            <a:ext cx="3547533" cy="3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AE9C54-DF94-6ECA-DBA7-A70C1B940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34559"/>
              </p:ext>
            </p:extLst>
          </p:nvPr>
        </p:nvGraphicFramePr>
        <p:xfrm>
          <a:off x="3450074" y="1427148"/>
          <a:ext cx="5105400" cy="4708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8872">
                  <a:extLst>
                    <a:ext uri="{9D8B030D-6E8A-4147-A177-3AD203B41FA5}">
                      <a16:colId xmlns:a16="http://schemas.microsoft.com/office/drawing/2014/main" val="657287933"/>
                    </a:ext>
                  </a:extLst>
                </a:gridCol>
                <a:gridCol w="2446528">
                  <a:extLst>
                    <a:ext uri="{9D8B030D-6E8A-4147-A177-3AD203B41FA5}">
                      <a16:colId xmlns:a16="http://schemas.microsoft.com/office/drawing/2014/main" val="4274878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los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condimentos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condiments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50780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picante	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spicy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48987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sabroso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tasty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59857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>
                          <a:effectLst/>
                        </a:rPr>
                        <a:t>por favor</a:t>
                      </a:r>
                      <a:endParaRPr lang="en-US" sz="2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please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29809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gracias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thank you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98475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probar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taste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7402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pasar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pass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21526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servir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serve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15251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compartir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to share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89525459"/>
                  </a:ext>
                </a:extLst>
              </a:tr>
            </a:tbl>
          </a:graphicData>
        </a:graphic>
      </p:graphicFrame>
      <p:pic>
        <p:nvPicPr>
          <p:cNvPr id="8194" name="Picture 2" descr="Ketchup mustard Images - Free Download on Freepik">
            <a:extLst>
              <a:ext uri="{FF2B5EF4-FFF2-40B4-BE49-F238E27FC236}">
                <a16:creationId xmlns:a16="http://schemas.microsoft.com/office/drawing/2014/main" id="{71EA4C05-82CA-36F3-78C9-3DFEACC3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622" y1="21081" x2="27703" y2="63108"/>
                        <a14:foregroundMark x1="26351" y1="75676" x2="24054" y2="43514"/>
                        <a14:foregroundMark x1="34054" y1="49054" x2="33514" y2="34459"/>
                        <a14:foregroundMark x1="51486" y1="30676" x2="51081" y2="63108"/>
                        <a14:foregroundMark x1="47973" y1="29189" x2="50270" y2="20946"/>
                        <a14:foregroundMark x1="31892" y1="77162" x2="24459" y2="68514"/>
                        <a14:foregroundMark x1="24459" y1="68514" x2="21216" y2="45000"/>
                        <a14:foregroundMark x1="21216" y1="45000" x2="22568" y2="35000"/>
                        <a14:foregroundMark x1="22297" y1="29189" x2="30676" y2="27432"/>
                        <a14:foregroundMark x1="27973" y1="22297" x2="27297" y2="16892"/>
                        <a14:foregroundMark x1="31216" y1="27432" x2="33919" y2="27838"/>
                        <a14:foregroundMark x1="22432" y1="27432" x2="22432" y2="80405"/>
                        <a14:foregroundMark x1="22432" y1="80405" x2="33649" y2="79595"/>
                        <a14:foregroundMark x1="33649" y1="79595" x2="34865" y2="66351"/>
                        <a14:foregroundMark x1="49730" y1="15946" x2="50135" y2="17568"/>
                        <a14:foregroundMark x1="42973" y1="27432" x2="40000" y2="43649"/>
                        <a14:foregroundMark x1="40000" y1="43649" x2="40270" y2="56892"/>
                        <a14:foregroundMark x1="53108" y1="83514" x2="54595" y2="59730"/>
                        <a14:foregroundMark x1="21216" y1="27568" x2="20000" y2="63108"/>
                        <a14:foregroundMark x1="20676" y1="27162" x2="24459" y2="26622"/>
                        <a14:foregroundMark x1="32703" y1="26216" x2="35135" y2="29730"/>
                        <a14:foregroundMark x1="26622" y1="20405" x2="27838" y2="15135"/>
                        <a14:foregroundMark x1="27568" y1="15000" x2="27568" y2="16757"/>
                        <a14:foregroundMark x1="20405" y1="27162" x2="20811" y2="30405"/>
                        <a14:foregroundMark x1="20541" y1="26216" x2="23919" y2="25541"/>
                        <a14:foregroundMark x1="20405" y1="63514" x2="20176" y2="82577"/>
                        <a14:foregroundMark x1="19595" y1="83784" x2="22087" y2="85386"/>
                        <a14:foregroundMark x1="21401" y1="84308" x2="24458" y2="84873"/>
                        <a14:backgroundMark x1="21081" y1="87027" x2="36622" y2="86081"/>
                        <a14:backgroundMark x1="36486" y1="87162" x2="30811" y2="86486"/>
                        <a14:backgroundMark x1="37027" y1="86486" x2="25676" y2="86757"/>
                        <a14:backgroundMark x1="17973" y1="83378" x2="19054" y2="86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1" y="1220825"/>
            <a:ext cx="2375429" cy="23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picy cartoon style Images - Free Download on Freepik">
            <a:extLst>
              <a:ext uri="{FF2B5EF4-FFF2-40B4-BE49-F238E27FC236}">
                <a16:creationId xmlns:a16="http://schemas.microsoft.com/office/drawing/2014/main" id="{5687981E-0161-4F99-98F8-7819A4A2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8667" y1="28000" x2="77778" y2="26667"/>
                        <a14:foregroundMark x1="80889" y1="21778" x2="81778" y2="1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43" y="3106660"/>
            <a:ext cx="1837267" cy="18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asty Images - Free Download on Freepik">
            <a:extLst>
              <a:ext uri="{FF2B5EF4-FFF2-40B4-BE49-F238E27FC236}">
                <a16:creationId xmlns:a16="http://schemas.microsoft.com/office/drawing/2014/main" id="{0A044109-C0E3-81B5-5EF8-4B7C47D70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20553" r="17012" b="18889"/>
          <a:stretch>
            <a:fillRect/>
          </a:stretch>
        </p:blipFill>
        <p:spPr bwMode="auto">
          <a:xfrm>
            <a:off x="323982" y="3376383"/>
            <a:ext cx="1361546" cy="12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ectores de Por favor - Descarga vectores gratis de gran calidad de Freepik  | Freepik">
            <a:extLst>
              <a:ext uri="{FF2B5EF4-FFF2-40B4-BE49-F238E27FC236}">
                <a16:creationId xmlns:a16="http://schemas.microsoft.com/office/drawing/2014/main" id="{94AEC79B-1686-ADE2-2B27-713B0FFC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15069" r="6173"/>
          <a:stretch>
            <a:fillRect/>
          </a:stretch>
        </p:blipFill>
        <p:spPr bwMode="auto">
          <a:xfrm>
            <a:off x="766895" y="4943927"/>
            <a:ext cx="1837267" cy="18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hank You Animation Vector Art, Icons, and Graphics for Free Download">
            <a:extLst>
              <a:ext uri="{FF2B5EF4-FFF2-40B4-BE49-F238E27FC236}">
                <a16:creationId xmlns:a16="http://schemas.microsoft.com/office/drawing/2014/main" id="{36181238-8CBD-AA88-61E8-CB4166815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3771" r="7778"/>
          <a:stretch>
            <a:fillRect/>
          </a:stretch>
        </p:blipFill>
        <p:spPr bwMode="auto">
          <a:xfrm>
            <a:off x="10507132" y="-9127"/>
            <a:ext cx="1778000" cy="18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Taste food Vectors - Download Free High-Quality Vectors from Freepik |  Freepik">
            <a:extLst>
              <a:ext uri="{FF2B5EF4-FFF2-40B4-BE49-F238E27FC236}">
                <a16:creationId xmlns:a16="http://schemas.microsoft.com/office/drawing/2014/main" id="{454EDDD2-DA9C-57B5-3873-DFFD25FC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111" y1="33333" x2="39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7" y="1450125"/>
            <a:ext cx="2049594" cy="204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Pass the Salt, Please . . .” - Parshah Messages - Parshah">
            <a:extLst>
              <a:ext uri="{FF2B5EF4-FFF2-40B4-BE49-F238E27FC236}">
                <a16:creationId xmlns:a16="http://schemas.microsoft.com/office/drawing/2014/main" id="{11E47443-32B4-D9CF-EAF9-0B4EE84D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7" y="-9127"/>
            <a:ext cx="2209666" cy="11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Table service Images - Free Download on Freepik">
            <a:extLst>
              <a:ext uri="{FF2B5EF4-FFF2-40B4-BE49-F238E27FC236}">
                <a16:creationId xmlns:a16="http://schemas.microsoft.com/office/drawing/2014/main" id="{0A523ED9-4E1B-BDE1-BD44-C4BE880B9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22027" r="9815" b="9330"/>
          <a:stretch>
            <a:fillRect/>
          </a:stretch>
        </p:blipFill>
        <p:spPr bwMode="auto">
          <a:xfrm>
            <a:off x="0" y="0"/>
            <a:ext cx="1797845" cy="15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Page 25 | Share food Images - Free Download on Freepik">
            <a:extLst>
              <a:ext uri="{FF2B5EF4-FFF2-40B4-BE49-F238E27FC236}">
                <a16:creationId xmlns:a16="http://schemas.microsoft.com/office/drawing/2014/main" id="{1A9CD473-C349-B3FF-1802-98C60CE22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>
            <a:fillRect/>
          </a:stretch>
        </p:blipFill>
        <p:spPr bwMode="auto">
          <a:xfrm>
            <a:off x="9408979" y="4958971"/>
            <a:ext cx="2314395" cy="18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3D39FF-2C91-68A6-01A2-B27B3097B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14484"/>
              </p:ext>
            </p:extLst>
          </p:nvPr>
        </p:nvGraphicFramePr>
        <p:xfrm>
          <a:off x="2872922" y="1605966"/>
          <a:ext cx="6849110" cy="390006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72590">
                  <a:extLst>
                    <a:ext uri="{9D8B030D-6E8A-4147-A177-3AD203B41FA5}">
                      <a16:colId xmlns:a16="http://schemas.microsoft.com/office/drawing/2014/main" val="2313814681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2399416644"/>
                    </a:ext>
                  </a:extLst>
                </a:gridCol>
                <a:gridCol w="1665605">
                  <a:extLst>
                    <a:ext uri="{9D8B030D-6E8A-4147-A177-3AD203B41FA5}">
                      <a16:colId xmlns:a16="http://schemas.microsoft.com/office/drawing/2014/main" val="1658209495"/>
                    </a:ext>
                  </a:extLst>
                </a:gridCol>
                <a:gridCol w="1651635">
                  <a:extLst>
                    <a:ext uri="{9D8B030D-6E8A-4147-A177-3AD203B41FA5}">
                      <a16:colId xmlns:a16="http://schemas.microsoft.com/office/drawing/2014/main" val="481744828"/>
                    </a:ext>
                  </a:extLst>
                </a:gridCol>
              </a:tblGrid>
              <a:tr h="51131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s-GT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MÁS VOCABULARIO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878939"/>
                  </a:ext>
                </a:extLst>
              </a:tr>
              <a:tr h="5113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crujiente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crispy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cremoso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creamy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875652"/>
                  </a:ext>
                </a:extLst>
              </a:tr>
              <a:tr h="5116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esponjoso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fluffy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pegajoso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sticky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0494586"/>
                  </a:ext>
                </a:extLst>
              </a:tr>
              <a:tr h="5116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chicloso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chewy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crudo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4087445"/>
                  </a:ext>
                </a:extLst>
              </a:tr>
              <a:tr h="5116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mayonesa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mayonnaise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 de tomate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kétchup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5575714"/>
                  </a:ext>
                </a:extLst>
              </a:tr>
              <a:tr h="5116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mostaza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mustard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salsa barbacoa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barbecue</a:t>
                      </a:r>
                      <a:r>
                        <a:rPr lang="es-MX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sauce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06448"/>
                  </a:ext>
                </a:extLst>
              </a:tr>
              <a:tr h="5116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aderezo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dressing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vinagreta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vinaigrette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646449"/>
                  </a:ext>
                </a:extLst>
              </a:tr>
            </a:tbl>
          </a:graphicData>
        </a:graphic>
      </p:graphicFrame>
      <p:pic>
        <p:nvPicPr>
          <p:cNvPr id="9218" name="Picture 2" descr="Mayonnaise jar Vectors - Download Free High-Quality Vectors from Freepik |  Freepik">
            <a:extLst>
              <a:ext uri="{FF2B5EF4-FFF2-40B4-BE49-F238E27FC236}">
                <a16:creationId xmlns:a16="http://schemas.microsoft.com/office/drawing/2014/main" id="{3BEB792C-AA1B-483D-147E-1CAD9F3A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7778" l="9778" r="89778">
                        <a14:foregroundMark x1="28889" y1="5778" x2="76423" y2="5350"/>
                        <a14:foregroundMark x1="32542" y1="96546" x2="53768" y2="97483"/>
                        <a14:backgroundMark x1="78667" y1="7111" x2="77778" y2="4889"/>
                        <a14:backgroundMark x1="76000" y1="5778" x2="79556" y2="8000"/>
                        <a14:backgroundMark x1="61778" y1="98667" x2="54222" y2="98222"/>
                        <a14:backgroundMark x1="28889" y1="96889" x2="31556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744">
            <a:off x="182311" y="558510"/>
            <a:ext cx="2094912" cy="209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ustard cartoon icon plastic bottle with squeezing sauce | Premium Vector">
            <a:extLst>
              <a:ext uri="{FF2B5EF4-FFF2-40B4-BE49-F238E27FC236}">
                <a16:creationId xmlns:a16="http://schemas.microsoft.com/office/drawing/2014/main" id="{C027B7C8-A132-4377-9BF5-792AD660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7" b="95820" l="3846" r="89744">
                        <a14:foregroundMark x1="9615" y1="85852" x2="42949" y2="92926"/>
                        <a14:foregroundMark x1="42949" y1="92926" x2="39744" y2="92605"/>
                        <a14:foregroundMark x1="89744" y1="11576" x2="89744" y2="7395"/>
                        <a14:foregroundMark x1="83974" y1="3537" x2="88462" y2="4180"/>
                        <a14:foregroundMark x1="34615" y1="96141" x2="26282" y2="95498"/>
                        <a14:foregroundMark x1="3846" y1="90354" x2="5128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09" y="3371684"/>
            <a:ext cx="1598082" cy="3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etchup cartoon food clip art Images - Free Download on Freepik">
            <a:extLst>
              <a:ext uri="{FF2B5EF4-FFF2-40B4-BE49-F238E27FC236}">
                <a16:creationId xmlns:a16="http://schemas.microsoft.com/office/drawing/2014/main" id="{61FB1B4E-35E1-0D2A-A918-A6657A8F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8" b="94118" l="9645" r="90863">
                        <a14:foregroundMark x1="13706" y1="59608" x2="22843" y2="63922"/>
                        <a14:foregroundMark x1="59391" y1="28627" x2="64467" y2="34118"/>
                        <a14:foregroundMark x1="62437" y1="9804" x2="66497" y2="9412"/>
                        <a14:foregroundMark x1="90863" y1="32549" x2="90355" y2="30588"/>
                        <a14:foregroundMark x1="62437" y1="5490" x2="64467" y2="5882"/>
                        <a14:foregroundMark x1="55838" y1="33333" x2="42132" y2="42353"/>
                        <a14:foregroundMark x1="15736" y1="92549" x2="20305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54" y="505413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810+ Salad Dressing Bottle Stock Illustrations, Royalty-Free Vector  Graphics &amp; Clip Art - iStock | Salad dressing bottle on white">
            <a:extLst>
              <a:ext uri="{FF2B5EF4-FFF2-40B4-BE49-F238E27FC236}">
                <a16:creationId xmlns:a16="http://schemas.microsoft.com/office/drawing/2014/main" id="{8ED120B4-C5A0-C2B4-B300-B7782E9F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89778" l="9778" r="89778">
                        <a14:foregroundMark x1="45778" y1="7556" x2="52000" y2="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25" y="-113885"/>
            <a:ext cx="2032266" cy="203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33CC8-9058-630E-C166-42C3F6678E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7162" r="96351">
                        <a14:foregroundMark x1="67838" y1="61622" x2="67162" y2="56486"/>
                      </a14:backgroundRemoval>
                    </a14:imgEffect>
                  </a14:imgLayer>
                </a14:imgProps>
              </a:ext>
            </a:extLst>
          </a:blip>
          <a:srcRect l="64655"/>
          <a:stretch>
            <a:fillRect/>
          </a:stretch>
        </p:blipFill>
        <p:spPr>
          <a:xfrm>
            <a:off x="3969143" y="-242770"/>
            <a:ext cx="1490134" cy="2107963"/>
          </a:xfrm>
          <a:prstGeom prst="rect">
            <a:avLst/>
          </a:prstGeom>
        </p:spPr>
      </p:pic>
      <p:pic>
        <p:nvPicPr>
          <p:cNvPr id="9226" name="Picture 10" descr="Bbq sauce Vectors - Download Free High-Quality Vectors from Freepik |  Freepik">
            <a:extLst>
              <a:ext uri="{FF2B5EF4-FFF2-40B4-BE49-F238E27FC236}">
                <a16:creationId xmlns:a16="http://schemas.microsoft.com/office/drawing/2014/main" id="{37913ECC-D520-09F0-97C4-AAF44FFD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2000" l="9778" r="89778">
                        <a14:foregroundMark x1="45778" y1="9778" x2="53333" y2="9778"/>
                        <a14:foregroundMark x1="41778" y1="92000" x2="57333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1920">
            <a:off x="42306" y="3692791"/>
            <a:ext cx="2566458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retzel Images - Free Download on Freepik">
            <a:extLst>
              <a:ext uri="{FF2B5EF4-FFF2-40B4-BE49-F238E27FC236}">
                <a16:creationId xmlns:a16="http://schemas.microsoft.com/office/drawing/2014/main" id="{0453C91E-2AF0-5D80-E4F7-BED916BCD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00" b="97000" l="5556" r="94048">
                        <a14:foregroundMark x1="36543" y1="14167" x2="40079" y2="13000"/>
                        <a14:foregroundMark x1="14322" y1="21500" x2="21040" y2="19283"/>
                        <a14:foregroundMark x1="12807" y1="22000" x2="14322" y2="21500"/>
                        <a14:foregroundMark x1="6746" y1="24000" x2="12807" y2="22000"/>
                        <a14:foregroundMark x1="40590" y1="16572" x2="44444" y2="43500"/>
                        <a14:foregroundMark x1="40079" y1="13000" x2="40299" y2="14540"/>
                        <a14:foregroundMark x1="64704" y1="10023" x2="66667" y2="7000"/>
                        <a14:foregroundMark x1="52381" y1="29000" x2="56822" y2="22162"/>
                        <a14:foregroundMark x1="32986" y1="81400" x2="27778" y2="81500"/>
                        <a14:foregroundMark x1="63834" y1="80807" x2="61085" y2="80860"/>
                        <a14:foregroundMark x1="79762" y1="80500" x2="65213" y2="80780"/>
                        <a14:foregroundMark x1="14035" y1="51852" x2="8333" y2="39500"/>
                        <a14:foregroundMark x1="30245" y1="86968" x2="22490" y2="70168"/>
                        <a14:foregroundMark x1="8333" y1="39500" x2="6746" y2="28500"/>
                        <a14:foregroundMark x1="38705" y1="20116" x2="40476" y2="20000"/>
                        <a14:foregroundMark x1="17553" y1="21500" x2="20280" y2="21321"/>
                        <a14:foregroundMark x1="9921" y1="22000" x2="17553" y2="21500"/>
                        <a14:foregroundMark x1="69436" y1="15020" x2="75000" y2="13500"/>
                        <a14:foregroundMark x1="42063" y1="22500" x2="58632" y2="17972"/>
                        <a14:foregroundMark x1="80568" y1="64420" x2="81746" y2="80500"/>
                        <a14:foregroundMark x1="79994" y1="56585" x2="80080" y2="57755"/>
                        <a14:foregroundMark x1="81746" y1="80500" x2="80952" y2="80000"/>
                        <a14:foregroundMark x1="94048" y1="58000" x2="92857" y2="19000"/>
                        <a14:foregroundMark x1="28968" y1="7500" x2="41667" y2="7500"/>
                        <a14:foregroundMark x1="42063" y1="97000" x2="55952" y2="97000"/>
                        <a14:backgroundMark x1="25794" y1="56500" x2="28571" y2="27000"/>
                        <a14:backgroundMark x1="51190" y1="77000" x2="63095" y2="70000"/>
                        <a14:backgroundMark x1="75000" y1="43500" x2="66667" y2="30000"/>
                        <a14:backgroundMark x1="27381" y1="17500" x2="32937" y2="19000"/>
                        <a14:backgroundMark x1="31746" y1="20000" x2="18651" y2="67500"/>
                        <a14:backgroundMark x1="18651" y1="67500" x2="22222" y2="70500"/>
                        <a14:backgroundMark x1="21825" y1="22000" x2="36905" y2="23500"/>
                        <a14:backgroundMark x1="81746" y1="29000" x2="82540" y2="50000"/>
                        <a14:backgroundMark x1="80952" y1="30500" x2="81746" y2="56500"/>
                        <a14:backgroundMark x1="32937" y1="81500" x2="61508" y2="80000"/>
                        <a14:backgroundMark x1="22222" y1="21500" x2="22222" y2="21500"/>
                        <a14:backgroundMark x1="19444" y1="22000" x2="19444" y2="22000"/>
                        <a14:backgroundMark x1="21825" y1="21500" x2="23413" y2="20000"/>
                        <a14:backgroundMark x1="15873" y1="51500" x2="13889" y2="49000"/>
                        <a14:backgroundMark x1="19841" y1="22500" x2="23016" y2="20000"/>
                        <a14:backgroundMark x1="59921" y1="20000" x2="69444" y2="15000"/>
                        <a14:backgroundMark x1="78968" y1="21500" x2="82937" y2="30000"/>
                        <a14:backgroundMark x1="57540" y1="20500" x2="61905" y2="19000"/>
                        <a14:backgroundMark x1="73810" y1="20000" x2="81746" y2="24000"/>
                        <a14:backgroundMark x1="79762" y1="58500" x2="83730" y2="57000"/>
                        <a14:backgroundMark x1="63095" y1="83000" x2="65476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3" y="5616087"/>
            <a:ext cx="1490134" cy="118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699E9-EAFD-66CC-3F24-7267A06E8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CA3F-3091-E017-C097-FA55FFF1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B31FC-03BF-A215-DF81-7B82141D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EFC0D206-2CA3-3192-C7C1-B6FABB3B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9E743-96CC-D177-1362-F5B5392C5865}"/>
              </a:ext>
            </a:extLst>
          </p:cNvPr>
          <p:cNvSpPr txBox="1"/>
          <p:nvPr/>
        </p:nvSpPr>
        <p:spPr>
          <a:xfrm>
            <a:off x="5456077" y="369337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ranslate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following English sentences into Spanish.</a:t>
            </a:r>
          </a:p>
        </p:txBody>
      </p:sp>
    </p:spTree>
    <p:extLst>
      <p:ext uri="{BB962C8B-B14F-4D97-AF65-F5344CB8AC3E}">
        <p14:creationId xmlns:p14="http://schemas.microsoft.com/office/powerpoint/2010/main" val="42072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BFEFA7-36BD-A8ED-4813-F641E0AAD17E}"/>
              </a:ext>
            </a:extLst>
          </p:cNvPr>
          <p:cNvSpPr txBox="1"/>
          <p:nvPr/>
        </p:nvSpPr>
        <p:spPr>
          <a:xfrm>
            <a:off x="690033" y="675145"/>
            <a:ext cx="108119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set the table and bring the plate and the glass.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like to eat tasty food with many spices. </a:t>
            </a:r>
          </a:p>
          <a:p>
            <a:pPr marL="22860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</a:p>
          <a:p>
            <a:pPr marL="22860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you pass the salt and pepper, please? </a:t>
            </a:r>
          </a:p>
          <a:p>
            <a:pPr marL="22860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going to share the bowl of soup.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920FC0-ECD5-4E39-0753-D99923F750E5}"/>
              </a:ext>
            </a:extLst>
          </p:cNvPr>
          <p:cNvSpPr/>
          <p:nvPr/>
        </p:nvSpPr>
        <p:spPr>
          <a:xfrm>
            <a:off x="690033" y="1075267"/>
            <a:ext cx="107145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Por favor, pon la mesa y trae el plato y el vaso.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C09230-DBE0-42AD-6C3E-D5D1430E8642}"/>
              </a:ext>
            </a:extLst>
          </p:cNvPr>
          <p:cNvSpPr/>
          <p:nvPr/>
        </p:nvSpPr>
        <p:spPr>
          <a:xfrm>
            <a:off x="738715" y="2658534"/>
            <a:ext cx="107145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Me gusta comer comida sabrosa con muchas especias.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CF572E-F275-E4DB-FAA6-38E1FD0085DC}"/>
              </a:ext>
            </a:extLst>
          </p:cNvPr>
          <p:cNvSpPr/>
          <p:nvPr/>
        </p:nvSpPr>
        <p:spPr>
          <a:xfrm>
            <a:off x="738715" y="4241801"/>
            <a:ext cx="107145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Puedes pasar la sal y la pimienta, por favor?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F7691A-C80B-7623-67E9-BB57A98E73B8}"/>
              </a:ext>
            </a:extLst>
          </p:cNvPr>
          <p:cNvSpPr/>
          <p:nvPr/>
        </p:nvSpPr>
        <p:spPr>
          <a:xfrm>
            <a:off x="738715" y="5714790"/>
            <a:ext cx="107145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Vamos a compartir el tazón de sopa.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3C2F9F-C71C-F85E-AEE5-1BA183DA29CD}"/>
              </a:ext>
            </a:extLst>
          </p:cNvPr>
          <p:cNvSpPr txBox="1"/>
          <p:nvPr/>
        </p:nvSpPr>
        <p:spPr>
          <a:xfrm>
            <a:off x="397933" y="612844"/>
            <a:ext cx="113961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 wants to taste the rice with olive oil and vinegar. </a:t>
            </a:r>
          </a:p>
          <a:p>
            <a:pPr marL="22860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waiter is going to serve the food on the table with a tablecloth.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use the fork and the knife, but I also need a spoon.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Thank you for bringing the butter, sugar, and condiments.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8CF1BF-6D10-CB93-FE85-C5A2AF232E0A}"/>
              </a:ext>
            </a:extLst>
          </p:cNvPr>
          <p:cNvSpPr/>
          <p:nvPr/>
        </p:nvSpPr>
        <p:spPr>
          <a:xfrm>
            <a:off x="397933" y="1015790"/>
            <a:ext cx="113114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Ella quiere probar el arroz con aceite de oliva y vinagre.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BBDAE-C468-DF5D-FEC6-E0E5BA0A7AAB}"/>
              </a:ext>
            </a:extLst>
          </p:cNvPr>
          <p:cNvSpPr/>
          <p:nvPr/>
        </p:nvSpPr>
        <p:spPr>
          <a:xfrm>
            <a:off x="482599" y="2599057"/>
            <a:ext cx="113114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El mesero va a servir la comida en la mesa con un mantel.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70DE94-E3C4-D9B0-ADA1-C77BDACE0BCB}"/>
              </a:ext>
            </a:extLst>
          </p:cNvPr>
          <p:cNvSpPr/>
          <p:nvPr/>
        </p:nvSpPr>
        <p:spPr>
          <a:xfrm>
            <a:off x="440265" y="4182324"/>
            <a:ext cx="113114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Yo uso el tenedor y el cuchillo, pero también necesito una cuchara.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FCD6E1-FF1B-48F3-94CE-A1491FF15F1B}"/>
              </a:ext>
            </a:extLst>
          </p:cNvPr>
          <p:cNvSpPr/>
          <p:nvPr/>
        </p:nvSpPr>
        <p:spPr>
          <a:xfrm>
            <a:off x="440264" y="5765591"/>
            <a:ext cx="11311467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Gracias por traer la mantequilla, el azúcar y los condimentos.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92CD9-3837-DCC8-07DD-A9D8C2D4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FDFF-434A-D29E-0CDF-D22C5BF9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9C5F5310-D039-92F1-F2C9-AD7B36C0B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6A8857-1F38-5C8B-571A-F5A0538D98B0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53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01AC0-8EF1-032D-1A52-0128472F4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798FE-FB72-8D70-62E8-56F6C2BBDCCF}"/>
              </a:ext>
            </a:extLst>
          </p:cNvPr>
          <p:cNvSpPr txBox="1"/>
          <p:nvPr/>
        </p:nvSpPr>
        <p:spPr>
          <a:xfrm>
            <a:off x="237067" y="-203200"/>
            <a:ext cx="7416800" cy="73404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1750" b="1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Vamos a </a:t>
            </a:r>
            <a:r>
              <a:rPr lang="en-US" sz="1750" b="1" dirty="0">
                <a:solidFill>
                  <a:schemeClr val="bg1"/>
                </a:solidFill>
              </a:rPr>
              <a:t>comer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en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la mesa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Let’s eat at the table.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Sí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dirty="0" err="1">
                <a:solidFill>
                  <a:schemeClr val="bg1"/>
                </a:solidFill>
              </a:rPr>
              <a:t>voy</a:t>
            </a:r>
            <a:r>
              <a:rPr lang="en-US" sz="1750" dirty="0">
                <a:solidFill>
                  <a:schemeClr val="bg1"/>
                </a:solidFill>
              </a:rPr>
              <a:t> a </a:t>
            </a:r>
            <a:r>
              <a:rPr lang="en-US" sz="1750" b="1" dirty="0" err="1">
                <a:solidFill>
                  <a:schemeClr val="bg1"/>
                </a:solidFill>
              </a:rPr>
              <a:t>poner</a:t>
            </a:r>
            <a:r>
              <a:rPr lang="en-US" sz="1750" b="1" dirty="0">
                <a:solidFill>
                  <a:schemeClr val="bg1"/>
                </a:solidFill>
              </a:rPr>
              <a:t> la mesa</a:t>
            </a:r>
            <a:r>
              <a:rPr lang="en-US" sz="1750" dirty="0">
                <a:solidFill>
                  <a:schemeClr val="bg1"/>
                </a:solidFill>
              </a:rPr>
              <a:t> con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mantel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Yes, I am going to set the table with the tablecloth.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Yo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necesito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la </a:t>
            </a:r>
            <a:r>
              <a:rPr lang="en-US" sz="1750" b="1" dirty="0" err="1">
                <a:solidFill>
                  <a:schemeClr val="bg1"/>
                </a:solidFill>
              </a:rPr>
              <a:t>silla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plato</a:t>
            </a:r>
            <a:r>
              <a:rPr lang="en-US" sz="1750" dirty="0">
                <a:solidFill>
                  <a:schemeClr val="bg1"/>
                </a:solidFill>
              </a:rPr>
              <a:t>, y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vaso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I need the chair, the plate, and the glass.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Aquí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tienes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tenedor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>
                <a:solidFill>
                  <a:schemeClr val="bg1"/>
                </a:solidFill>
              </a:rPr>
              <a:t>la </a:t>
            </a:r>
            <a:r>
              <a:rPr lang="en-US" sz="1750" b="1" dirty="0" err="1">
                <a:solidFill>
                  <a:schemeClr val="bg1"/>
                </a:solidFill>
              </a:rPr>
              <a:t>cuchara</a:t>
            </a:r>
            <a:r>
              <a:rPr lang="en-US" sz="1750" dirty="0">
                <a:solidFill>
                  <a:schemeClr val="bg1"/>
                </a:solidFill>
              </a:rPr>
              <a:t>, y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cuchillo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Here you have the fork, the spoon, and the knife.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También </a:t>
            </a:r>
            <a:r>
              <a:rPr lang="en-US" sz="1750" dirty="0" err="1">
                <a:solidFill>
                  <a:schemeClr val="bg1"/>
                </a:solidFill>
              </a:rPr>
              <a:t>quiero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la </a:t>
            </a:r>
            <a:r>
              <a:rPr lang="en-US" sz="1750" b="1" dirty="0" err="1">
                <a:solidFill>
                  <a:schemeClr val="bg1"/>
                </a:solidFill>
              </a:rPr>
              <a:t>servilleta</a:t>
            </a:r>
            <a:r>
              <a:rPr lang="en-US" sz="1750" dirty="0">
                <a:solidFill>
                  <a:schemeClr val="bg1"/>
                </a:solidFill>
              </a:rPr>
              <a:t> y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tazón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I also want the napkin and the bowl.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Voy a </a:t>
            </a:r>
            <a:r>
              <a:rPr lang="en-US" sz="1750" b="1" dirty="0" err="1">
                <a:solidFill>
                  <a:schemeClr val="bg1"/>
                </a:solidFill>
              </a:rPr>
              <a:t>servir</a:t>
            </a:r>
            <a:r>
              <a:rPr lang="en-US" sz="1750" dirty="0">
                <a:solidFill>
                  <a:schemeClr val="bg1"/>
                </a:solidFill>
              </a:rPr>
              <a:t> la comida </a:t>
            </a:r>
            <a:r>
              <a:rPr lang="en-US" sz="1750" dirty="0" err="1">
                <a:solidFill>
                  <a:schemeClr val="bg1"/>
                </a:solidFill>
              </a:rPr>
              <a:t>ahora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I am going to serve the food now.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¿</a:t>
            </a:r>
            <a:r>
              <a:rPr lang="en-US" sz="1750" dirty="0" err="1">
                <a:solidFill>
                  <a:schemeClr val="bg1"/>
                </a:solidFill>
              </a:rPr>
              <a:t>Puedes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pasar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la </a:t>
            </a:r>
            <a:r>
              <a:rPr lang="en-US" sz="1750" b="1" dirty="0" err="1">
                <a:solidFill>
                  <a:schemeClr val="bg1"/>
                </a:solidFill>
              </a:rPr>
              <a:t>mantequilla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aceite</a:t>
            </a:r>
            <a:r>
              <a:rPr lang="en-US" sz="1750" b="1" dirty="0">
                <a:solidFill>
                  <a:schemeClr val="bg1"/>
                </a:solidFill>
              </a:rPr>
              <a:t> de </a:t>
            </a:r>
            <a:r>
              <a:rPr lang="en-US" sz="1750" b="1" dirty="0" err="1">
                <a:solidFill>
                  <a:schemeClr val="bg1"/>
                </a:solidFill>
              </a:rPr>
              <a:t>oliva</a:t>
            </a:r>
            <a:r>
              <a:rPr lang="en-US" sz="1750" dirty="0">
                <a:solidFill>
                  <a:schemeClr val="bg1"/>
                </a:solidFill>
              </a:rPr>
              <a:t>, y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vinagre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 err="1">
                <a:solidFill>
                  <a:schemeClr val="bg1"/>
                </a:solidFill>
              </a:rPr>
              <a:t>por</a:t>
            </a:r>
            <a:r>
              <a:rPr lang="en-US" sz="1750" b="1" dirty="0">
                <a:solidFill>
                  <a:schemeClr val="bg1"/>
                </a:solidFill>
              </a:rPr>
              <a:t> favor</a:t>
            </a:r>
            <a:r>
              <a:rPr lang="en-US" sz="1750" dirty="0">
                <a:solidFill>
                  <a:schemeClr val="bg1"/>
                </a:solidFill>
              </a:rPr>
              <a:t>? /</a:t>
            </a:r>
            <a:r>
              <a:rPr lang="en-US" sz="1750" i="1" dirty="0">
                <a:solidFill>
                  <a:schemeClr val="bg1"/>
                </a:solidFill>
              </a:rPr>
              <a:t>Can you pass the butter, olive oil, and vinegar, please?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Sí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dirty="0" err="1">
                <a:solidFill>
                  <a:schemeClr val="bg1"/>
                </a:solidFill>
              </a:rPr>
              <a:t>aquí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están</a:t>
            </a:r>
            <a:r>
              <a:rPr lang="en-US" sz="1750" dirty="0">
                <a:solidFill>
                  <a:schemeClr val="bg1"/>
                </a:solidFill>
              </a:rPr>
              <a:t>. También hay </a:t>
            </a:r>
            <a:r>
              <a:rPr lang="en-US" sz="1750" b="1" dirty="0">
                <a:solidFill>
                  <a:schemeClr val="bg1"/>
                </a:solidFill>
              </a:rPr>
              <a:t>la </a:t>
            </a:r>
            <a:r>
              <a:rPr lang="en-US" sz="1750" b="1" dirty="0" err="1">
                <a:solidFill>
                  <a:schemeClr val="bg1"/>
                </a:solidFill>
              </a:rPr>
              <a:t>pimienta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 err="1">
                <a:solidFill>
                  <a:schemeClr val="bg1"/>
                </a:solidFill>
              </a:rPr>
              <a:t>el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azúcar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>
                <a:solidFill>
                  <a:schemeClr val="bg1"/>
                </a:solidFill>
              </a:rPr>
              <a:t>las </a:t>
            </a:r>
            <a:r>
              <a:rPr lang="en-US" sz="1750" b="1" dirty="0" err="1">
                <a:solidFill>
                  <a:schemeClr val="bg1"/>
                </a:solidFill>
              </a:rPr>
              <a:t>especias</a:t>
            </a:r>
            <a:r>
              <a:rPr lang="en-US" sz="1750" dirty="0">
                <a:solidFill>
                  <a:schemeClr val="bg1"/>
                </a:solidFill>
              </a:rPr>
              <a:t>, y </a:t>
            </a:r>
            <a:r>
              <a:rPr lang="en-US" sz="1750" b="1" dirty="0" err="1">
                <a:solidFill>
                  <a:schemeClr val="bg1"/>
                </a:solidFill>
              </a:rPr>
              <a:t>los</a:t>
            </a:r>
            <a:r>
              <a:rPr lang="en-US" sz="1750" b="1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condimentos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Yes, here they are. There is also pepper, sugar, spices, and condiments.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>
                <a:solidFill>
                  <a:schemeClr val="bg1"/>
                </a:solidFill>
              </a:rPr>
              <a:t>Gracias</a:t>
            </a:r>
            <a:r>
              <a:rPr lang="en-US" sz="1750" dirty="0">
                <a:solidFill>
                  <a:schemeClr val="bg1"/>
                </a:solidFill>
              </a:rPr>
              <a:t>. </a:t>
            </a:r>
            <a:r>
              <a:rPr lang="en-US" sz="1750" dirty="0" err="1">
                <a:solidFill>
                  <a:schemeClr val="bg1"/>
                </a:solidFill>
              </a:rPr>
              <a:t>Quiero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probar</a:t>
            </a:r>
            <a:r>
              <a:rPr lang="en-US" sz="1750" dirty="0">
                <a:solidFill>
                  <a:schemeClr val="bg1"/>
                </a:solidFill>
              </a:rPr>
              <a:t> la comida. Es </a:t>
            </a:r>
            <a:r>
              <a:rPr lang="en-US" sz="1750" dirty="0" err="1">
                <a:solidFill>
                  <a:schemeClr val="bg1"/>
                </a:solidFill>
              </a:rPr>
              <a:t>muy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sabroso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Thank you. I want to try the food. It is very tasty.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Sí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dirty="0" err="1">
                <a:solidFill>
                  <a:schemeClr val="bg1"/>
                </a:solidFill>
              </a:rPr>
              <a:t>pero</a:t>
            </a:r>
            <a:r>
              <a:rPr lang="en-US" sz="1750" dirty="0">
                <a:solidFill>
                  <a:schemeClr val="bg1"/>
                </a:solidFill>
              </a:rPr>
              <a:t> es un poco </a:t>
            </a:r>
            <a:r>
              <a:rPr lang="en-US" sz="1750" b="1" dirty="0">
                <a:solidFill>
                  <a:schemeClr val="bg1"/>
                </a:solidFill>
              </a:rPr>
              <a:t>picante</a:t>
            </a:r>
            <a:r>
              <a:rPr lang="en-US" sz="1750" dirty="0">
                <a:solidFill>
                  <a:schemeClr val="bg1"/>
                </a:solidFill>
              </a:rPr>
              <a:t>. /</a:t>
            </a:r>
            <a:r>
              <a:rPr lang="en-US" sz="1750" i="1" dirty="0">
                <a:solidFill>
                  <a:schemeClr val="bg1"/>
                </a:solidFill>
              </a:rPr>
              <a:t>Yes, but it is a little spicy.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Vamos a </a:t>
            </a:r>
            <a:r>
              <a:rPr lang="en-US" sz="1750" b="1" dirty="0" err="1">
                <a:solidFill>
                  <a:schemeClr val="bg1"/>
                </a:solidFill>
              </a:rPr>
              <a:t>compartir</a:t>
            </a:r>
            <a:r>
              <a:rPr lang="en-US" sz="1750" dirty="0">
                <a:solidFill>
                  <a:schemeClr val="bg1"/>
                </a:solidFill>
              </a:rPr>
              <a:t> la comida. /</a:t>
            </a:r>
            <a:r>
              <a:rPr lang="en-US" sz="1750" i="1" dirty="0">
                <a:solidFill>
                  <a:schemeClr val="bg1"/>
                </a:solidFill>
              </a:rPr>
              <a:t>Let’s share the food.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Sí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b="1" dirty="0">
                <a:solidFill>
                  <a:schemeClr val="bg1"/>
                </a:solidFill>
              </a:rPr>
              <a:t>gracias</a:t>
            </a:r>
            <a:r>
              <a:rPr lang="en-US" sz="1750" dirty="0">
                <a:solidFill>
                  <a:schemeClr val="bg1"/>
                </a:solidFill>
              </a:rPr>
              <a:t>. ¡Vamos a </a:t>
            </a:r>
            <a:r>
              <a:rPr lang="en-US" sz="1750" b="1" dirty="0">
                <a:solidFill>
                  <a:schemeClr val="bg1"/>
                </a:solidFill>
              </a:rPr>
              <a:t>comer</a:t>
            </a:r>
            <a:r>
              <a:rPr lang="en-US" sz="1750" dirty="0">
                <a:solidFill>
                  <a:schemeClr val="bg1"/>
                </a:solidFill>
              </a:rPr>
              <a:t>! /</a:t>
            </a:r>
            <a:r>
              <a:rPr lang="en-US" sz="1750" i="1" dirty="0">
                <a:solidFill>
                  <a:schemeClr val="bg1"/>
                </a:solidFill>
              </a:rPr>
              <a:t>Yes, thank you. Let’s eat!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A:</a:t>
            </a:r>
            <a:r>
              <a:rPr lang="en-US" sz="1750" dirty="0">
                <a:solidFill>
                  <a:schemeClr val="bg1"/>
                </a:solidFill>
              </a:rPr>
              <a:t> ¿</a:t>
            </a:r>
            <a:r>
              <a:rPr lang="en-US" sz="1750" dirty="0" err="1">
                <a:solidFill>
                  <a:schemeClr val="bg1"/>
                </a:solidFill>
              </a:rPr>
              <a:t>Quieres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más</a:t>
            </a:r>
            <a:r>
              <a:rPr lang="en-US" sz="1750" dirty="0">
                <a:solidFill>
                  <a:schemeClr val="bg1"/>
                </a:solidFill>
              </a:rPr>
              <a:t> comida </a:t>
            </a:r>
            <a:r>
              <a:rPr lang="en-US" sz="1750" dirty="0" err="1">
                <a:solidFill>
                  <a:schemeClr val="bg1"/>
                </a:solidFill>
              </a:rPr>
              <a:t>en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tu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plato</a:t>
            </a:r>
            <a:r>
              <a:rPr lang="en-US" sz="1750" dirty="0">
                <a:solidFill>
                  <a:schemeClr val="bg1"/>
                </a:solidFill>
              </a:rPr>
              <a:t>? /</a:t>
            </a:r>
            <a:r>
              <a:rPr lang="en-US" sz="1750" i="1" dirty="0">
                <a:solidFill>
                  <a:schemeClr val="bg1"/>
                </a:solidFill>
              </a:rPr>
              <a:t>Do you want more food on your plate?</a:t>
            </a:r>
            <a:endParaRPr lang="en-US" sz="1750" dirty="0">
              <a:solidFill>
                <a:schemeClr val="bg1"/>
              </a:solidFill>
            </a:endParaRPr>
          </a:p>
          <a:p>
            <a:r>
              <a:rPr lang="en-US" sz="1750" b="1" dirty="0">
                <a:solidFill>
                  <a:schemeClr val="bg1"/>
                </a:solidFill>
              </a:rPr>
              <a:t>B: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Sí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dirty="0" err="1">
                <a:solidFill>
                  <a:schemeClr val="bg1"/>
                </a:solidFill>
              </a:rPr>
              <a:t>puedes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b="1" dirty="0" err="1">
                <a:solidFill>
                  <a:schemeClr val="bg1"/>
                </a:solidFill>
              </a:rPr>
              <a:t>servir</a:t>
            </a:r>
            <a:r>
              <a:rPr lang="en-US" sz="1750" dirty="0">
                <a:solidFill>
                  <a:schemeClr val="bg1"/>
                </a:solidFill>
              </a:rPr>
              <a:t> </a:t>
            </a:r>
            <a:r>
              <a:rPr lang="en-US" sz="1750" dirty="0" err="1">
                <a:solidFill>
                  <a:schemeClr val="bg1"/>
                </a:solidFill>
              </a:rPr>
              <a:t>más</a:t>
            </a:r>
            <a:r>
              <a:rPr lang="en-US" sz="1750" dirty="0">
                <a:solidFill>
                  <a:schemeClr val="bg1"/>
                </a:solidFill>
              </a:rPr>
              <a:t>, </a:t>
            </a:r>
            <a:r>
              <a:rPr lang="en-US" sz="1750" dirty="0" err="1">
                <a:solidFill>
                  <a:schemeClr val="bg1"/>
                </a:solidFill>
              </a:rPr>
              <a:t>por</a:t>
            </a:r>
            <a:r>
              <a:rPr lang="en-US" sz="1750" dirty="0">
                <a:solidFill>
                  <a:schemeClr val="bg1"/>
                </a:solidFill>
              </a:rPr>
              <a:t> favor. /</a:t>
            </a:r>
            <a:r>
              <a:rPr lang="en-US" sz="1750" i="1" dirty="0">
                <a:solidFill>
                  <a:schemeClr val="bg1"/>
                </a:solidFill>
              </a:rPr>
              <a:t>Yes, you can serve more, please.</a:t>
            </a:r>
            <a:endParaRPr lang="en-US" sz="175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Page 2 | 2 person dining table Vectors - Download Free High-Quality Vectors  from Freepik | Freepik">
            <a:extLst>
              <a:ext uri="{FF2B5EF4-FFF2-40B4-BE49-F238E27FC236}">
                <a16:creationId xmlns:a16="http://schemas.microsoft.com/office/drawing/2014/main" id="{C85785E3-F7D7-CFB9-BB3E-FC8A6A86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7" b="89905" l="10000" r="94730">
                        <a14:foregroundMark x1="45135" y1="32808" x2="51486" y2="36593"/>
                        <a14:foregroundMark x1="51486" y1="36593" x2="51486" y2="36435"/>
                        <a14:foregroundMark x1="49324" y1="40536" x2="55946" y2="43060"/>
                        <a14:foregroundMark x1="55946" y1="43060" x2="55811" y2="38486"/>
                        <a14:foregroundMark x1="33243" y1="36120" x2="35405" y2="27760"/>
                        <a14:foregroundMark x1="64324" y1="10726" x2="70541" y2="14196"/>
                        <a14:foregroundMark x1="70541" y1="14196" x2="70270" y2="20505"/>
                        <a14:foregroundMark x1="25541" y1="67823" x2="32027" y2="63565"/>
                        <a14:foregroundMark x1="26757" y1="69085" x2="35676" y2="72240"/>
                        <a14:foregroundMark x1="35676" y1="72240" x2="41892" y2="67823"/>
                        <a14:foregroundMark x1="41892" y1="67823" x2="41757" y2="67666"/>
                        <a14:foregroundMark x1="81622" y1="50158" x2="40811" y2="79811"/>
                        <a14:foregroundMark x1="94730" y1="56940" x2="93784" y2="59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17" y="985308"/>
            <a:ext cx="5293783" cy="45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4305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3FE09-BFFC-FBB8-E338-F0D64C18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1266" name="Picture 2" descr="Pastel de choclo">
            <a:extLst>
              <a:ext uri="{FF2B5EF4-FFF2-40B4-BE49-F238E27FC236}">
                <a16:creationId xmlns:a16="http://schemas.microsoft.com/office/drawing/2014/main" id="{2DC7C007-4D11-8BFC-6CC0-3EA673E2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2" b="89487" l="4333" r="99250">
                        <a14:foregroundMark x1="47083" y1="73592" x2="84250" y2="55945"/>
                        <a14:foregroundMark x1="8917" y1="31790" x2="9167" y2="47309"/>
                        <a14:foregroundMark x1="9167" y1="47309" x2="12000" y2="54068"/>
                        <a14:foregroundMark x1="68583" y1="74468" x2="87417" y2="50939"/>
                        <a14:foregroundMark x1="87417" y1="50939" x2="89500" y2="42929"/>
                        <a14:foregroundMark x1="71000" y1="75594" x2="88500" y2="58198"/>
                        <a14:foregroundMark x1="88500" y1="58198" x2="89000" y2="57447"/>
                        <a14:foregroundMark x1="86667" y1="64080" x2="94417" y2="52190"/>
                        <a14:foregroundMark x1="96917" y1="53567" x2="99250" y2="50063"/>
                        <a14:foregroundMark x1="70250" y1="78473" x2="87917" y2="67084"/>
                        <a14:foregroundMark x1="87917" y1="67084" x2="88333" y2="65081"/>
                        <a14:foregroundMark x1="19917" y1="66959" x2="7833" y2="44180"/>
                        <a14:foregroundMark x1="7833" y1="44180" x2="5250" y2="35169"/>
                        <a14:foregroundMark x1="7083" y1="46683" x2="4333" y2="42053"/>
                        <a14:foregroundMark x1="12667" y1="64456" x2="18667" y2="74218"/>
                        <a14:foregroundMark x1="18667" y1="74218" x2="18917" y2="74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84" y="6172199"/>
            <a:ext cx="915531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5B0A3-630D-1255-44B0-529C6233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FD08-2CB0-7C3D-F33A-77F8BC957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72B0C-A80F-28F6-F63D-EFA5AB3B1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9CF549A5-13B1-8D63-5E56-4105D8DD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417B8-6FD0-6BE1-4FCC-1A0DB4B0BD0C}"/>
              </a:ext>
            </a:extLst>
          </p:cNvPr>
          <p:cNvSpPr txBox="1"/>
          <p:nvPr/>
        </p:nvSpPr>
        <p:spPr>
          <a:xfrm>
            <a:off x="5456077" y="369337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ranslate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following sentences from English to Spanish.</a:t>
            </a:r>
          </a:p>
        </p:txBody>
      </p:sp>
    </p:spTree>
    <p:extLst>
      <p:ext uri="{BB962C8B-B14F-4D97-AF65-F5344CB8AC3E}">
        <p14:creationId xmlns:p14="http://schemas.microsoft.com/office/powerpoint/2010/main" val="20322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1E7640-CC77-ED0D-9388-1373C1632F83}"/>
              </a:ext>
            </a:extLst>
          </p:cNvPr>
          <p:cNvSpPr txBox="1"/>
          <p:nvPr/>
        </p:nvSpPr>
        <p:spPr>
          <a:xfrm>
            <a:off x="338667" y="401178"/>
            <a:ext cx="1185333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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food is very tasty. I like the flavors. </a:t>
            </a: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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this recipe, I need a good knife for chopping the onion. </a:t>
            </a:r>
          </a:p>
          <a:p>
            <a:pPr marL="22860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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am going to buy the ingredients at the market today.</a:t>
            </a:r>
          </a:p>
          <a:p>
            <a:pPr marL="22860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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instructions on the recipe are easy to follow.</a:t>
            </a:r>
          </a:p>
          <a:p>
            <a:pPr marL="22860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r>
              <a:rPr lang="es-MX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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you pass me a napkin, please? </a:t>
            </a:r>
          </a:p>
          <a:p>
            <a:pPr marL="22860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D44977-9B58-8868-AA7C-0A84852B315E}"/>
              </a:ext>
            </a:extLst>
          </p:cNvPr>
          <p:cNvSpPr/>
          <p:nvPr/>
        </p:nvSpPr>
        <p:spPr>
          <a:xfrm>
            <a:off x="440266" y="778723"/>
            <a:ext cx="11311467" cy="592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La comida es muy sabrosa. Me gustan los sabores.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028DD4-F5C7-EC15-2CB9-1FEB02882DA2}"/>
              </a:ext>
            </a:extLst>
          </p:cNvPr>
          <p:cNvSpPr/>
          <p:nvPr/>
        </p:nvSpPr>
        <p:spPr>
          <a:xfrm>
            <a:off x="440266" y="2082589"/>
            <a:ext cx="11311467" cy="592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Para esta receta, necesito un buen cuchillo para cortar la cebolla.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4F7F3-CF7B-4B18-130B-3498840A072D}"/>
              </a:ext>
            </a:extLst>
          </p:cNvPr>
          <p:cNvSpPr/>
          <p:nvPr/>
        </p:nvSpPr>
        <p:spPr>
          <a:xfrm>
            <a:off x="448732" y="3318722"/>
            <a:ext cx="11311467" cy="592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Voy a comprar los ingredientes en el mercado hoy.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71098-4333-C6C4-CC25-74E633D4905E}"/>
              </a:ext>
            </a:extLst>
          </p:cNvPr>
          <p:cNvSpPr/>
          <p:nvPr/>
        </p:nvSpPr>
        <p:spPr>
          <a:xfrm>
            <a:off x="448732" y="4763751"/>
            <a:ext cx="11311467" cy="592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Las instrucciones en la receta son fáciles de seguir.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367D45-F3F0-DEB5-486B-88CE5B1CC3C3}"/>
              </a:ext>
            </a:extLst>
          </p:cNvPr>
          <p:cNvSpPr/>
          <p:nvPr/>
        </p:nvSpPr>
        <p:spPr>
          <a:xfrm>
            <a:off x="440266" y="5997108"/>
            <a:ext cx="11311467" cy="5926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Puedes pasarme la servilleta, por favor?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5D5D-C4C9-FD99-375F-D1094779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C7DE-9EF7-D893-58C0-94F49BB2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E9-45AA-20F5-4D9C-974D7D21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434" y="564960"/>
            <a:ext cx="6252633" cy="58449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51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</a:t>
            </a:r>
            <a:r>
              <a:rPr lang="es-MX" sz="51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 para______ y tengo _____ para_______.</a:t>
            </a:r>
          </a:p>
          <a:p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MX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s-MX" sz="40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Examples</a:t>
            </a:r>
            <a:r>
              <a:rPr lang="es-MX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el refrigerador para guardar la comida.</a:t>
            </a:r>
          </a:p>
          <a:p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la cafetera para hacer café.</a:t>
            </a:r>
          </a:p>
          <a:p>
            <a:r>
              <a:rPr lang="es-MX" sz="23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el </a:t>
            </a:r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horno para hornear un pastel.</a:t>
            </a:r>
          </a:p>
          <a:p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la estufa para cocinar.</a:t>
            </a:r>
          </a:p>
          <a:p>
            <a:r>
              <a:rPr lang="es-MX" sz="23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la parrilla para asar.</a:t>
            </a:r>
          </a:p>
          <a:p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el microondas para calentar la comida.</a:t>
            </a:r>
          </a:p>
          <a:p>
            <a:r>
              <a:rPr lang="es-MX" sz="23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el congelador para guardar el helado.</a:t>
            </a:r>
          </a:p>
          <a:p>
            <a:r>
              <a:rPr lang="es-MX" sz="23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Tengo la licuadora para licuar la salsa.</a:t>
            </a:r>
          </a:p>
          <a:p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C57A5-C7DA-997C-CB50-35236DC4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8" name="Picture 6" descr="Hola - Hello - Olá - Salut - Hallo by ...">
            <a:extLst>
              <a:ext uri="{FF2B5EF4-FFF2-40B4-BE49-F238E27FC236}">
                <a16:creationId xmlns:a16="http://schemas.microsoft.com/office/drawing/2014/main" id="{BC28B6EE-6705-691B-D5A3-9DA5CBC6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523744"/>
            <a:ext cx="3547533" cy="34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39CCB-32CF-B4A3-6580-A8F6BC02896D}"/>
              </a:ext>
            </a:extLst>
          </p:cNvPr>
          <p:cNvSpPr/>
          <p:nvPr/>
        </p:nvSpPr>
        <p:spPr>
          <a:xfrm>
            <a:off x="4950865" y="802379"/>
            <a:ext cx="202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adiós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7BC24-FE79-4833-19C6-FE37310EC918}"/>
              </a:ext>
            </a:extLst>
          </p:cNvPr>
          <p:cNvSpPr/>
          <p:nvPr/>
        </p:nvSpPr>
        <p:spPr>
          <a:xfrm>
            <a:off x="2944075" y="5396196"/>
            <a:ext cx="657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¡Hasta la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próxima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CF811-63D6-A8A9-4071-CAC96E2E60D2}"/>
              </a:ext>
            </a:extLst>
          </p:cNvPr>
          <p:cNvSpPr/>
          <p:nvPr/>
        </p:nvSpPr>
        <p:spPr>
          <a:xfrm>
            <a:off x="6834443" y="472586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¡Hasta la vista!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665E9-32FB-BBE6-D5F1-C96A498A456C}"/>
              </a:ext>
            </a:extLst>
          </p:cNvPr>
          <p:cNvSpPr/>
          <p:nvPr/>
        </p:nvSpPr>
        <p:spPr>
          <a:xfrm>
            <a:off x="-160964" y="621940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¡Hasta pronto!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8C146-303B-9DB5-F073-D3DD69CB8FCA}"/>
              </a:ext>
            </a:extLst>
          </p:cNvPr>
          <p:cNvSpPr/>
          <p:nvPr/>
        </p:nvSpPr>
        <p:spPr>
          <a:xfrm>
            <a:off x="7585283" y="4209122"/>
            <a:ext cx="4257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¡Nos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vemos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6DC8-8369-C7B6-8EA1-442A69AE79B5}"/>
              </a:ext>
            </a:extLst>
          </p:cNvPr>
          <p:cNvSpPr/>
          <p:nvPr/>
        </p:nvSpPr>
        <p:spPr>
          <a:xfrm>
            <a:off x="86269" y="3945378"/>
            <a:ext cx="626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¡Que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vaya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bien!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4DA20-A5D8-034C-749C-52EE67AEE58D}"/>
              </a:ext>
            </a:extLst>
          </p:cNvPr>
          <p:cNvSpPr/>
          <p:nvPr/>
        </p:nvSpPr>
        <p:spPr>
          <a:xfrm>
            <a:off x="4428524" y="1395916"/>
            <a:ext cx="3334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Cuídate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11" name="Picture 2" descr="Diseño plano jóvenes agitando colección de mano">
            <a:extLst>
              <a:ext uri="{FF2B5EF4-FFF2-40B4-BE49-F238E27FC236}">
                <a16:creationId xmlns:a16="http://schemas.microsoft.com/office/drawing/2014/main" id="{E9BBEE8E-D2FF-1AA5-7791-E68E36201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0" b="73022" l="4865" r="98108">
                        <a14:foregroundMark x1="13514" y1="53144" x2="13514" y2="53144"/>
                        <a14:foregroundMark x1="10811" y1="37931" x2="10811" y2="37931"/>
                        <a14:foregroundMark x1="4865" y1="56795" x2="4865" y2="56795"/>
                        <a14:foregroundMark x1="23784" y1="39148" x2="23784" y2="39148"/>
                        <a14:foregroundMark x1="5676" y1="64097" x2="5676" y2="64097"/>
                        <a14:foregroundMark x1="11757" y1="70994" x2="11757" y2="70994"/>
                        <a14:foregroundMark x1="35541" y1="35091" x2="35541" y2="35091"/>
                        <a14:foregroundMark x1="35270" y1="70791" x2="35270" y2="70791"/>
                        <a14:foregroundMark x1="37973" y1="59635" x2="34865" y2="42799"/>
                        <a14:foregroundMark x1="36216" y1="72211" x2="33784" y2="73225"/>
                        <a14:foregroundMark x1="81351" y1="65517" x2="80405" y2="33266"/>
                        <a14:foregroundMark x1="91486" y1="53753" x2="92458" y2="53217"/>
                        <a14:foregroundMark x1="74730" y1="63286" x2="74459" y2="61055"/>
                        <a14:foregroundMark x1="23514" y1="44219" x2="24054" y2="33874"/>
                        <a14:foregroundMark x1="28919" y1="28398" x2="29595" y2="23327"/>
                        <a14:foregroundMark x1="95317" y1="46263" x2="95135" y2="45030"/>
                        <a14:foregroundMark x1="75000" y1="72211" x2="75000" y2="67343"/>
                        <a14:backgroundMark x1="98243" y1="47870" x2="95405" y2="52333"/>
                        <a14:backgroundMark x1="95811" y1="51927" x2="94189" y2="5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32405"/>
          <a:stretch/>
        </p:blipFill>
        <p:spPr bwMode="auto">
          <a:xfrm>
            <a:off x="3925907" y="2334144"/>
            <a:ext cx="4853385" cy="16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3CC0F-4F29-A48A-CE75-2629F36CAD7E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EN LA COCINA – IN THE KITCHEN</a:t>
            </a:r>
          </a:p>
        </p:txBody>
      </p:sp>
      <p:pic>
        <p:nvPicPr>
          <p:cNvPr id="3076" name="Picture 4" descr="Mexican Kitchen Artwork, Lively and Colorful Traditional Scene - Etsy">
            <a:extLst>
              <a:ext uri="{FF2B5EF4-FFF2-40B4-BE49-F238E27FC236}">
                <a16:creationId xmlns:a16="http://schemas.microsoft.com/office/drawing/2014/main" id="{3976B377-AC6A-BABD-F2E0-432038460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89968" l="4758" r="94260">
                        <a14:foregroundMark x1="5211" y1="17476" x2="6873" y2="63997"/>
                        <a14:foregroundMark x1="24169" y1="16667" x2="28399" y2="16667"/>
                        <a14:foregroundMark x1="32402" y1="16909" x2="39350" y2="17314"/>
                        <a14:foregroundMark x1="39350" y1="17314" x2="56949" y2="16828"/>
                        <a14:foregroundMark x1="56949" y1="16828" x2="76888" y2="17071"/>
                        <a14:foregroundMark x1="93731" y1="19741" x2="93127" y2="80663"/>
                        <a14:foregroundMark x1="94260" y1="83981" x2="88595" y2="84304"/>
                        <a14:foregroundMark x1="25302" y1="84385" x2="33761" y2="84142"/>
                        <a14:foregroundMark x1="33761" y1="84142" x2="33761" y2="84142"/>
                        <a14:foregroundMark x1="35498" y1="85194" x2="48565" y2="85841"/>
                        <a14:foregroundMark x1="4758" y1="69498" x2="6269" y2="83900"/>
                        <a14:foregroundMark x1="8459" y1="84790" x2="22810" y2="85356"/>
                        <a14:foregroundMark x1="10574" y1="16262" x2="20695" y2="15696"/>
                        <a14:foregroundMark x1="94260" y1="63350" x2="94260" y2="74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4933" r="4655" b="14533"/>
          <a:stretch>
            <a:fillRect/>
          </a:stretch>
        </p:blipFill>
        <p:spPr bwMode="auto">
          <a:xfrm>
            <a:off x="2621278" y="1594760"/>
            <a:ext cx="6711697" cy="48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975B-D73E-914A-97A0-C128E854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62BE-3BD8-E54B-F426-CAE6C374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14" y="519741"/>
            <a:ext cx="10571998" cy="970450"/>
          </a:xfrm>
        </p:spPr>
        <p:txBody>
          <a:bodyPr>
            <a:noAutofit/>
          </a:bodyPr>
          <a:lstStyle/>
          <a:p>
            <a:r>
              <a:rPr lang="en-US" sz="5400" dirty="0"/>
              <a:t>HACIENDO GUACAMOLE…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A4EB2-2277-C298-142A-633EEA48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570" y="2430559"/>
            <a:ext cx="5444432" cy="3657600"/>
          </a:xfrm>
        </p:spPr>
        <p:txBody>
          <a:bodyPr>
            <a:noAutofit/>
          </a:bodyPr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MX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Vamos a preparar el guacamole.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MX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¿Cuántos aguacates necesitamos?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MX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Tenemos que picar la cebolla.</a:t>
            </a:r>
            <a:r>
              <a:rPr lang="es-MX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MX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Mezclar todos los ingredientes en un tazón.</a:t>
            </a:r>
            <a:r>
              <a:rPr lang="es-MX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MX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Machacarlos hasta tener la consistencia deseada</a:t>
            </a:r>
            <a:r>
              <a:rPr lang="es-MX" sz="20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s-MX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GT" sz="20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¿Te gusta el guacamole picante?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GT" sz="20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Si te gusta el guacamole  picante, pon jalapeños extras.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s-GT" sz="20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¿Tienes un molcajete en tu cocina?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endParaRPr lang="en-US" sz="2400" b="1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149E-1F22-708E-4DC3-4EB4FCFE8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2984" y="2430559"/>
            <a:ext cx="5186446" cy="3907700"/>
          </a:xfrm>
        </p:spPr>
        <p:txBody>
          <a:bodyPr>
            <a:normAutofit lnSpcReduction="10000"/>
          </a:bodyPr>
          <a:lstStyle/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are going to prepare guacamole. 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many avocados do we need?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need to chop the onion.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Mix all the ingredients in a bowl. 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Mash until the desired consistency.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 you like spicy guacamole?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If you like spicy guacamole, put in extra jalapeños. 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 you have a molcajete in your kitchen?</a:t>
            </a:r>
          </a:p>
          <a:p>
            <a:pPr marR="0" lv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1092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owl of guacamole and chips on a plate&#10;&#10;Description automatically generated">
            <a:extLst>
              <a:ext uri="{FF2B5EF4-FFF2-40B4-BE49-F238E27FC236}">
                <a16:creationId xmlns:a16="http://schemas.microsoft.com/office/drawing/2014/main" id="{8DAF0838-984C-1640-02A7-471344C02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15061" y="135929"/>
            <a:ext cx="2317432" cy="17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06870" y="1576065"/>
            <a:ext cx="5003800" cy="4111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la receta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los ingredientes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las instrucciones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los aguacates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 la cebolla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ajo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jalapeño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cilantro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41662" y="1700158"/>
            <a:ext cx="5150338" cy="43411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 err="1"/>
              <a:t>recipe</a:t>
            </a:r>
            <a:r>
              <a:rPr lang="es-E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ingredients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instructions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avocados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onion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garlic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jalapeño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cilantro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11" name="Picture 10" descr="A page of a recipe book&#10;&#10;Description automatically generated with low confidence">
            <a:extLst>
              <a:ext uri="{FF2B5EF4-FFF2-40B4-BE49-F238E27FC236}">
                <a16:creationId xmlns:a16="http://schemas.microsoft.com/office/drawing/2014/main" id="{5F7F701C-BB40-8912-4B2B-7E0F393A5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43506" y="185883"/>
            <a:ext cx="2074368" cy="1509102"/>
          </a:xfrm>
          <a:prstGeom prst="rect">
            <a:avLst/>
          </a:prstGeom>
        </p:spPr>
      </p:pic>
      <p:pic>
        <p:nvPicPr>
          <p:cNvPr id="17" name="Picture 16" descr="Avocado onion and jalapeno peppers on a blue wood table&#10;&#10;Description automatically generated with low confidence">
            <a:extLst>
              <a:ext uri="{FF2B5EF4-FFF2-40B4-BE49-F238E27FC236}">
                <a16:creationId xmlns:a16="http://schemas.microsoft.com/office/drawing/2014/main" id="{B63D27DE-A392-12AE-310F-0F7FEF94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937" y="128608"/>
            <a:ext cx="1430850" cy="1907800"/>
          </a:xfrm>
          <a:prstGeom prst="rect">
            <a:avLst/>
          </a:prstGeom>
        </p:spPr>
      </p:pic>
      <p:pic>
        <p:nvPicPr>
          <p:cNvPr id="21" name="Picture 20" descr="Avocado cut in half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1A82B2BF-208F-8B0A-5C42-87F126FB3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556341" y="185883"/>
            <a:ext cx="2421133" cy="1815850"/>
          </a:xfrm>
          <a:prstGeom prst="rect">
            <a:avLst/>
          </a:prstGeom>
        </p:spPr>
      </p:pic>
      <p:pic>
        <p:nvPicPr>
          <p:cNvPr id="26" name="Picture 25" descr="A picture containing onion, vegetable, produce, natural foods&#10;&#10;Description automatically generated">
            <a:extLst>
              <a:ext uri="{FF2B5EF4-FFF2-40B4-BE49-F238E27FC236}">
                <a16:creationId xmlns:a16="http://schemas.microsoft.com/office/drawing/2014/main" id="{06DE7A55-643B-46A4-BC89-DBAC03FE9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744988" y="2940353"/>
            <a:ext cx="2043837" cy="1532878"/>
          </a:xfrm>
          <a:prstGeom prst="rect">
            <a:avLst/>
          </a:prstGeom>
        </p:spPr>
      </p:pic>
      <p:pic>
        <p:nvPicPr>
          <p:cNvPr id="30" name="Picture 29" descr="Garlic cloves of garlic on a wooden surface&#10;&#10;Description automatically generated with medium confidence">
            <a:extLst>
              <a:ext uri="{FF2B5EF4-FFF2-40B4-BE49-F238E27FC236}">
                <a16:creationId xmlns:a16="http://schemas.microsoft.com/office/drawing/2014/main" id="{03856002-8CE7-A5CB-1618-F65A4078B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937" y="5353659"/>
            <a:ext cx="1719666" cy="1375733"/>
          </a:xfrm>
          <a:prstGeom prst="rect">
            <a:avLst/>
          </a:prstGeom>
        </p:spPr>
      </p:pic>
      <p:pic>
        <p:nvPicPr>
          <p:cNvPr id="35" name="Picture 34" descr="A group of jalapeno peppers&#10;&#10;Description automatically generated">
            <a:extLst>
              <a:ext uri="{FF2B5EF4-FFF2-40B4-BE49-F238E27FC236}">
                <a16:creationId xmlns:a16="http://schemas.microsoft.com/office/drawing/2014/main" id="{4412390E-C3AE-763A-458F-E46E49B027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745904" y="5475803"/>
            <a:ext cx="1705688" cy="1137676"/>
          </a:xfrm>
          <a:prstGeom prst="rect">
            <a:avLst/>
          </a:prstGeom>
        </p:spPr>
      </p:pic>
      <p:pic>
        <p:nvPicPr>
          <p:cNvPr id="45" name="Picture 44" descr="A bowl of green leaves&#10;&#10;Description automatically generated with low confidence">
            <a:extLst>
              <a:ext uri="{FF2B5EF4-FFF2-40B4-BE49-F238E27FC236}">
                <a16:creationId xmlns:a16="http://schemas.microsoft.com/office/drawing/2014/main" id="{D194235E-7486-F261-2B6B-48FDD0169E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470262" y="5281935"/>
            <a:ext cx="1912250" cy="13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99084" y="1594597"/>
            <a:ext cx="5728544" cy="4111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limón</a:t>
            </a:r>
            <a:r>
              <a:rPr lang="en-US" sz="2400" b="1" dirty="0"/>
              <a:t> (jugo)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sal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tomate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toalla</a:t>
            </a:r>
            <a:r>
              <a:rPr lang="en-US" sz="2400" b="1" dirty="0"/>
              <a:t> de </a:t>
            </a:r>
            <a:r>
              <a:rPr lang="en-US" sz="2400" b="1" dirty="0" err="1"/>
              <a:t>cocina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molcajete /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/>
              <a:t>mortero 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semilla</a:t>
            </a:r>
            <a:r>
              <a:rPr lang="en-US" sz="2400" b="1" dirty="0"/>
              <a:t> /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hueso</a:t>
            </a:r>
            <a:r>
              <a:rPr lang="en-US" sz="2400" b="1" dirty="0"/>
              <a:t> del </a:t>
            </a:r>
            <a:r>
              <a:rPr lang="en-US" sz="2400" b="1" dirty="0" err="1"/>
              <a:t>aguacate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127628" y="1282254"/>
            <a:ext cx="5003800" cy="4114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lime (juice)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 salt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tomato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kitchen towel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the molcajete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the pit</a:t>
            </a:r>
          </a:p>
        </p:txBody>
      </p:sp>
      <p:pic>
        <p:nvPicPr>
          <p:cNvPr id="8" name="Picture 7" descr="A picture containing lemon, fruit, key lime, citrus&#10;&#10;Description automatically generated">
            <a:extLst>
              <a:ext uri="{FF2B5EF4-FFF2-40B4-BE49-F238E27FC236}">
                <a16:creationId xmlns:a16="http://schemas.microsoft.com/office/drawing/2014/main" id="{9B104663-745A-7FF1-A151-714027F3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01" y="0"/>
            <a:ext cx="2190957" cy="1700209"/>
          </a:xfrm>
          <a:prstGeom prst="rect">
            <a:avLst/>
          </a:prstGeom>
        </p:spPr>
      </p:pic>
      <p:pic>
        <p:nvPicPr>
          <p:cNvPr id="11" name="Picture 10" descr="A mortar and pestle with salt&#10;&#10;Description automatically generated with medium confidence">
            <a:extLst>
              <a:ext uri="{FF2B5EF4-FFF2-40B4-BE49-F238E27FC236}">
                <a16:creationId xmlns:a16="http://schemas.microsoft.com/office/drawing/2014/main" id="{C668EF25-83A4-AB99-2632-CE3F352B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80199" y="67017"/>
            <a:ext cx="2347429" cy="1566173"/>
          </a:xfrm>
          <a:prstGeom prst="rect">
            <a:avLst/>
          </a:prstGeom>
        </p:spPr>
      </p:pic>
      <p:pic>
        <p:nvPicPr>
          <p:cNvPr id="14" name="Picture 13" descr="A tomato and a half of a tomato&#10;&#10;Description automatically generated with low confidence">
            <a:extLst>
              <a:ext uri="{FF2B5EF4-FFF2-40B4-BE49-F238E27FC236}">
                <a16:creationId xmlns:a16="http://schemas.microsoft.com/office/drawing/2014/main" id="{22AECA1F-05F2-9137-10F3-90D12D728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72" l="10000" r="90500">
                        <a14:foregroundMark x1="15875" y1="43112" x2="43125" y2="67010"/>
                        <a14:foregroundMark x1="43125" y1="67010" x2="43875" y2="61200"/>
                        <a14:foregroundMark x1="43875" y1="54171" x2="41563" y2="51828"/>
                        <a14:foregroundMark x1="90500" y1="44892" x2="90500" y2="54827"/>
                        <a14:foregroundMark x1="33000" y1="40206" x2="43125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74388" y="4803750"/>
            <a:ext cx="3221142" cy="2148112"/>
          </a:xfrm>
          <a:prstGeom prst="rect">
            <a:avLst/>
          </a:prstGeom>
        </p:spPr>
      </p:pic>
      <p:pic>
        <p:nvPicPr>
          <p:cNvPr id="17" name="Picture 16" descr="A black stone mortar and pestle on a colorful striped surface&#10;&#10;Description automatically generated with low confidence">
            <a:extLst>
              <a:ext uri="{FF2B5EF4-FFF2-40B4-BE49-F238E27FC236}">
                <a16:creationId xmlns:a16="http://schemas.microsoft.com/office/drawing/2014/main" id="{03D1968B-C2C9-093C-1C2E-65CD32B05D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25396" b="20520"/>
          <a:stretch>
            <a:fillRect/>
          </a:stretch>
        </p:blipFill>
        <p:spPr>
          <a:xfrm>
            <a:off x="498285" y="5148561"/>
            <a:ext cx="2103577" cy="1519164"/>
          </a:xfrm>
          <a:prstGeom prst="rect">
            <a:avLst/>
          </a:prstGeom>
        </p:spPr>
      </p:pic>
      <p:pic>
        <p:nvPicPr>
          <p:cNvPr id="1026" name="Picture 2" descr="Page 2 | Kitchen towel cartoon Images - Free Download on Freepik">
            <a:extLst>
              <a:ext uri="{FF2B5EF4-FFF2-40B4-BE49-F238E27FC236}">
                <a16:creationId xmlns:a16="http://schemas.microsoft.com/office/drawing/2014/main" id="{241EBB29-F736-40DC-DE2B-790C2E226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62" b="95198" l="8451" r="92958">
                        <a14:foregroundMark x1="16197" y1="92938" x2="8451" y2="89831"/>
                        <a14:foregroundMark x1="84507" y1="95480" x2="89437" y2="82203"/>
                        <a14:foregroundMark x1="92958" y1="69774" x2="91549" y2="66102"/>
                        <a14:foregroundMark x1="54225" y1="11864" x2="59155" y2="12994"/>
                        <a14:foregroundMark x1="61268" y1="9040" x2="54930" y2="7062"/>
                        <a14:foregroundMark x1="54930" y1="7062" x2="54930" y2="7062"/>
                        <a14:foregroundMark x1="54225" y1="7062" x2="54225" y2="9605"/>
                        <a14:foregroundMark x1="51408" y1="10169" x2="64085" y2="9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99" y="-91328"/>
            <a:ext cx="13525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ce You Learn This You'll Never Throw Out the Avocado Pit Again - The Art  of Healing">
            <a:extLst>
              <a:ext uri="{FF2B5EF4-FFF2-40B4-BE49-F238E27FC236}">
                <a16:creationId xmlns:a16="http://schemas.microsoft.com/office/drawing/2014/main" id="{EB5AE4C4-0467-79F7-7327-8FD00939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35" y="4872555"/>
            <a:ext cx="2393561" cy="17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71579" y="1344994"/>
            <a:ext cx="5003800" cy="4111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preparar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machacar</a:t>
            </a:r>
            <a:r>
              <a:rPr lang="en-US" sz="2400" b="1" dirty="0"/>
              <a:t> /</a:t>
            </a:r>
            <a:r>
              <a:rPr lang="en-US" sz="2400" b="1" dirty="0" err="1"/>
              <a:t>moler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GT" sz="2400" b="1" dirty="0"/>
              <a:t>agregar /añadir</a:t>
            </a:r>
            <a:endParaRPr lang="es-E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pelar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sacar</a:t>
            </a:r>
            <a:r>
              <a:rPr lang="en-US" sz="2400" b="1" dirty="0"/>
              <a:t> a </a:t>
            </a:r>
            <a:r>
              <a:rPr lang="en-US" sz="2400" b="1" dirty="0" err="1"/>
              <a:t>cucharadas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mezclar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11511" y="1542447"/>
            <a:ext cx="5003800" cy="4114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prepare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mash /grind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add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peel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scoop out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to mix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pic>
        <p:nvPicPr>
          <p:cNvPr id="3074" name="Picture 2" descr="Chef preparing food Vectors - Download Free High-Quality Vectors from  Freepik | Freepik">
            <a:extLst>
              <a:ext uri="{FF2B5EF4-FFF2-40B4-BE49-F238E27FC236}">
                <a16:creationId xmlns:a16="http://schemas.microsoft.com/office/drawing/2014/main" id="{0D836B52-F3D0-9A56-6672-4D0F7A82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6585" cy="21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Mash Avocado For Your Next Meal - Love One Today® Avocados">
            <a:extLst>
              <a:ext uri="{FF2B5EF4-FFF2-40B4-BE49-F238E27FC236}">
                <a16:creationId xmlns:a16="http://schemas.microsoft.com/office/drawing/2014/main" id="{3A05D6E2-1037-5309-F46F-8BCAF8C0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859" y="0"/>
            <a:ext cx="2645141" cy="18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6,000+ Adding Spices Stock Photos, Pictures &amp; Royalty-Free Images - iStock  | Adding spices cooking, Adding spices to food, Adding spices frying pan">
            <a:extLst>
              <a:ext uri="{FF2B5EF4-FFF2-40B4-BE49-F238E27FC236}">
                <a16:creationId xmlns:a16="http://schemas.microsoft.com/office/drawing/2014/main" id="{932DA2B3-09D0-1AF5-EA58-EB6E0AB5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1" y="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Peel And Core An Apple">
            <a:extLst>
              <a:ext uri="{FF2B5EF4-FFF2-40B4-BE49-F238E27FC236}">
                <a16:creationId xmlns:a16="http://schemas.microsoft.com/office/drawing/2014/main" id="{9A94B53C-C203-7BB2-05A6-39346EB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36" y="5090815"/>
            <a:ext cx="2708064" cy="17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e you an avocado peeler, or avocado scooper? : r/KitchenConfidential">
            <a:extLst>
              <a:ext uri="{FF2B5EF4-FFF2-40B4-BE49-F238E27FC236}">
                <a16:creationId xmlns:a16="http://schemas.microsoft.com/office/drawing/2014/main" id="{5299A475-CFA5-680B-90B7-1AE89DFF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1141"/>
            <a:ext cx="2560523" cy="19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Order Of Operations For Combining Wet And Dry Ingredients">
            <a:extLst>
              <a:ext uri="{FF2B5EF4-FFF2-40B4-BE49-F238E27FC236}">
                <a16:creationId xmlns:a16="http://schemas.microsoft.com/office/drawing/2014/main" id="{9880EC08-497A-29C2-BA2E-486CC1A9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80" y="5113150"/>
            <a:ext cx="3107268" cy="17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B9AC-9B21-38E1-A2B1-C2EF37F6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47F9-D368-1D41-622F-2A93E90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391F-BFF3-3764-B32E-CBB1EFD3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C425B46B-3C69-3F9A-22A1-AE1DA61A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A59A2-BF28-14F4-F620-C9DD1550356A}"/>
              </a:ext>
            </a:extLst>
          </p:cNvPr>
          <p:cNvSpPr txBox="1"/>
          <p:nvPr/>
        </p:nvSpPr>
        <p:spPr>
          <a:xfrm>
            <a:off x="5456077" y="369337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Fill in the blanks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the correct words to complete the steps for the guacamole recipe.</a:t>
            </a:r>
          </a:p>
        </p:txBody>
      </p:sp>
    </p:spTree>
    <p:extLst>
      <p:ext uri="{BB962C8B-B14F-4D97-AF65-F5344CB8AC3E}">
        <p14:creationId xmlns:p14="http://schemas.microsoft.com/office/powerpoint/2010/main" val="2778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6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4F40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2548</TotalTime>
  <Words>1888</Words>
  <Application>Microsoft Office PowerPoint</Application>
  <PresentationFormat>Widescreen</PresentationFormat>
  <Paragraphs>344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Century Gothic</vt:lpstr>
      <vt:lpstr>Symbol</vt:lpstr>
      <vt:lpstr>Wingdings</vt:lpstr>
      <vt:lpstr>Wingdings 2</vt:lpstr>
      <vt:lpstr>Quotable</vt:lpstr>
      <vt:lpstr>COCINANDO EN ESPAÑOL: UN RECORRIDO POR EL IDIOMA A TRAVÉS DE LA COMIDA. </vt:lpstr>
      <vt:lpstr>¡A romper el hielo! Icebreaker</vt:lpstr>
      <vt:lpstr>¡A romper el hielo! Icebreaker</vt:lpstr>
      <vt:lpstr>PowerPoint Presentation</vt:lpstr>
      <vt:lpstr>HACIENDO GUACAMOLE…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FRASES COMUNES</vt:lpstr>
      <vt:lpstr>PowerPoint Presentation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17</cp:revision>
  <dcterms:created xsi:type="dcterms:W3CDTF">2026-04-25T01:43:56Z</dcterms:created>
  <dcterms:modified xsi:type="dcterms:W3CDTF">2026-05-20T13:02:08Z</dcterms:modified>
</cp:coreProperties>
</file>