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302" r:id="rId3"/>
    <p:sldId id="269" r:id="rId4"/>
    <p:sldId id="270" r:id="rId5"/>
    <p:sldId id="303" r:id="rId6"/>
    <p:sldId id="260" r:id="rId7"/>
    <p:sldId id="261" r:id="rId8"/>
    <p:sldId id="262" r:id="rId9"/>
    <p:sldId id="284" r:id="rId10"/>
    <p:sldId id="304" r:id="rId11"/>
    <p:sldId id="305" r:id="rId12"/>
    <p:sldId id="306" r:id="rId13"/>
    <p:sldId id="293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24" r:id="rId23"/>
    <p:sldId id="315" r:id="rId24"/>
    <p:sldId id="265" r:id="rId25"/>
    <p:sldId id="264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294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72481-B117-45A3-B181-D4F21A6359D5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1B8B4-00D6-432F-87F8-EC8715637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68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F1B8B4-00D6-432F-87F8-EC87156371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4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ACCB-3129-4B9E-B492-827E1E73B546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691C-2180-4CA0-9039-975B5A27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59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ACCB-3129-4B9E-B492-827E1E73B546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691C-2180-4CA0-9039-975B5A27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28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ACCB-3129-4B9E-B492-827E1E73B546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691C-2180-4CA0-9039-975B5A27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22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ACCB-3129-4B9E-B492-827E1E73B546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691C-2180-4CA0-9039-975B5A27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41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ACCB-3129-4B9E-B492-827E1E73B546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691C-2180-4CA0-9039-975B5A27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72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ACCB-3129-4B9E-B492-827E1E73B546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691C-2180-4CA0-9039-975B5A27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88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ACCB-3129-4B9E-B492-827E1E73B546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691C-2180-4CA0-9039-975B5A27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2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ACCB-3129-4B9E-B492-827E1E73B546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691C-2180-4CA0-9039-975B5A27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4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ACCB-3129-4B9E-B492-827E1E73B546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691C-2180-4CA0-9039-975B5A27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5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ACCB-3129-4B9E-B492-827E1E73B546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691C-2180-4CA0-9039-975B5A27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6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ACCB-3129-4B9E-B492-827E1E73B546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691C-2180-4CA0-9039-975B5A27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6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ACCB-3129-4B9E-B492-827E1E73B546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691C-2180-4CA0-9039-975B5A27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5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ACCB-3129-4B9E-B492-827E1E73B546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F691C-2180-4CA0-9039-975B5A27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93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A330ACCB-3129-4B9E-B492-827E1E73B546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326F691C-2180-4CA0-9039-975B5A27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66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330ACCB-3129-4B9E-B492-827E1E73B546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326F691C-2180-4CA0-9039-975B5A27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40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microsoft.com/office/2007/relationships/hdphoto" Target="../media/hdphoto11.wdp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49.jpeg"/><Relationship Id="rId5" Type="http://schemas.openxmlformats.org/officeDocument/2006/relationships/image" Target="../media/image46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67goingon50.blogspot.com/2016/08/168-college-catering-store-cupboard.html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microsoft.com/office/2007/relationships/hdphoto" Target="../media/hdphoto18.wdp"/><Relationship Id="rId5" Type="http://schemas.openxmlformats.org/officeDocument/2006/relationships/image" Target="../media/image56.jpeg"/><Relationship Id="rId10" Type="http://schemas.openxmlformats.org/officeDocument/2006/relationships/image" Target="../media/image60.png"/><Relationship Id="rId4" Type="http://schemas.openxmlformats.org/officeDocument/2006/relationships/image" Target="../media/image55.jpeg"/><Relationship Id="rId9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8.jpeg"/><Relationship Id="rId4" Type="http://schemas.openxmlformats.org/officeDocument/2006/relationships/image" Target="../media/image63.jpeg"/><Relationship Id="rId9" Type="http://schemas.microsoft.com/office/2007/relationships/hdphoto" Target="../media/hdphoto19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llpaperflare.com/gold-colored-steel-faucet-with-white-ceramic-sink-box-top-wallpaper-wgzkx" TargetMode="External"/><Relationship Id="rId13" Type="http://schemas.openxmlformats.org/officeDocument/2006/relationships/image" Target="../media/image12.jpg"/><Relationship Id="rId18" Type="http://schemas.openxmlformats.org/officeDocument/2006/relationships/image" Target="../media/image14.jpg"/><Relationship Id="rId3" Type="http://schemas.openxmlformats.org/officeDocument/2006/relationships/hyperlink" Target="https://www.flickr.com/photos/cocinascom/5785607869/" TargetMode="External"/><Relationship Id="rId7" Type="http://schemas.openxmlformats.org/officeDocument/2006/relationships/image" Target="../media/image9.jpg"/><Relationship Id="rId12" Type="http://schemas.openxmlformats.org/officeDocument/2006/relationships/hyperlink" Target="https://pixabay.com/es/microondas-horno-aparato-cocina-29056/" TargetMode="External"/><Relationship Id="rId17" Type="http://schemas.openxmlformats.org/officeDocument/2006/relationships/hyperlink" Target="https://www.vivirdiario.com/7/3/como-saber-la-temperatura-del-horno-de-mi-estufa/" TargetMode="External"/><Relationship Id="rId2" Type="http://schemas.openxmlformats.org/officeDocument/2006/relationships/image" Target="../media/image7.jp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heartofrandomwillynillyness.com/2016/09/prep-for-holidays-with-lg-probake.html" TargetMode="External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openxmlformats.org/officeDocument/2006/relationships/hyperlink" Target="https://www.tecnoneo.com/2019/09/el-lujoso-refrigerador-lg-lrfvs3006s.html" TargetMode="External"/><Relationship Id="rId19" Type="http://schemas.openxmlformats.org/officeDocument/2006/relationships/hyperlink" Target="https://fanaticosdelhardware.com/por-que-tener-un-congelador-vertical-en-casa-por-congelador-org/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0.jpg"/><Relationship Id="rId14" Type="http://schemas.openxmlformats.org/officeDocument/2006/relationships/hyperlink" Target="http://www.michellesmirror.com/2019/08/a-tale-of-tittlemouse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view-image.php?image=98188&amp;picture=&amp;jazyk=JP" TargetMode="External"/><Relationship Id="rId13" Type="http://schemas.openxmlformats.org/officeDocument/2006/relationships/hyperlink" Target="https://pixabay.com/ko/%EB%B8%94%EB%A0%8C%EB%8D%94-%EB%AF%B9%EC%84%9C-%EA%B3%BC%EC%A6%99-%EA%B8%B0-%ED%91%B8%EB%93%9C-%ED%94%84%EB%A1%9C%EC%84%B8%EC%84%9C-%EB%B6%80%EC%97%8C-%EC%9D%8C%EC%8B%9D-10935/" TargetMode="External"/><Relationship Id="rId18" Type="http://schemas.openxmlformats.org/officeDocument/2006/relationships/image" Target="../media/image22.png"/><Relationship Id="rId3" Type="http://schemas.openxmlformats.org/officeDocument/2006/relationships/hyperlink" Target="https://dailyofchristophersc.blogspot.com/2009/09/tabla-de-cortar-y-de-almacenar.html" TargetMode="External"/><Relationship Id="rId7" Type="http://schemas.microsoft.com/office/2007/relationships/hdphoto" Target="../media/hdphoto3.wdp"/><Relationship Id="rId12" Type="http://schemas.openxmlformats.org/officeDocument/2006/relationships/image" Target="../media/image19.jpg"/><Relationship Id="rId17" Type="http://schemas.openxmlformats.org/officeDocument/2006/relationships/hyperlink" Target="https://www.conasi.eu/cocina-lenta/1287-olla-ceramica-redonda-emile-henry-26cm.html" TargetMode="External"/><Relationship Id="rId2" Type="http://schemas.openxmlformats.org/officeDocument/2006/relationships/image" Target="../media/image15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hyperlink" Target="https://bdphillips.com/2019/04/28/things-i-loved-hated-this-week-238/" TargetMode="External"/><Relationship Id="rId5" Type="http://schemas.openxmlformats.org/officeDocument/2006/relationships/hyperlink" Target="http://www.kitchenandresidentialdesign.com/2018/08/how-to-choose-right-kitchen-countertops.html" TargetMode="External"/><Relationship Id="rId15" Type="http://schemas.openxmlformats.org/officeDocument/2006/relationships/hyperlink" Target="https://freepngimg.com/png/1758-frying-pan-png-image" TargetMode="External"/><Relationship Id="rId10" Type="http://schemas.microsoft.com/office/2007/relationships/hdphoto" Target="../media/hdphoto4.wdp"/><Relationship Id="rId19" Type="http://schemas.microsoft.com/office/2007/relationships/hdphoto" Target="../media/hdphoto5.wdp"/><Relationship Id="rId4" Type="http://schemas.openxmlformats.org/officeDocument/2006/relationships/image" Target="../media/image16.JPG"/><Relationship Id="rId9" Type="http://schemas.openxmlformats.org/officeDocument/2006/relationships/image" Target="../media/image18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sebasnavarrete.blogspot.com/2010_03_01_archive.html" TargetMode="External"/><Relationship Id="rId13" Type="http://schemas.openxmlformats.org/officeDocument/2006/relationships/hyperlink" Target="http://cooking.stackexchange.com/questions/14528/what-factors-should-i-consider-when-buying-kitchen-tongs" TargetMode="External"/><Relationship Id="rId18" Type="http://schemas.openxmlformats.org/officeDocument/2006/relationships/image" Target="../media/image30.png"/><Relationship Id="rId3" Type="http://schemas.microsoft.com/office/2007/relationships/hdphoto" Target="../media/hdphoto6.wdp"/><Relationship Id="rId7" Type="http://schemas.openxmlformats.org/officeDocument/2006/relationships/image" Target="../media/image25.jpg"/><Relationship Id="rId12" Type="http://schemas.openxmlformats.org/officeDocument/2006/relationships/image" Target="../media/image27.png"/><Relationship Id="rId17" Type="http://schemas.microsoft.com/office/2007/relationships/hdphoto" Target="../media/hdphoto9.wdp"/><Relationship Id="rId2" Type="http://schemas.openxmlformats.org/officeDocument/2006/relationships/image" Target="../media/image23.png"/><Relationship Id="rId16" Type="http://schemas.openxmlformats.org/officeDocument/2006/relationships/image" Target="../media/image29.png"/><Relationship Id="rId20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ixabay.com/vectors/teaspoon-measure-measuring-spoon-149294/" TargetMode="External"/><Relationship Id="rId11" Type="http://schemas.openxmlformats.org/officeDocument/2006/relationships/hyperlink" Target="https://www.actiludis.com/2014/07/12/en-un-colador/" TargetMode="External"/><Relationship Id="rId5" Type="http://schemas.openxmlformats.org/officeDocument/2006/relationships/image" Target="../media/image24.png"/><Relationship Id="rId15" Type="http://schemas.microsoft.com/office/2007/relationships/hdphoto" Target="../media/hdphoto8.wdp"/><Relationship Id="rId10" Type="http://schemas.microsoft.com/office/2007/relationships/hdphoto" Target="../media/hdphoto7.wdp"/><Relationship Id="rId19" Type="http://schemas.openxmlformats.org/officeDocument/2006/relationships/image" Target="../media/image31.png"/><Relationship Id="rId4" Type="http://schemas.openxmlformats.org/officeDocument/2006/relationships/hyperlink" Target="https://www.pikist.com/search/ca?q=estris+de+cuina" TargetMode="External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D0A7-7890-351E-9FD2-245D30298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44" y="1185707"/>
            <a:ext cx="8210931" cy="2971051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br>
              <a:rPr lang="en-US" sz="4800" dirty="0"/>
            </a:br>
            <a:r>
              <a:rPr lang="es-GT" sz="4800" dirty="0">
                <a:latin typeface="+mn-lt"/>
                <a:ea typeface="ADLaM Display" panose="02010000000000000000" pitchFamily="2" charset="0"/>
                <a:cs typeface="ADLaM Display" panose="02010000000000000000" pitchFamily="2" charset="0"/>
              </a:rPr>
              <a:t>COCINANDO EN ESPAÑOL: UN RECORRIDO POR EL IDIOMA A TRAVÉS DE LA COMIDA. </a:t>
            </a:r>
            <a:endParaRPr lang="en-US" sz="4800" dirty="0">
              <a:latin typeface="+mn-lt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58851-56FD-78E6-4F02-BDA8E2C88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418007"/>
            <a:ext cx="10572000" cy="748892"/>
          </a:xfrm>
        </p:spPr>
        <p:txBody>
          <a:bodyPr>
            <a:noAutofit/>
          </a:bodyPr>
          <a:lstStyle/>
          <a:p>
            <a:pPr algn="r"/>
            <a:r>
              <a:rPr lang="en-US" sz="4400" b="1" dirty="0"/>
              <a:t>Day 1</a:t>
            </a:r>
          </a:p>
        </p:txBody>
      </p:sp>
      <p:pic>
        <p:nvPicPr>
          <p:cNvPr id="1026" name="Picture 2" descr="Mount Horeb Area School District - Futura Spanish Adventures">
            <a:extLst>
              <a:ext uri="{FF2B5EF4-FFF2-40B4-BE49-F238E27FC236}">
                <a16:creationId xmlns:a16="http://schemas.microsoft.com/office/drawing/2014/main" id="{9088C31D-A048-5F35-91FD-1B2D1C321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4" y="249141"/>
            <a:ext cx="1819656" cy="7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6E138-9371-30EC-E3D5-E39640CCBE90}"/>
              </a:ext>
            </a:extLst>
          </p:cNvPr>
          <p:cNvSpPr txBox="1"/>
          <p:nvPr/>
        </p:nvSpPr>
        <p:spPr>
          <a:xfrm>
            <a:off x="1403604" y="4369101"/>
            <a:ext cx="106504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/>
              <a:t>Cooking Up Spanish: A Taste of Spanish Through Food</a:t>
            </a:r>
          </a:p>
        </p:txBody>
      </p:sp>
      <p:pic>
        <p:nvPicPr>
          <p:cNvPr id="4" name="Picture 3" descr="A chopping board with spices on top">
            <a:extLst>
              <a:ext uri="{FF2B5EF4-FFF2-40B4-BE49-F238E27FC236}">
                <a16:creationId xmlns:a16="http://schemas.microsoft.com/office/drawing/2014/main" id="{E0AC727F-2EEA-8E80-4622-9DED9D0FD7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1" r="12507" b="-1"/>
          <a:stretch/>
        </p:blipFill>
        <p:spPr>
          <a:xfrm>
            <a:off x="8451349" y="605237"/>
            <a:ext cx="3602736" cy="3551521"/>
          </a:xfrm>
          <a:custGeom>
            <a:avLst/>
            <a:gdLst/>
            <a:ahLst/>
            <a:cxnLst/>
            <a:rect l="l" t="t" r="r" b="b"/>
            <a:pathLst>
              <a:path w="5326462" h="5250743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60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3874BD-6B94-0362-0AEE-0D93A4E94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53" y="943716"/>
            <a:ext cx="11073047" cy="497056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E29A112-39C8-54EE-9BE5-FD81AFE26FC6}"/>
              </a:ext>
            </a:extLst>
          </p:cNvPr>
          <p:cNvSpPr/>
          <p:nvPr/>
        </p:nvSpPr>
        <p:spPr>
          <a:xfrm>
            <a:off x="1490472" y="980292"/>
            <a:ext cx="2743200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la cocina</a:t>
            </a:r>
            <a:endParaRPr lang="en-US" sz="2800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D78A48-E714-9F71-EF94-6689A044A79C}"/>
              </a:ext>
            </a:extLst>
          </p:cNvPr>
          <p:cNvSpPr/>
          <p:nvPr/>
        </p:nvSpPr>
        <p:spPr>
          <a:xfrm>
            <a:off x="8619744" y="980292"/>
            <a:ext cx="2743200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el lavaplatos</a:t>
            </a:r>
            <a:endParaRPr lang="en-US" sz="28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A896EC-A6E7-16D1-36F4-27C0C716D7D4}"/>
              </a:ext>
            </a:extLst>
          </p:cNvPr>
          <p:cNvSpPr/>
          <p:nvPr/>
        </p:nvSpPr>
        <p:spPr>
          <a:xfrm>
            <a:off x="1853184" y="2165964"/>
            <a:ext cx="2743200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la estufa</a:t>
            </a:r>
            <a:endParaRPr lang="en-US" sz="28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E4925C5-9419-9335-B4A1-5FC43D04C55E}"/>
              </a:ext>
            </a:extLst>
          </p:cNvPr>
          <p:cNvSpPr/>
          <p:nvPr/>
        </p:nvSpPr>
        <p:spPr>
          <a:xfrm>
            <a:off x="5787815" y="2165964"/>
            <a:ext cx="2743200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el horno</a:t>
            </a:r>
            <a:endParaRPr lang="en-US" sz="28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6F190E-6CBB-C2E7-9E1F-8AE1A2C78B47}"/>
              </a:ext>
            </a:extLst>
          </p:cNvPr>
          <p:cNvSpPr/>
          <p:nvPr/>
        </p:nvSpPr>
        <p:spPr>
          <a:xfrm>
            <a:off x="3380232" y="3388212"/>
            <a:ext cx="2743200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la cocina</a:t>
            </a:r>
            <a:endParaRPr lang="en-US" sz="2800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7CB65F-077A-1AA3-0780-36D2675F9BFF}"/>
              </a:ext>
            </a:extLst>
          </p:cNvPr>
          <p:cNvSpPr/>
          <p:nvPr/>
        </p:nvSpPr>
        <p:spPr>
          <a:xfrm>
            <a:off x="8263128" y="3369924"/>
            <a:ext cx="2743200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el refrigerador</a:t>
            </a:r>
            <a:endParaRPr lang="en-US" sz="2800" b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A3E4928-AD48-B13F-2E16-BF5E631C070D}"/>
              </a:ext>
            </a:extLst>
          </p:cNvPr>
          <p:cNvSpPr/>
          <p:nvPr/>
        </p:nvSpPr>
        <p:spPr>
          <a:xfrm>
            <a:off x="3672840" y="4589124"/>
            <a:ext cx="2423160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la despensa</a:t>
            </a:r>
            <a:endParaRPr lang="en-US" sz="2800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CDFCE7-7A5E-2041-F9F7-5DADF544CE49}"/>
              </a:ext>
            </a:extLst>
          </p:cNvPr>
          <p:cNvSpPr/>
          <p:nvPr/>
        </p:nvSpPr>
        <p:spPr>
          <a:xfrm>
            <a:off x="8665464" y="4642104"/>
            <a:ext cx="2743200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el microondas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0218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AD3A37-596A-7F8A-0519-EB0DC6B65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71" y="1438275"/>
            <a:ext cx="10940697" cy="37292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A76FEF-FD9B-064F-1474-39D3671DFF3E}"/>
              </a:ext>
            </a:extLst>
          </p:cNvPr>
          <p:cNvSpPr/>
          <p:nvPr/>
        </p:nvSpPr>
        <p:spPr>
          <a:xfrm>
            <a:off x="3511296" y="1510644"/>
            <a:ext cx="3401568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la tabla de cortar</a:t>
            </a:r>
            <a:endParaRPr lang="en-US" sz="28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1B88BD-F090-1321-D46C-F04A46B4436E}"/>
              </a:ext>
            </a:extLst>
          </p:cNvPr>
          <p:cNvSpPr/>
          <p:nvPr/>
        </p:nvSpPr>
        <p:spPr>
          <a:xfrm>
            <a:off x="7923966" y="1510644"/>
            <a:ext cx="2743200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el mostrador</a:t>
            </a:r>
            <a:endParaRPr lang="en-US" sz="28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C6CED9-064B-D32A-C8A5-6C7F628FB564}"/>
              </a:ext>
            </a:extLst>
          </p:cNvPr>
          <p:cNvSpPr/>
          <p:nvPr/>
        </p:nvSpPr>
        <p:spPr>
          <a:xfrm>
            <a:off x="3511296" y="2681076"/>
            <a:ext cx="2203704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el tostador</a:t>
            </a:r>
            <a:endParaRPr lang="en-US" sz="2800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FF60C5-914B-182E-C942-BF2C3CD69331}"/>
              </a:ext>
            </a:extLst>
          </p:cNvPr>
          <p:cNvSpPr/>
          <p:nvPr/>
        </p:nvSpPr>
        <p:spPr>
          <a:xfrm>
            <a:off x="5953434" y="2681076"/>
            <a:ext cx="1892118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b="1" dirty="0"/>
              <a:t>la freidora de aire</a:t>
            </a:r>
            <a:endParaRPr lang="en-US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3091F1-1088-99AA-82E8-D18CC3C91F32}"/>
              </a:ext>
            </a:extLst>
          </p:cNvPr>
          <p:cNvSpPr/>
          <p:nvPr/>
        </p:nvSpPr>
        <p:spPr>
          <a:xfrm>
            <a:off x="5102352" y="3851508"/>
            <a:ext cx="1965960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000" b="1" dirty="0"/>
              <a:t>la licuadora</a:t>
            </a:r>
            <a:endParaRPr lang="en-US" sz="20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EE0D3D-3E1C-3B1D-AB09-D8ADCFF4FFB5}"/>
              </a:ext>
            </a:extLst>
          </p:cNvPr>
          <p:cNvSpPr/>
          <p:nvPr/>
        </p:nvSpPr>
        <p:spPr>
          <a:xfrm>
            <a:off x="7193280" y="3851508"/>
            <a:ext cx="1965960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el sartén</a:t>
            </a:r>
            <a:endParaRPr lang="en-US" sz="2800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FC7954-4442-C779-53DB-A79A27E084FB}"/>
              </a:ext>
            </a:extLst>
          </p:cNvPr>
          <p:cNvSpPr/>
          <p:nvPr/>
        </p:nvSpPr>
        <p:spPr>
          <a:xfrm>
            <a:off x="9360408" y="3851508"/>
            <a:ext cx="1965960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la olla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7004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EF101A-0EB3-802A-669E-1982EE8A9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98" y="1400072"/>
            <a:ext cx="11741604" cy="405785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81DE84-1D4C-2711-8C2E-7A3F50825C28}"/>
              </a:ext>
            </a:extLst>
          </p:cNvPr>
          <p:cNvSpPr/>
          <p:nvPr/>
        </p:nvSpPr>
        <p:spPr>
          <a:xfrm>
            <a:off x="4110918" y="1483212"/>
            <a:ext cx="2743200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la espátula</a:t>
            </a:r>
            <a:endParaRPr lang="en-US" sz="28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5CC4C61-6077-E0AA-B794-4915E5F146FE}"/>
              </a:ext>
            </a:extLst>
          </p:cNvPr>
          <p:cNvSpPr/>
          <p:nvPr/>
        </p:nvSpPr>
        <p:spPr>
          <a:xfrm>
            <a:off x="8253150" y="1448520"/>
            <a:ext cx="2743200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el batidor</a:t>
            </a:r>
            <a:endParaRPr lang="en-US" sz="28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7459EF-9852-EE77-4380-18D880C40360}"/>
              </a:ext>
            </a:extLst>
          </p:cNvPr>
          <p:cNvSpPr/>
          <p:nvPr/>
        </p:nvSpPr>
        <p:spPr>
          <a:xfrm>
            <a:off x="4110918" y="2772516"/>
            <a:ext cx="2253306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b="1" dirty="0"/>
              <a:t>la taza medidora</a:t>
            </a:r>
            <a:endParaRPr lang="en-US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2AE5BE-867E-D189-01E9-FF88B8BD4149}"/>
              </a:ext>
            </a:extLst>
          </p:cNvPr>
          <p:cNvSpPr/>
          <p:nvPr/>
        </p:nvSpPr>
        <p:spPr>
          <a:xfrm>
            <a:off x="6762678" y="2763372"/>
            <a:ext cx="2134434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000" b="1" dirty="0"/>
              <a:t>la cucharada</a:t>
            </a:r>
            <a:endParaRPr lang="en-US" sz="20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601905-793A-3602-454D-F91C793A36B7}"/>
              </a:ext>
            </a:extLst>
          </p:cNvPr>
          <p:cNvSpPr/>
          <p:nvPr/>
        </p:nvSpPr>
        <p:spPr>
          <a:xfrm>
            <a:off x="9386847" y="2754228"/>
            <a:ext cx="2308329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000" b="1" dirty="0"/>
              <a:t>la cucharadita</a:t>
            </a:r>
            <a:endParaRPr lang="en-US" sz="20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14AD8E-0CBB-FC02-B68B-187EAD966DA0}"/>
              </a:ext>
            </a:extLst>
          </p:cNvPr>
          <p:cNvSpPr/>
          <p:nvPr/>
        </p:nvSpPr>
        <p:spPr>
          <a:xfrm>
            <a:off x="3621024" y="4061820"/>
            <a:ext cx="2551176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las tijeras</a:t>
            </a:r>
            <a:endParaRPr lang="en-US" sz="28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0C3B2EE-094C-4923-36F0-44233EF673F3}"/>
              </a:ext>
            </a:extLst>
          </p:cNvPr>
          <p:cNvSpPr/>
          <p:nvPr/>
        </p:nvSpPr>
        <p:spPr>
          <a:xfrm>
            <a:off x="6289724" y="4043532"/>
            <a:ext cx="2551176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el colador</a:t>
            </a:r>
            <a:endParaRPr lang="en-US" sz="2800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FA3A965-DCF0-B640-B910-19DF78D11C90}"/>
              </a:ext>
            </a:extLst>
          </p:cNvPr>
          <p:cNvSpPr/>
          <p:nvPr/>
        </p:nvSpPr>
        <p:spPr>
          <a:xfrm>
            <a:off x="9087115" y="4043532"/>
            <a:ext cx="2644637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las tenazas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7056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B57D9-139B-1E1B-5E58-EDB80539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64" y="2111773"/>
            <a:ext cx="4382521" cy="2007789"/>
          </a:xfrm>
        </p:spPr>
        <p:txBody>
          <a:bodyPr/>
          <a:lstStyle/>
          <a:p>
            <a:pPr algn="r"/>
            <a:r>
              <a:rPr lang="es-GT" dirty="0"/>
              <a:t>¡Vamos a Conversar! </a:t>
            </a:r>
            <a:br>
              <a:rPr lang="es-GT" dirty="0"/>
            </a:br>
            <a:endParaRPr lang="en-US" dirty="0"/>
          </a:p>
        </p:txBody>
      </p:sp>
      <p:pic>
        <p:nvPicPr>
          <p:cNvPr id="11266" name="Picture 2" descr="Amigos videollamadas en la computadora portátil">
            <a:extLst>
              <a:ext uri="{FF2B5EF4-FFF2-40B4-BE49-F238E27FC236}">
                <a16:creationId xmlns:a16="http://schemas.microsoft.com/office/drawing/2014/main" id="{40B02804-08D1-10AF-2138-996C68652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75" y="1653913"/>
            <a:ext cx="3524250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B2EA393-D888-3D4C-2153-0E582ECF6DBF}"/>
              </a:ext>
            </a:extLst>
          </p:cNvPr>
          <p:cNvSpPr txBox="1">
            <a:spLocks/>
          </p:cNvSpPr>
          <p:nvPr/>
        </p:nvSpPr>
        <p:spPr>
          <a:xfrm>
            <a:off x="6213150" y="4119562"/>
            <a:ext cx="4880300" cy="229552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GT" b="1"/>
              <a:t>Let’s go over the group conversation before we split into breakout rooms!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29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4DE7C4-8E1B-2984-8DCF-F4E72C1DE4BA}"/>
              </a:ext>
            </a:extLst>
          </p:cNvPr>
          <p:cNvSpPr txBox="1"/>
          <p:nvPr/>
        </p:nvSpPr>
        <p:spPr>
          <a:xfrm>
            <a:off x="277751" y="0"/>
            <a:ext cx="7256524" cy="698652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endParaRPr lang="en-US" sz="1600" b="1" dirty="0">
              <a:solidFill>
                <a:schemeClr val="bg1"/>
              </a:solidFill>
            </a:endParaRPr>
          </a:p>
          <a:p>
            <a:pPr algn="just"/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Hola, </a:t>
            </a:r>
            <a:r>
              <a:rPr lang="en-US" sz="1600" dirty="0" err="1">
                <a:solidFill>
                  <a:schemeClr val="bg1"/>
                </a:solidFill>
              </a:rPr>
              <a:t>estoy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la </a:t>
            </a:r>
            <a:r>
              <a:rPr lang="en-US" sz="1600" b="1" dirty="0" err="1">
                <a:solidFill>
                  <a:schemeClr val="bg1"/>
                </a:solidFill>
              </a:rPr>
              <a:t>cocina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Hi, I am in the kitchen.</a:t>
            </a:r>
            <a:endParaRPr lang="en-US" sz="1600" dirty="0">
              <a:solidFill>
                <a:schemeClr val="bg1"/>
              </a:solidFill>
            </a:endParaRPr>
          </a:p>
          <a:p>
            <a:pPr algn="just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B: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¡Hola!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Yo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también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estoy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la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cocina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./ 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Hi! I am also in the kitchen.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¿</a:t>
            </a:r>
            <a:r>
              <a:rPr lang="en-US" sz="1600" dirty="0" err="1">
                <a:solidFill>
                  <a:schemeClr val="bg1"/>
                </a:solidFill>
              </a:rPr>
              <a:t>Dónde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están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el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refrigerador</a:t>
            </a:r>
            <a:r>
              <a:rPr lang="en-US" sz="1600" dirty="0">
                <a:solidFill>
                  <a:schemeClr val="bg1"/>
                </a:solidFill>
              </a:rPr>
              <a:t> y </a:t>
            </a:r>
            <a:r>
              <a:rPr lang="en-US" sz="1600" b="1" dirty="0" err="1">
                <a:solidFill>
                  <a:schemeClr val="bg1"/>
                </a:solidFill>
              </a:rPr>
              <a:t>el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congelador</a:t>
            </a:r>
            <a:r>
              <a:rPr lang="en-US" sz="1600" dirty="0">
                <a:solidFill>
                  <a:schemeClr val="bg1"/>
                </a:solidFill>
              </a:rPr>
              <a:t>? /</a:t>
            </a:r>
            <a:r>
              <a:rPr lang="en-US" sz="1600" i="1" dirty="0">
                <a:solidFill>
                  <a:schemeClr val="bg1"/>
                </a:solidFill>
              </a:rPr>
              <a:t>Where are the refrigerator and the freezer?</a:t>
            </a:r>
            <a:endParaRPr lang="en-US" sz="1600" dirty="0">
              <a:solidFill>
                <a:schemeClr val="bg1"/>
              </a:solidFill>
            </a:endParaRPr>
          </a:p>
          <a:p>
            <a:pPr algn="just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B: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Están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cerca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el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lavaplatos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y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el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mostrador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. /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They are near the sink and the counter.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Voy a usar </a:t>
            </a:r>
            <a:r>
              <a:rPr lang="en-US" sz="1600" b="1" dirty="0">
                <a:solidFill>
                  <a:schemeClr val="bg1"/>
                </a:solidFill>
              </a:rPr>
              <a:t>la </a:t>
            </a:r>
            <a:r>
              <a:rPr lang="en-US" sz="1600" b="1" dirty="0" err="1">
                <a:solidFill>
                  <a:schemeClr val="bg1"/>
                </a:solidFill>
              </a:rPr>
              <a:t>tabla</a:t>
            </a:r>
            <a:r>
              <a:rPr lang="en-US" sz="1600" b="1" dirty="0">
                <a:solidFill>
                  <a:schemeClr val="bg1"/>
                </a:solidFill>
              </a:rPr>
              <a:t> de </a:t>
            </a:r>
            <a:r>
              <a:rPr lang="en-US" sz="1600" b="1" dirty="0" err="1">
                <a:solidFill>
                  <a:schemeClr val="bg1"/>
                </a:solidFill>
              </a:rPr>
              <a:t>cortar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b="1" dirty="0">
                <a:solidFill>
                  <a:schemeClr val="bg1"/>
                </a:solidFill>
              </a:rPr>
              <a:t>las </a:t>
            </a:r>
            <a:r>
              <a:rPr lang="en-US" sz="1600" b="1" dirty="0" err="1">
                <a:solidFill>
                  <a:schemeClr val="bg1"/>
                </a:solidFill>
              </a:rPr>
              <a:t>tijeras</a:t>
            </a:r>
            <a:r>
              <a:rPr lang="en-US" sz="1600" dirty="0">
                <a:solidFill>
                  <a:schemeClr val="bg1"/>
                </a:solidFill>
              </a:rPr>
              <a:t> y </a:t>
            </a:r>
            <a:r>
              <a:rPr lang="en-US" sz="1600" b="1" dirty="0" err="1">
                <a:solidFill>
                  <a:schemeClr val="bg1"/>
                </a:solidFill>
              </a:rPr>
              <a:t>el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tazón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I am going to use the cutting board, the scissors, and the bowl.</a:t>
            </a:r>
            <a:endParaRPr lang="en-US" sz="1600" dirty="0">
              <a:solidFill>
                <a:schemeClr val="bg1"/>
              </a:solidFill>
            </a:endParaRPr>
          </a:p>
          <a:p>
            <a:pPr algn="just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B: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Los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encuentras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la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despensa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. /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You find them in the pantry.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Voy a </a:t>
            </a:r>
            <a:r>
              <a:rPr lang="en-US" sz="1600" dirty="0" err="1">
                <a:solidFill>
                  <a:schemeClr val="bg1"/>
                </a:solidFill>
              </a:rPr>
              <a:t>mezclar</a:t>
            </a:r>
            <a:r>
              <a:rPr lang="en-US" sz="1600" dirty="0">
                <a:solidFill>
                  <a:schemeClr val="bg1"/>
                </a:solidFill>
              </a:rPr>
              <a:t> con </a:t>
            </a:r>
            <a:r>
              <a:rPr lang="en-US" sz="1600" b="1" dirty="0" err="1">
                <a:solidFill>
                  <a:schemeClr val="bg1"/>
                </a:solidFill>
              </a:rPr>
              <a:t>el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batidor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b="1" dirty="0">
                <a:solidFill>
                  <a:schemeClr val="bg1"/>
                </a:solidFill>
              </a:rPr>
              <a:t>la </a:t>
            </a:r>
            <a:r>
              <a:rPr lang="en-US" sz="1600" b="1" dirty="0" err="1">
                <a:solidFill>
                  <a:schemeClr val="bg1"/>
                </a:solidFill>
              </a:rPr>
              <a:t>espátula</a:t>
            </a:r>
            <a:r>
              <a:rPr lang="en-US" sz="1600" dirty="0">
                <a:solidFill>
                  <a:schemeClr val="bg1"/>
                </a:solidFill>
              </a:rPr>
              <a:t> y </a:t>
            </a:r>
            <a:r>
              <a:rPr lang="en-US" sz="1600" b="1" dirty="0" err="1">
                <a:solidFill>
                  <a:schemeClr val="bg1"/>
                </a:solidFill>
              </a:rPr>
              <a:t>el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cucharón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I am going to mix with the whisk, the spatula, and the ladle.</a:t>
            </a:r>
            <a:endParaRPr lang="en-US" sz="1600" dirty="0">
              <a:solidFill>
                <a:schemeClr val="bg1"/>
              </a:solidFill>
            </a:endParaRPr>
          </a:p>
          <a:p>
            <a:pPr algn="just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B: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También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usa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el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colador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y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las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tenazas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. /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Also use the strainer and the tongs.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Quiero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cocinar</a:t>
            </a:r>
            <a:r>
              <a:rPr lang="en-US" sz="1600" dirty="0">
                <a:solidFill>
                  <a:schemeClr val="bg1"/>
                </a:solidFill>
              </a:rPr>
              <a:t> con </a:t>
            </a:r>
            <a:r>
              <a:rPr lang="en-US" sz="1600" b="1" dirty="0" err="1">
                <a:solidFill>
                  <a:schemeClr val="bg1"/>
                </a:solidFill>
              </a:rPr>
              <a:t>el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sartén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la estufa</a:t>
            </a:r>
            <a:r>
              <a:rPr lang="en-US" sz="1600" dirty="0">
                <a:solidFill>
                  <a:schemeClr val="bg1"/>
                </a:solidFill>
              </a:rPr>
              <a:t> y con </a:t>
            </a:r>
            <a:r>
              <a:rPr lang="en-US" sz="1600" b="1" dirty="0">
                <a:solidFill>
                  <a:schemeClr val="bg1"/>
                </a:solidFill>
              </a:rPr>
              <a:t>la olla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el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horno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I want to cook with the pan on the stove and with the pot in the oven.</a:t>
            </a:r>
            <a:endParaRPr lang="en-US" sz="1600" dirty="0">
              <a:solidFill>
                <a:schemeClr val="bg1"/>
              </a:solidFill>
            </a:endParaRPr>
          </a:p>
          <a:p>
            <a:pPr algn="just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B: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Puedes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usar también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el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microondas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el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tostador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o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la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freidora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aire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. /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You can also use the microwave, the toaster, or the air fryer.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Necesito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medir</a:t>
            </a:r>
            <a:r>
              <a:rPr lang="en-US" sz="1600" dirty="0">
                <a:solidFill>
                  <a:schemeClr val="bg1"/>
                </a:solidFill>
              </a:rPr>
              <a:t> con </a:t>
            </a:r>
            <a:r>
              <a:rPr lang="en-US" sz="1600" b="1" dirty="0">
                <a:solidFill>
                  <a:schemeClr val="bg1"/>
                </a:solidFill>
              </a:rPr>
              <a:t>la </a:t>
            </a:r>
            <a:r>
              <a:rPr lang="en-US" sz="1600" b="1" dirty="0" err="1">
                <a:solidFill>
                  <a:schemeClr val="bg1"/>
                </a:solidFill>
              </a:rPr>
              <a:t>taza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medidora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b="1" dirty="0">
                <a:solidFill>
                  <a:schemeClr val="bg1"/>
                </a:solidFill>
              </a:rPr>
              <a:t>la </a:t>
            </a:r>
            <a:r>
              <a:rPr lang="en-US" sz="1600" b="1" dirty="0" err="1">
                <a:solidFill>
                  <a:schemeClr val="bg1"/>
                </a:solidFill>
              </a:rPr>
              <a:t>cucharada</a:t>
            </a:r>
            <a:r>
              <a:rPr lang="en-US" sz="1600" dirty="0">
                <a:solidFill>
                  <a:schemeClr val="bg1"/>
                </a:solidFill>
              </a:rPr>
              <a:t> y </a:t>
            </a:r>
            <a:r>
              <a:rPr lang="en-US" sz="1600" b="1" dirty="0">
                <a:solidFill>
                  <a:schemeClr val="bg1"/>
                </a:solidFill>
              </a:rPr>
              <a:t>la </a:t>
            </a:r>
            <a:r>
              <a:rPr lang="en-US" sz="1600" b="1" dirty="0" err="1">
                <a:solidFill>
                  <a:schemeClr val="bg1"/>
                </a:solidFill>
              </a:rPr>
              <a:t>cucharadita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I need to measure with the measuring cup, the tablespoon, and the teaspoon.</a:t>
            </a:r>
            <a:endParaRPr lang="en-US" sz="1600" dirty="0">
              <a:solidFill>
                <a:schemeClr val="bg1"/>
              </a:solidFill>
            </a:endParaRPr>
          </a:p>
          <a:p>
            <a:pPr algn="just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B: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Perfecto, no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olvides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usar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la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licuadora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. /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Perfect, don’t forget to use the blender.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Voy a </a:t>
            </a:r>
            <a:r>
              <a:rPr lang="en-US" sz="1600" dirty="0" err="1">
                <a:solidFill>
                  <a:schemeClr val="bg1"/>
                </a:solidFill>
              </a:rPr>
              <a:t>preparar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todo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ahora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la </a:t>
            </a:r>
            <a:r>
              <a:rPr lang="en-US" sz="1600" b="1" dirty="0" err="1">
                <a:solidFill>
                  <a:schemeClr val="bg1"/>
                </a:solidFill>
              </a:rPr>
              <a:t>cocina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I am going to prepare everything now in the kitchen.</a:t>
            </a:r>
            <a:endParaRPr lang="en-US" sz="1600" dirty="0">
              <a:solidFill>
                <a:schemeClr val="bg1"/>
              </a:solidFill>
            </a:endParaRPr>
          </a:p>
          <a:p>
            <a:pPr algn="just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B: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¡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Excelente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! Todo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está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listo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la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cocina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. /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Excellent! Everything is ready in the kitchen.</a:t>
            </a:r>
          </a:p>
          <a:p>
            <a:pPr algn="just"/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100" name="Picture 4" descr="Couple cooking together Vectors - Download Free High-Quality Vectors from  Freepik | Freepik">
            <a:extLst>
              <a:ext uri="{FF2B5EF4-FFF2-40B4-BE49-F238E27FC236}">
                <a16:creationId xmlns:a16="http://schemas.microsoft.com/office/drawing/2014/main" id="{6AFBEB7C-4B28-BE13-C0C4-8C39C7C77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12225" r="7470" b="12631"/>
          <a:stretch>
            <a:fillRect/>
          </a:stretch>
        </p:blipFill>
        <p:spPr bwMode="auto">
          <a:xfrm>
            <a:off x="7826502" y="1564787"/>
            <a:ext cx="4230622" cy="372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136255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6BEC52-11E3-BDC4-BD0E-90C1649B4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361890"/>
              </p:ext>
            </p:extLst>
          </p:nvPr>
        </p:nvGraphicFramePr>
        <p:xfrm>
          <a:off x="2664258" y="1649411"/>
          <a:ext cx="7320683" cy="270700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949014">
                  <a:extLst>
                    <a:ext uri="{9D8B030D-6E8A-4147-A177-3AD203B41FA5}">
                      <a16:colId xmlns:a16="http://schemas.microsoft.com/office/drawing/2014/main" val="114594858"/>
                    </a:ext>
                  </a:extLst>
                </a:gridCol>
                <a:gridCol w="2371669">
                  <a:extLst>
                    <a:ext uri="{9D8B030D-6E8A-4147-A177-3AD203B41FA5}">
                      <a16:colId xmlns:a16="http://schemas.microsoft.com/office/drawing/2014/main" val="459950004"/>
                    </a:ext>
                  </a:extLst>
                </a:gridCol>
              </a:tblGrid>
              <a:tr h="26352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MÁS VOCABULARIO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808509"/>
                  </a:ext>
                </a:extLst>
              </a:tr>
              <a:tr h="2965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 err="1">
                          <a:effectLst/>
                        </a:rPr>
                        <a:t>el</a:t>
                      </a:r>
                      <a:r>
                        <a:rPr lang="en-US" sz="2400" kern="100" dirty="0">
                          <a:effectLst/>
                        </a:rPr>
                        <a:t> </a:t>
                      </a:r>
                      <a:r>
                        <a:rPr lang="en-US" sz="2400" kern="100" dirty="0" err="1">
                          <a:effectLst/>
                        </a:rPr>
                        <a:t>lavavajillas</a:t>
                      </a:r>
                      <a:r>
                        <a:rPr lang="en-US" sz="2400" kern="100" dirty="0">
                          <a:effectLst/>
                        </a:rPr>
                        <a:t> / </a:t>
                      </a:r>
                      <a:r>
                        <a:rPr lang="en-US" sz="2400" kern="100" dirty="0" err="1">
                          <a:effectLst/>
                        </a:rPr>
                        <a:t>el</a:t>
                      </a:r>
                      <a:r>
                        <a:rPr lang="en-US" sz="2400" kern="100" dirty="0">
                          <a:effectLst/>
                        </a:rPr>
                        <a:t> </a:t>
                      </a:r>
                      <a:r>
                        <a:rPr lang="en-US" sz="2400" kern="100" dirty="0" err="1">
                          <a:effectLst/>
                        </a:rPr>
                        <a:t>lavaplatos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dishwasher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1337519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 dirty="0">
                          <a:effectLst/>
                        </a:rPr>
                        <a:t>la olla de cocción lenta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 dirty="0" err="1">
                          <a:effectLst/>
                        </a:rPr>
                        <a:t>slow</a:t>
                      </a:r>
                      <a:r>
                        <a:rPr lang="es-MX" sz="2400" kern="100" dirty="0">
                          <a:effectLst/>
                        </a:rPr>
                        <a:t> </a:t>
                      </a:r>
                      <a:r>
                        <a:rPr lang="es-MX" sz="2400" kern="100" dirty="0" err="1">
                          <a:effectLst/>
                        </a:rPr>
                        <a:t>cooker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8518884"/>
                  </a:ext>
                </a:extLst>
              </a:tr>
              <a:tr h="271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 dirty="0">
                          <a:effectLst/>
                        </a:rPr>
                        <a:t>la parrilla/la plancha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>
                          <a:effectLst/>
                        </a:rPr>
                        <a:t>grill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2448701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 dirty="0">
                          <a:effectLst/>
                        </a:rPr>
                        <a:t>el sacacorchos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>
                          <a:effectLst/>
                        </a:rPr>
                        <a:t>corkscrew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1092208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 dirty="0">
                          <a:effectLst/>
                        </a:rPr>
                        <a:t>el rayador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>
                          <a:effectLst/>
                        </a:rPr>
                        <a:t>grater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9329927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 dirty="0">
                          <a:effectLst/>
                        </a:rPr>
                        <a:t>la batidora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 dirty="0">
                          <a:effectLst/>
                        </a:rPr>
                        <a:t>mixer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26112"/>
                  </a:ext>
                </a:extLst>
              </a:tr>
            </a:tbl>
          </a:graphicData>
        </a:graphic>
      </p:graphicFrame>
      <p:pic>
        <p:nvPicPr>
          <p:cNvPr id="5122" name="Picture 2" descr="GE Top Control with Plastic Interior Dishwasher with Sanitize Cycle &amp; Dry Boost - White - GDT630PGRWW">
            <a:extLst>
              <a:ext uri="{FF2B5EF4-FFF2-40B4-BE49-F238E27FC236}">
                <a16:creationId xmlns:a16="http://schemas.microsoft.com/office/drawing/2014/main" id="{8A8D86EE-D3DD-22E1-011F-74D778FF3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50" y="90645"/>
            <a:ext cx="2028825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rock Pot Manual Slow Cooker, 4.5qt">
            <a:extLst>
              <a:ext uri="{FF2B5EF4-FFF2-40B4-BE49-F238E27FC236}">
                <a16:creationId xmlns:a16="http://schemas.microsoft.com/office/drawing/2014/main" id="{AF31C03F-000F-AC71-70EC-2B14D624C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750" r="96917">
                        <a14:foregroundMark x1="20167" y1="26833" x2="32167" y2="24833"/>
                        <a14:foregroundMark x1="32167" y1="24833" x2="34833" y2="24833"/>
                        <a14:foregroundMark x1="72917" y1="34583" x2="83750" y2="34083"/>
                        <a14:foregroundMark x1="83750" y1="34083" x2="86083" y2="34167"/>
                        <a14:foregroundMark x1="90667" y1="28750" x2="89333" y2="27667"/>
                        <a14:foregroundMark x1="9333" y1="29167" x2="10000" y2="27917"/>
                        <a14:foregroundMark x1="13167" y1="33083" x2="14750" y2="35167"/>
                        <a14:foregroundMark x1="4750" y1="44333" x2="11000" y2="44583"/>
                        <a14:foregroundMark x1="89167" y1="45833" x2="96917" y2="44250"/>
                        <a14:foregroundMark x1="96917" y1="44250" x2="95417" y2="43500"/>
                        <a14:foregroundMark x1="15417" y1="26667" x2="17917" y2="2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4" y="-191056"/>
            <a:ext cx="2410936" cy="241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rilling Safely | UNL Food | Nebraska">
            <a:extLst>
              <a:ext uri="{FF2B5EF4-FFF2-40B4-BE49-F238E27FC236}">
                <a16:creationId xmlns:a16="http://schemas.microsoft.com/office/drawing/2014/main" id="{7A143C55-97D9-6077-3C33-B33477450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14" y="28418"/>
            <a:ext cx="290763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ipos de sacacorchos para botellas de vino y su uso - VINAK">
            <a:extLst>
              <a:ext uri="{FF2B5EF4-FFF2-40B4-BE49-F238E27FC236}">
                <a16:creationId xmlns:a16="http://schemas.microsoft.com/office/drawing/2014/main" id="{FE83370F-336C-83A1-233B-4F2484AD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" y="4638121"/>
            <a:ext cx="2728045" cy="218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allador de caja de 4 lados para verduras con queso | eBay">
            <a:extLst>
              <a:ext uri="{FF2B5EF4-FFF2-40B4-BE49-F238E27FC236}">
                <a16:creationId xmlns:a16="http://schemas.microsoft.com/office/drawing/2014/main" id="{CAB4EDEC-B5BE-79E1-AD92-8A7890988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201" y="3891630"/>
            <a:ext cx="2966370" cy="29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BFBE8EB7-ACE2-337E-A5D2-1716361C3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064" y="4447064"/>
            <a:ext cx="2410936" cy="241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70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14D07E1-D7C1-35BD-4E63-269E844A3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463548"/>
              </p:ext>
            </p:extLst>
          </p:nvPr>
        </p:nvGraphicFramePr>
        <p:xfrm>
          <a:off x="2707480" y="1498418"/>
          <a:ext cx="6943726" cy="271031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307271">
                  <a:extLst>
                    <a:ext uri="{9D8B030D-6E8A-4147-A177-3AD203B41FA5}">
                      <a16:colId xmlns:a16="http://schemas.microsoft.com/office/drawing/2014/main" val="278255418"/>
                    </a:ext>
                  </a:extLst>
                </a:gridCol>
                <a:gridCol w="3636455">
                  <a:extLst>
                    <a:ext uri="{9D8B030D-6E8A-4147-A177-3AD203B41FA5}">
                      <a16:colId xmlns:a16="http://schemas.microsoft.com/office/drawing/2014/main" val="1587187043"/>
                    </a:ext>
                  </a:extLst>
                </a:gridCol>
              </a:tblGrid>
              <a:tr h="29654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s-GT" sz="20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MÁS VOCABULARIO</a:t>
                      </a: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endParaRPr lang="en-US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1110467"/>
                  </a:ext>
                </a:extLst>
              </a:tr>
              <a:tr h="2965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 err="1">
                          <a:effectLst/>
                        </a:rPr>
                        <a:t>el</a:t>
                      </a:r>
                      <a:r>
                        <a:rPr lang="en-US" sz="2400" kern="100" dirty="0">
                          <a:effectLst/>
                        </a:rPr>
                        <a:t> </a:t>
                      </a:r>
                      <a:r>
                        <a:rPr lang="en-US" sz="2400" kern="100" dirty="0" err="1">
                          <a:effectLst/>
                        </a:rPr>
                        <a:t>grifo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 kern="100" dirty="0">
                          <a:effectLst/>
                        </a:rPr>
                        <a:t>faucet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4659734"/>
                  </a:ext>
                </a:extLst>
              </a:tr>
              <a:tr h="3420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 dirty="0">
                          <a:effectLst/>
                        </a:rPr>
                        <a:t>la olla instantánea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 dirty="0" err="1">
                          <a:effectLst/>
                        </a:rPr>
                        <a:t>instant</a:t>
                      </a:r>
                      <a:r>
                        <a:rPr lang="es-MX" sz="2400" kern="100" dirty="0">
                          <a:effectLst/>
                        </a:rPr>
                        <a:t> </a:t>
                      </a:r>
                      <a:r>
                        <a:rPr lang="es-MX" sz="2400" kern="100" dirty="0" err="1">
                          <a:effectLst/>
                        </a:rPr>
                        <a:t>pot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2118424"/>
                  </a:ext>
                </a:extLst>
              </a:tr>
              <a:tr h="2148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 dirty="0">
                          <a:effectLst/>
                        </a:rPr>
                        <a:t>la cafetera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 dirty="0" err="1">
                          <a:effectLst/>
                        </a:rPr>
                        <a:t>coffee</a:t>
                      </a:r>
                      <a:r>
                        <a:rPr lang="es-MX" sz="2400" kern="100" dirty="0">
                          <a:effectLst/>
                        </a:rPr>
                        <a:t> </a:t>
                      </a:r>
                      <a:r>
                        <a:rPr lang="es-MX" sz="2400" kern="100" dirty="0" err="1">
                          <a:effectLst/>
                        </a:rPr>
                        <a:t>maker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7261741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>
                          <a:effectLst/>
                        </a:rPr>
                        <a:t>el abrelatas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 dirty="0">
                          <a:effectLst/>
                        </a:rPr>
                        <a:t>can </a:t>
                      </a:r>
                      <a:r>
                        <a:rPr lang="es-MX" sz="2400" kern="100" dirty="0" err="1">
                          <a:effectLst/>
                        </a:rPr>
                        <a:t>opener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4033116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>
                          <a:effectLst/>
                        </a:rPr>
                        <a:t>el pelador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 dirty="0" err="1">
                          <a:effectLst/>
                        </a:rPr>
                        <a:t>peeler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1194724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>
                          <a:effectLst/>
                        </a:rPr>
                        <a:t>el procesador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s-MX" sz="2400" kern="100" dirty="0" err="1">
                          <a:effectLst/>
                        </a:rPr>
                        <a:t>food</a:t>
                      </a:r>
                      <a:r>
                        <a:rPr lang="es-MX" sz="2400" kern="100" dirty="0">
                          <a:effectLst/>
                        </a:rPr>
                        <a:t> </a:t>
                      </a:r>
                      <a:r>
                        <a:rPr lang="es-MX" sz="2400" kern="100" dirty="0" err="1">
                          <a:effectLst/>
                        </a:rPr>
                        <a:t>processor</a:t>
                      </a:r>
                      <a:r>
                        <a:rPr lang="es-MX" sz="2400" kern="100" dirty="0">
                          <a:effectLst/>
                        </a:rPr>
                        <a:t> 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115883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4B97325-634F-E2BD-81C9-376F7735F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95525" cy="2295525"/>
          </a:xfrm>
          <a:prstGeom prst="rect">
            <a:avLst/>
          </a:prstGeom>
        </p:spPr>
      </p:pic>
      <p:pic>
        <p:nvPicPr>
          <p:cNvPr id="6148" name="Picture 4" descr="Amazon.com: Instant Pot Duo 7-in-1 Electric Pressure Cooker, Slow Cooker,  Rice, Steamer, Sauté, Yogurt Maker, Warmer &amp; Sterilizer, Includes App With  Over 800 Recipes, Stainless Steel, 6 Quart: Home &amp; Kitchen">
            <a:extLst>
              <a:ext uri="{FF2B5EF4-FFF2-40B4-BE49-F238E27FC236}">
                <a16:creationId xmlns:a16="http://schemas.microsoft.com/office/drawing/2014/main" id="{6B4DCFB7-9361-D781-E0B3-B60867D19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0" b="95700" l="8150" r="93050">
                        <a14:foregroundMark x1="20700" y1="18600" x2="31400" y2="7700"/>
                        <a14:foregroundMark x1="31400" y1="7700" x2="35000" y2="5950"/>
                        <a14:foregroundMark x1="37900" y1="4600" x2="57050" y2="3550"/>
                        <a14:foregroundMark x1="57050" y1="3550" x2="58200" y2="3750"/>
                        <a14:foregroundMark x1="37800" y1="29300" x2="57850" y2="29700"/>
                        <a14:foregroundMark x1="57850" y1="29700" x2="58050" y2="29600"/>
                        <a14:foregroundMark x1="48600" y1="65850" x2="41550" y2="55400"/>
                        <a14:foregroundMark x1="41550" y1="55400" x2="50800" y2="43450"/>
                        <a14:foregroundMark x1="50800" y1="43450" x2="60200" y2="50750"/>
                        <a14:foregroundMark x1="60200" y1="50750" x2="60400" y2="52200"/>
                        <a14:foregroundMark x1="88750" y1="27350" x2="93050" y2="31550"/>
                        <a14:foregroundMark x1="40000" y1="42650" x2="37900" y2="49700"/>
                        <a14:foregroundMark x1="37900" y1="49700" x2="40400" y2="63000"/>
                        <a14:foregroundMark x1="40400" y1="63000" x2="40950" y2="64050"/>
                        <a14:foregroundMark x1="52350" y1="69450" x2="56250" y2="70950"/>
                        <a14:foregroundMark x1="45550" y1="37100" x2="58000" y2="36550"/>
                        <a14:foregroundMark x1="58000" y1="36550" x2="70200" y2="40700"/>
                        <a14:foregroundMark x1="70200" y1="40700" x2="69050" y2="65700"/>
                        <a14:foregroundMark x1="8200" y1="31250" x2="10000" y2="25850"/>
                        <a14:foregroundMark x1="28200" y1="91650" x2="40350" y2="92350"/>
                        <a14:foregroundMark x1="40350" y1="92350" x2="66600" y2="91050"/>
                        <a14:foregroundMark x1="66600" y1="91050" x2="71250" y2="89300"/>
                        <a14:foregroundMark x1="85700" y1="82350" x2="72500" y2="95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083" y="-37038"/>
            <a:ext cx="2710310" cy="27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5-Cup Automatic Brew &amp; Drip Coffee Maker">
            <a:extLst>
              <a:ext uri="{FF2B5EF4-FFF2-40B4-BE49-F238E27FC236}">
                <a16:creationId xmlns:a16="http://schemas.microsoft.com/office/drawing/2014/main" id="{0C832FC7-AB67-BDED-F906-94752F003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3" b="89941" l="9961" r="89941">
                        <a14:foregroundMark x1="25000" y1="13379" x2="68457" y2="9473"/>
                        <a14:foregroundMark x1="27051" y1="31250" x2="39551" y2="32129"/>
                        <a14:foregroundMark x1="31250" y1="43848" x2="55371" y2="42383"/>
                        <a14:foregroundMark x1="34473" y1="54297" x2="32227" y2="61328"/>
                        <a14:foregroundMark x1="32227" y1="61328" x2="39063" y2="72363"/>
                        <a14:foregroundMark x1="39063" y1="72363" x2="42188" y2="72070"/>
                        <a14:foregroundMark x1="72656" y1="78906" x2="74023" y2="82520"/>
                        <a14:foregroundMark x1="72754" y1="81543" x2="73242" y2="79004"/>
                        <a14:foregroundMark x1="73926" y1="80273" x2="72656" y2="79980"/>
                        <a14:foregroundMark x1="23926" y1="22461" x2="25879" y2="36816"/>
                        <a14:foregroundMark x1="64453" y1="21484" x2="62598" y2="39453"/>
                        <a14:foregroundMark x1="33984" y1="66113" x2="30469" y2="57422"/>
                        <a14:foregroundMark x1="30469" y1="57422" x2="30273" y2="52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237" y="3781424"/>
            <a:ext cx="33242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brelatas-Abrebotes. Catálogo Cocina Abrelatas-Abrebotes . Catálogo CRISOL.">
            <a:extLst>
              <a:ext uri="{FF2B5EF4-FFF2-40B4-BE49-F238E27FC236}">
                <a16:creationId xmlns:a16="http://schemas.microsoft.com/office/drawing/2014/main" id="{C2B574C7-98F2-310A-239D-9897A3F0A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2667" l="4500" r="90250">
                        <a14:foregroundMark x1="8250" y1="50000" x2="9875" y2="40333"/>
                        <a14:foregroundMark x1="23375" y1="92667" x2="29375" y2="92500"/>
                        <a14:foregroundMark x1="4500" y1="46167" x2="4625" y2="43333"/>
                        <a14:foregroundMark x1="25125" y1="87833" x2="27125" y2="87667"/>
                        <a14:foregroundMark x1="61500" y1="8000" x2="65000" y2="9667"/>
                        <a14:foregroundMark x1="90250" y1="15833" x2="90125" y2="17667"/>
                        <a14:foregroundMark x1="80750" y1="30333" x2="82000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38325">
            <a:off x="5356003" y="4615150"/>
            <a:ext cx="2579368" cy="193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4 Pc 6-1/2&quot; Cactus Peeler, Stainless Steel Pelador de Nopales Mexican  Kitchen Tool">
            <a:extLst>
              <a:ext uri="{FF2B5EF4-FFF2-40B4-BE49-F238E27FC236}">
                <a16:creationId xmlns:a16="http://schemas.microsoft.com/office/drawing/2014/main" id="{4A302257-BBAF-3D85-1F1C-A3B73F91C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3232">
            <a:off x="4944740" y="-427236"/>
            <a:ext cx="2569464" cy="256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8 Best Food Processors of 2026 - Reviewed">
            <a:extLst>
              <a:ext uri="{FF2B5EF4-FFF2-40B4-BE49-F238E27FC236}">
                <a16:creationId xmlns:a16="http://schemas.microsoft.com/office/drawing/2014/main" id="{2E994590-1FD6-1ABF-DA96-3292C6443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6825"/>
            <a:ext cx="3401568" cy="25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41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08632-AD0E-2FA5-B821-EC1AFC908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F3B7B-710B-6697-CD4B-10CA66C91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21" y="68879"/>
            <a:ext cx="3856990" cy="1618396"/>
          </a:xfrm>
        </p:spPr>
        <p:txBody>
          <a:bodyPr/>
          <a:lstStyle/>
          <a:p>
            <a:pPr algn="ctr"/>
            <a:r>
              <a:rPr lang="es-GT" sz="3000" dirty="0"/>
              <a:t>¡PRACTIQUEMOS!</a:t>
            </a:r>
            <a:r>
              <a:rPr lang="es-GT" sz="3600" dirty="0"/>
              <a:t> </a:t>
            </a:r>
            <a:r>
              <a:rPr lang="es-GT" dirty="0" err="1"/>
              <a:t>Written</a:t>
            </a:r>
            <a:r>
              <a:rPr lang="es-GT" dirty="0"/>
              <a:t> </a:t>
            </a:r>
            <a:r>
              <a:rPr lang="es-GT" dirty="0" err="1"/>
              <a:t>practice</a:t>
            </a:r>
            <a:r>
              <a:rPr lang="es-GT" dirty="0"/>
              <a:t>.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1EB67B-C795-48B4-06DF-F677CE3EE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523744"/>
            <a:ext cx="3547533" cy="345617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Ilustración de icono de dibujos animados de lápiz y papel. Concepto de icono de objeto de educación aislado. Estilo de dibujos animados plana">
            <a:extLst>
              <a:ext uri="{FF2B5EF4-FFF2-40B4-BE49-F238E27FC236}">
                <a16:creationId xmlns:a16="http://schemas.microsoft.com/office/drawing/2014/main" id="{B370E718-73A7-A128-2C1C-F1201A3D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2523744"/>
            <a:ext cx="3547533" cy="345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1BD26E-C2FB-FC27-D8DA-501E535B35D3}"/>
              </a:ext>
            </a:extLst>
          </p:cNvPr>
          <p:cNvSpPr txBox="1"/>
          <p:nvPr/>
        </p:nvSpPr>
        <p:spPr>
          <a:xfrm>
            <a:off x="5510784" y="3029069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Fill in the blanks with the correct Spanish words. Use your vocabulary page to help you.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0342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A6D103-0578-88C9-12EF-D2F4FF809217}"/>
              </a:ext>
            </a:extLst>
          </p:cNvPr>
          <p:cNvSpPr txBox="1"/>
          <p:nvPr/>
        </p:nvSpPr>
        <p:spPr>
          <a:xfrm>
            <a:off x="301752" y="362813"/>
            <a:ext cx="1170432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s-GT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¿Qué aparato lava los platos automáticamente?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appliance washes dishes automatically?</a:t>
            </a:r>
          </a:p>
          <a:p>
            <a:pPr marL="228600" marR="0">
              <a:buNone/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marR="0" algn="ctr">
              <a:buNone/>
            </a:pPr>
            <a:b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 </a:t>
            </a:r>
          </a:p>
          <a:p>
            <a:pPr marL="0" marR="0">
              <a:buNone/>
            </a:pP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s-GT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¿Qué dispositivo de la cocina permite que salga el agua para lavar o cocinar?</a:t>
            </a:r>
            <a:r>
              <a:rPr lang="es-GT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kitchen device lets water come out for washing or cooking?</a:t>
            </a:r>
            <a:b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marR="0" algn="ctr">
              <a:buNone/>
            </a:pPr>
            <a:r>
              <a:rPr lang="es-GT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</a:t>
            </a: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s-GT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¿Qué aparato cocina la comida lentamente durante varias horas?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appliance cooks food slowly for several hours?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ctr"/>
            <a:r>
              <a:rPr lang="en-US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s-GT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¿Qué aparato cocina la comida muy rápido usando presión? </a:t>
            </a:r>
            <a:r>
              <a:rPr lang="en-US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appliance cooks food very quickly using pressure?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ctr"/>
            <a:br>
              <a:rPr lang="en-US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GT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GT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28600" marR="0">
              <a:buNone/>
            </a:pPr>
            <a:b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s-GT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2EAC3B-7FAB-F8E5-6259-4F7A3DDE5577}"/>
              </a:ext>
            </a:extLst>
          </p:cNvPr>
          <p:cNvSpPr/>
          <p:nvPr/>
        </p:nvSpPr>
        <p:spPr>
          <a:xfrm>
            <a:off x="3009900" y="940287"/>
            <a:ext cx="5886450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el lavavajillas / el lavaplatos</a:t>
            </a:r>
            <a:endParaRPr lang="en-US" sz="28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7C77CF-D3E8-E990-9519-A70C7EC33675}"/>
              </a:ext>
            </a:extLst>
          </p:cNvPr>
          <p:cNvSpPr/>
          <p:nvPr/>
        </p:nvSpPr>
        <p:spPr>
          <a:xfrm>
            <a:off x="4581525" y="2573824"/>
            <a:ext cx="2743200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el grifo</a:t>
            </a:r>
            <a:endParaRPr lang="en-US" sz="28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0D1324-1D1F-3E37-03DE-F412B338F8E4}"/>
              </a:ext>
            </a:extLst>
          </p:cNvPr>
          <p:cNvSpPr/>
          <p:nvPr/>
        </p:nvSpPr>
        <p:spPr>
          <a:xfrm>
            <a:off x="3352800" y="4228793"/>
            <a:ext cx="5200650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la olla de cocción lenta</a:t>
            </a:r>
            <a:endParaRPr lang="en-US" sz="2800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09C672-CFF3-3DA2-B105-7E9C535A7D29}"/>
              </a:ext>
            </a:extLst>
          </p:cNvPr>
          <p:cNvSpPr/>
          <p:nvPr/>
        </p:nvSpPr>
        <p:spPr>
          <a:xfrm>
            <a:off x="4233862" y="5897742"/>
            <a:ext cx="3724275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la olla instantánea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4145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F39F70-3CB8-B27A-666B-3A309E63219C}"/>
              </a:ext>
            </a:extLst>
          </p:cNvPr>
          <p:cNvSpPr txBox="1"/>
          <p:nvPr/>
        </p:nvSpPr>
        <p:spPr>
          <a:xfrm>
            <a:off x="619124" y="671691"/>
            <a:ext cx="11172825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s-GT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¿Qué superficie se usa para cocinar alimentos con calor directo o fuego?</a:t>
            </a:r>
            <a:r>
              <a:rPr lang="es-GT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surface is used to cook food with direct heat or fire?</a:t>
            </a:r>
          </a:p>
          <a:p>
            <a:pPr marR="0" lvl="0" algn="ctr"/>
            <a:b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GT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</a:t>
            </a:r>
          </a:p>
          <a:p>
            <a:pPr marR="0" lvl="0"/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s-GT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s-GT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¿Qué máquina se usa para preparar café?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machine is used to make coffee?</a:t>
            </a:r>
          </a:p>
          <a:p>
            <a:pPr marR="0" lvl="0" algn="ctr"/>
            <a:b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GT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</a:t>
            </a:r>
          </a:p>
          <a:p>
            <a:pPr marR="0" lvl="0"/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s-GT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s-GT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¿Qué herramienta se usa para abrir botellas de vino?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tool is used to open wine bottles?</a:t>
            </a:r>
          </a:p>
          <a:p>
            <a:pPr marR="0" lvl="0" algn="ctr"/>
            <a:b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GT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</a:t>
            </a:r>
          </a:p>
          <a:p>
            <a:pPr marR="0" lvl="0"/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s-GT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¿Qué herramienta se usa para abrir latas de comida?</a:t>
            </a:r>
            <a:r>
              <a:rPr lang="es-GT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tool is used to open cans of food?</a:t>
            </a:r>
            <a:b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ctr"/>
            <a:r>
              <a:rPr lang="es-GT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</a:t>
            </a:r>
          </a:p>
          <a:p>
            <a:pPr marR="0" lvl="0"/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b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430CAA-4E09-36FF-3E6C-D99547E563D3}"/>
              </a:ext>
            </a:extLst>
          </p:cNvPr>
          <p:cNvSpPr/>
          <p:nvPr/>
        </p:nvSpPr>
        <p:spPr>
          <a:xfrm>
            <a:off x="4090987" y="1249542"/>
            <a:ext cx="3724275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la parrilla</a:t>
            </a:r>
            <a:endParaRPr lang="en-US" sz="28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01828C-AF27-FB58-2275-62AC93C1D0C5}"/>
              </a:ext>
            </a:extLst>
          </p:cNvPr>
          <p:cNvSpPr/>
          <p:nvPr/>
        </p:nvSpPr>
        <p:spPr>
          <a:xfrm>
            <a:off x="4157662" y="2668767"/>
            <a:ext cx="3724275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la cafetera</a:t>
            </a:r>
            <a:endParaRPr lang="en-US" sz="28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F5DE9C-D403-36F8-DEC3-89A56719472C}"/>
              </a:ext>
            </a:extLst>
          </p:cNvPr>
          <p:cNvSpPr/>
          <p:nvPr/>
        </p:nvSpPr>
        <p:spPr>
          <a:xfrm>
            <a:off x="4233862" y="4053771"/>
            <a:ext cx="3724275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el sacacorchos</a:t>
            </a:r>
            <a:endParaRPr lang="en-US" sz="2800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2F413D6-CADE-44BE-49E2-FD6403742599}"/>
              </a:ext>
            </a:extLst>
          </p:cNvPr>
          <p:cNvSpPr/>
          <p:nvPr/>
        </p:nvSpPr>
        <p:spPr>
          <a:xfrm>
            <a:off x="4233861" y="5608458"/>
            <a:ext cx="3724275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el abrelatas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7332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975DB-F814-4728-45CB-7E717F861915}"/>
              </a:ext>
            </a:extLst>
          </p:cNvPr>
          <p:cNvSpPr txBox="1">
            <a:spLocks/>
          </p:cNvSpPr>
          <p:nvPr/>
        </p:nvSpPr>
        <p:spPr>
          <a:xfrm>
            <a:off x="1981437" y="312701"/>
            <a:ext cx="7839219" cy="9704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/>
              <a:t>¡</a:t>
            </a:r>
            <a:r>
              <a:rPr lang="en-US" sz="4800" dirty="0" err="1"/>
              <a:t>Bienvenidos</a:t>
            </a:r>
            <a:r>
              <a:rPr lang="en-US" sz="4800" dirty="0"/>
              <a:t>! – Welcome!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0435A-7AD3-297D-8858-36C107215336}"/>
              </a:ext>
            </a:extLst>
          </p:cNvPr>
          <p:cNvSpPr txBox="1">
            <a:spLocks/>
          </p:cNvSpPr>
          <p:nvPr/>
        </p:nvSpPr>
        <p:spPr>
          <a:xfrm>
            <a:off x="861195" y="1270967"/>
            <a:ext cx="10728325" cy="74564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Getting to know your teacher….</a:t>
            </a:r>
          </a:p>
          <a:p>
            <a:pPr marL="0" indent="0">
              <a:buFont typeface="Wingdings 2" charset="2"/>
              <a:buNone/>
            </a:pPr>
            <a:endParaRPr lang="en-US" sz="2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6BA1E9-D6BD-AD32-9D84-77582F6BC2D5}"/>
              </a:ext>
            </a:extLst>
          </p:cNvPr>
          <p:cNvSpPr txBox="1"/>
          <p:nvPr/>
        </p:nvSpPr>
        <p:spPr>
          <a:xfrm>
            <a:off x="709040" y="1956089"/>
            <a:ext cx="9486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3600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600" b="1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Hola, me </a:t>
            </a:r>
            <a:r>
              <a:rPr lang="en-US" sz="3600" b="1" dirty="0" err="1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llamo</a:t>
            </a:r>
            <a:r>
              <a:rPr lang="en-US" sz="3600" b="1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 ______________________.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02FA6-A8B2-EC9E-C383-C54C1BFD7347}"/>
              </a:ext>
            </a:extLst>
          </p:cNvPr>
          <p:cNvSpPr txBox="1"/>
          <p:nvPr/>
        </p:nvSpPr>
        <p:spPr>
          <a:xfrm>
            <a:off x="709040" y="2744917"/>
            <a:ext cx="8352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3600" b="1" dirty="0">
                <a:latin typeface="+mj-lt"/>
              </a:rPr>
              <a:t> Soy de </a:t>
            </a:r>
            <a:r>
              <a:rPr lang="en-US" sz="3600" dirty="0">
                <a:latin typeface="+mj-lt"/>
              </a:rPr>
              <a:t>______________________.</a:t>
            </a:r>
            <a:r>
              <a:rPr lang="en-US" sz="3600" b="1" dirty="0">
                <a:latin typeface="+mj-lt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5315E6-592B-0BB1-E10A-7C23EDEC3B8B}"/>
              </a:ext>
            </a:extLst>
          </p:cNvPr>
          <p:cNvSpPr txBox="1"/>
          <p:nvPr/>
        </p:nvSpPr>
        <p:spPr>
          <a:xfrm>
            <a:off x="709041" y="4876906"/>
            <a:ext cx="113793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3600" b="1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600" b="1" dirty="0" err="1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Yo</a:t>
            </a:r>
            <a:r>
              <a:rPr lang="en-US" sz="3600" b="1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600" b="1" dirty="0" err="1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sé</a:t>
            </a:r>
            <a:r>
              <a:rPr lang="en-US" sz="3600" b="1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600" b="1" dirty="0" err="1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español</a:t>
            </a:r>
            <a:r>
              <a:rPr lang="en-US" sz="3600" b="1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600" b="1" dirty="0" err="1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porque</a:t>
            </a:r>
            <a:r>
              <a:rPr lang="en-US" sz="3600" b="1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 ____________________________.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8279E-74F5-5AD7-4B4D-4BCF316BBDAC}"/>
              </a:ext>
            </a:extLst>
          </p:cNvPr>
          <p:cNvSpPr txBox="1"/>
          <p:nvPr/>
        </p:nvSpPr>
        <p:spPr>
          <a:xfrm>
            <a:off x="709041" y="3529699"/>
            <a:ext cx="110326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3600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600" b="1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He </a:t>
            </a:r>
            <a:r>
              <a:rPr lang="en-US" sz="3600" b="1" dirty="0" err="1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vivido</a:t>
            </a:r>
            <a:r>
              <a:rPr lang="en-US" sz="3600" b="1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600" b="1" dirty="0" err="1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en</a:t>
            </a:r>
            <a:r>
              <a:rPr lang="en-US" sz="3600" b="1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600" b="1" dirty="0" err="1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los</a:t>
            </a:r>
            <a:r>
              <a:rPr lang="en-US" sz="3600" b="1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600" b="1" dirty="0" err="1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Estados</a:t>
            </a:r>
            <a:r>
              <a:rPr lang="en-US" sz="3600" b="1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 Unidos </a:t>
            </a:r>
            <a:r>
              <a:rPr lang="en-US" sz="3600" b="1" dirty="0" err="1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desde</a:t>
            </a:r>
            <a:r>
              <a:rPr lang="en-US" sz="3600" b="1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 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67623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3D2D47-74E0-DEDD-0A06-68D298F67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8DD6CB-17AE-491D-9167-DC4566625098}"/>
              </a:ext>
            </a:extLst>
          </p:cNvPr>
          <p:cNvSpPr txBox="1"/>
          <p:nvPr/>
        </p:nvSpPr>
        <p:spPr>
          <a:xfrm>
            <a:off x="300037" y="546170"/>
            <a:ext cx="11591925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s-GT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¿Qué herramienta tiene agujeros y se usa para rallar queso o verduras?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tool has holes and is used to grate cheese or vegetables?</a:t>
            </a:r>
          </a:p>
          <a:p>
            <a:pPr marR="0" lvl="0" algn="ctr"/>
            <a:b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GT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</a:t>
            </a:r>
            <a:endParaRPr lang="es-GT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/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s-GT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¿Qué herramienta se usa para pelar frutas y verduras?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tool is used to peel fruits and vegetables?</a:t>
            </a:r>
          </a:p>
          <a:p>
            <a:pPr marR="0" lvl="0" algn="ctr"/>
            <a:b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GT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</a:t>
            </a:r>
          </a:p>
          <a:p>
            <a:pPr marR="0" lvl="0"/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s-GT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¿Qué aparato se usa para mezclar ingredientes para batidos o postres?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appliance is used to mix ingredients for smoothies or desserts?</a:t>
            </a:r>
          </a:p>
          <a:p>
            <a:pPr marR="0" lvl="0" algn="ctr"/>
            <a:b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GT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</a:t>
            </a:r>
          </a:p>
          <a:p>
            <a:pPr marR="0" lvl="0"/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s-GT" sz="18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¿Qué aparato corta y procesa los alimentos en pedazos pequeños?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appliance cuts and processes food into small pieces?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ctr"/>
            <a:r>
              <a:rPr lang="es-GT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C30808-DCCC-CF28-24D2-F9A18F62994D}"/>
              </a:ext>
            </a:extLst>
          </p:cNvPr>
          <p:cNvSpPr/>
          <p:nvPr/>
        </p:nvSpPr>
        <p:spPr>
          <a:xfrm>
            <a:off x="4386262" y="1192392"/>
            <a:ext cx="3724275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el rallador</a:t>
            </a:r>
            <a:endParaRPr lang="en-US" sz="2800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2D304F-2434-C020-73BA-45640319E162}"/>
              </a:ext>
            </a:extLst>
          </p:cNvPr>
          <p:cNvSpPr/>
          <p:nvPr/>
        </p:nvSpPr>
        <p:spPr>
          <a:xfrm>
            <a:off x="4386261" y="2640192"/>
            <a:ext cx="3724275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el pelador</a:t>
            </a:r>
            <a:endParaRPr lang="en-US" sz="28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4EB7D4-0811-2ED2-C53F-503782867E31}"/>
              </a:ext>
            </a:extLst>
          </p:cNvPr>
          <p:cNvSpPr/>
          <p:nvPr/>
        </p:nvSpPr>
        <p:spPr>
          <a:xfrm>
            <a:off x="4386261" y="4288017"/>
            <a:ext cx="3724275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la batidora</a:t>
            </a:r>
            <a:endParaRPr lang="en-US" sz="28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CF55150-20FD-3F61-6593-045FED53DE4E}"/>
              </a:ext>
            </a:extLst>
          </p:cNvPr>
          <p:cNvSpPr/>
          <p:nvPr/>
        </p:nvSpPr>
        <p:spPr>
          <a:xfrm>
            <a:off x="4233862" y="5897742"/>
            <a:ext cx="3724275" cy="5010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el procesador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2194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9C704-4CB5-8BBA-70B2-606CB4659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8D73-9EEB-91FC-5D52-7EE85B8A0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64" y="2111773"/>
            <a:ext cx="4382521" cy="2007789"/>
          </a:xfrm>
        </p:spPr>
        <p:txBody>
          <a:bodyPr/>
          <a:lstStyle/>
          <a:p>
            <a:pPr algn="r"/>
            <a:r>
              <a:rPr lang="es-GT" dirty="0"/>
              <a:t>¡Vamos a Conversar! </a:t>
            </a:r>
            <a:br>
              <a:rPr lang="es-GT" dirty="0"/>
            </a:br>
            <a:endParaRPr lang="en-US" dirty="0"/>
          </a:p>
        </p:txBody>
      </p:sp>
      <p:pic>
        <p:nvPicPr>
          <p:cNvPr id="11266" name="Picture 2" descr="Amigos videollamadas en la computadora portátil">
            <a:extLst>
              <a:ext uri="{FF2B5EF4-FFF2-40B4-BE49-F238E27FC236}">
                <a16:creationId xmlns:a16="http://schemas.microsoft.com/office/drawing/2014/main" id="{682F0C4C-67DF-3E00-7C3F-CF72F57E5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75" y="1653913"/>
            <a:ext cx="3524250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7578D59-38C8-7368-F90E-A31BB52227F5}"/>
              </a:ext>
            </a:extLst>
          </p:cNvPr>
          <p:cNvSpPr txBox="1">
            <a:spLocks/>
          </p:cNvSpPr>
          <p:nvPr/>
        </p:nvSpPr>
        <p:spPr>
          <a:xfrm>
            <a:off x="6213150" y="4119562"/>
            <a:ext cx="4880300" cy="229552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GT" b="1"/>
              <a:t>Let’s go over the group conversation before we split into breakout rooms!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874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C26C08-DA5D-6A79-3098-53EAD49D8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E9503D-8FF2-C6F3-28B7-7600B2F37AAE}"/>
              </a:ext>
            </a:extLst>
          </p:cNvPr>
          <p:cNvSpPr txBox="1"/>
          <p:nvPr/>
        </p:nvSpPr>
        <p:spPr>
          <a:xfrm>
            <a:off x="277751" y="165542"/>
            <a:ext cx="7256524" cy="649408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endParaRPr lang="en-US" sz="1600" b="1" dirty="0">
              <a:solidFill>
                <a:schemeClr val="accent1"/>
              </a:solidFill>
            </a:endParaRPr>
          </a:p>
          <a:p>
            <a:r>
              <a:rPr lang="en-US" sz="1600" b="1" dirty="0">
                <a:solidFill>
                  <a:schemeClr val="accent1"/>
                </a:solidFill>
              </a:rPr>
              <a:t>A:</a:t>
            </a:r>
            <a:r>
              <a:rPr lang="en-US" sz="1600" dirty="0">
                <a:solidFill>
                  <a:schemeClr val="accent1"/>
                </a:solidFill>
              </a:rPr>
              <a:t> ¿</a:t>
            </a:r>
            <a:r>
              <a:rPr lang="en-US" sz="1600" dirty="0" err="1">
                <a:solidFill>
                  <a:schemeClr val="accent1"/>
                </a:solidFill>
              </a:rPr>
              <a:t>Dónde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está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el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lavaplatos</a:t>
            </a:r>
            <a:r>
              <a:rPr lang="en-US" sz="1600" dirty="0">
                <a:solidFill>
                  <a:schemeClr val="accent1"/>
                </a:solidFill>
              </a:rPr>
              <a:t>? / Where is the dishwasher?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b="1" dirty="0">
                <a:solidFill>
                  <a:schemeClr val="accent1"/>
                </a:solidFill>
              </a:rPr>
              <a:t>B: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Está</a:t>
            </a:r>
            <a:r>
              <a:rPr lang="en-US" sz="1600" dirty="0">
                <a:solidFill>
                  <a:schemeClr val="accent1"/>
                </a:solidFill>
              </a:rPr>
              <a:t> al </a:t>
            </a:r>
            <a:r>
              <a:rPr lang="en-US" sz="1600" dirty="0" err="1">
                <a:solidFill>
                  <a:schemeClr val="accent1"/>
                </a:solidFill>
              </a:rPr>
              <a:t>lado</a:t>
            </a:r>
            <a:r>
              <a:rPr lang="en-US" sz="1600" dirty="0">
                <a:solidFill>
                  <a:schemeClr val="accent1"/>
                </a:solidFill>
              </a:rPr>
              <a:t> de </a:t>
            </a:r>
            <a:r>
              <a:rPr lang="en-US" sz="1600" b="1" dirty="0">
                <a:solidFill>
                  <a:schemeClr val="accent1"/>
                </a:solidFill>
              </a:rPr>
              <a:t>la </a:t>
            </a:r>
            <a:r>
              <a:rPr lang="en-US" sz="1600" b="1" dirty="0" err="1">
                <a:solidFill>
                  <a:schemeClr val="accent1"/>
                </a:solidFill>
              </a:rPr>
              <a:t>cafetera</a:t>
            </a:r>
            <a:r>
              <a:rPr lang="en-US" sz="1600" dirty="0">
                <a:solidFill>
                  <a:schemeClr val="accent1"/>
                </a:solidFill>
              </a:rPr>
              <a:t>. / It is next to the coffee maker.</a:t>
            </a:r>
          </a:p>
          <a:p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b="1" dirty="0">
                <a:solidFill>
                  <a:schemeClr val="accent1"/>
                </a:solidFill>
              </a:rPr>
              <a:t>A: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Necesito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el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pelador</a:t>
            </a:r>
            <a:r>
              <a:rPr lang="en-US" sz="1600" dirty="0">
                <a:solidFill>
                  <a:schemeClr val="accent1"/>
                </a:solidFill>
              </a:rPr>
              <a:t> para las papas. / I need the peeler for the potatoes.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b="1" dirty="0">
                <a:solidFill>
                  <a:schemeClr val="accent1"/>
                </a:solidFill>
              </a:rPr>
              <a:t>B:</a:t>
            </a:r>
            <a:r>
              <a:rPr lang="en-US" sz="1600" dirty="0">
                <a:solidFill>
                  <a:schemeClr val="accent1"/>
                </a:solidFill>
              </a:rPr>
              <a:t> También </a:t>
            </a:r>
            <a:r>
              <a:rPr lang="en-US" sz="1600" dirty="0" err="1">
                <a:solidFill>
                  <a:schemeClr val="accent1"/>
                </a:solidFill>
              </a:rPr>
              <a:t>puedes</a:t>
            </a:r>
            <a:r>
              <a:rPr lang="en-US" sz="1600" dirty="0">
                <a:solidFill>
                  <a:schemeClr val="accent1"/>
                </a:solidFill>
              </a:rPr>
              <a:t> usar </a:t>
            </a:r>
            <a:r>
              <a:rPr lang="en-US" sz="1600" b="1" dirty="0" err="1">
                <a:solidFill>
                  <a:schemeClr val="accent1"/>
                </a:solidFill>
              </a:rPr>
              <a:t>el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rayador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si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quieres</a:t>
            </a:r>
            <a:r>
              <a:rPr lang="en-US" sz="1600" dirty="0">
                <a:solidFill>
                  <a:schemeClr val="accent1"/>
                </a:solidFill>
              </a:rPr>
              <a:t>. / You can also use the grater if you want.</a:t>
            </a:r>
          </a:p>
          <a:p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b="1" dirty="0">
                <a:solidFill>
                  <a:schemeClr val="accent1"/>
                </a:solidFill>
              </a:rPr>
              <a:t>A:</a:t>
            </a:r>
            <a:r>
              <a:rPr lang="en-US" sz="1600" dirty="0">
                <a:solidFill>
                  <a:schemeClr val="accent1"/>
                </a:solidFill>
              </a:rPr>
              <a:t> Vamos a usar </a:t>
            </a:r>
            <a:r>
              <a:rPr lang="en-US" sz="1600" b="1" dirty="0">
                <a:solidFill>
                  <a:schemeClr val="accent1"/>
                </a:solidFill>
              </a:rPr>
              <a:t>la olla de </a:t>
            </a:r>
            <a:r>
              <a:rPr lang="en-US" sz="1600" b="1" dirty="0" err="1">
                <a:solidFill>
                  <a:schemeClr val="accent1"/>
                </a:solidFill>
              </a:rPr>
              <a:t>cocción</a:t>
            </a:r>
            <a:r>
              <a:rPr lang="en-US" sz="1600" b="1" dirty="0">
                <a:solidFill>
                  <a:schemeClr val="accent1"/>
                </a:solidFill>
              </a:rPr>
              <a:t> lenta</a:t>
            </a:r>
            <a:r>
              <a:rPr lang="en-US" sz="1600" dirty="0">
                <a:solidFill>
                  <a:schemeClr val="accent1"/>
                </a:solidFill>
              </a:rPr>
              <a:t> para la </a:t>
            </a:r>
            <a:r>
              <a:rPr lang="en-US" sz="1600" dirty="0" err="1">
                <a:solidFill>
                  <a:schemeClr val="accent1"/>
                </a:solidFill>
              </a:rPr>
              <a:t>cena</a:t>
            </a:r>
            <a:r>
              <a:rPr lang="en-US" sz="1600" dirty="0">
                <a:solidFill>
                  <a:schemeClr val="accent1"/>
                </a:solidFill>
              </a:rPr>
              <a:t>. / We are going to use the slow cooker for dinner.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b="1" dirty="0">
                <a:solidFill>
                  <a:schemeClr val="accent1"/>
                </a:solidFill>
              </a:rPr>
              <a:t>B:</a:t>
            </a:r>
            <a:r>
              <a:rPr lang="en-US" sz="1600" dirty="0">
                <a:solidFill>
                  <a:schemeClr val="accent1"/>
                </a:solidFill>
              </a:rPr>
              <a:t> Y también </a:t>
            </a:r>
            <a:r>
              <a:rPr lang="en-US" sz="1600" b="1" dirty="0">
                <a:solidFill>
                  <a:schemeClr val="accent1"/>
                </a:solidFill>
              </a:rPr>
              <a:t>la olla </a:t>
            </a:r>
            <a:r>
              <a:rPr lang="en-US" sz="1600" b="1" dirty="0" err="1">
                <a:solidFill>
                  <a:schemeClr val="accent1"/>
                </a:solidFill>
              </a:rPr>
              <a:t>instantánea</a:t>
            </a:r>
            <a:r>
              <a:rPr lang="en-US" sz="1600" dirty="0">
                <a:solidFill>
                  <a:schemeClr val="accent1"/>
                </a:solidFill>
              </a:rPr>
              <a:t> para </a:t>
            </a:r>
            <a:r>
              <a:rPr lang="en-US" sz="1600" dirty="0" err="1">
                <a:solidFill>
                  <a:schemeClr val="accent1"/>
                </a:solidFill>
              </a:rPr>
              <a:t>hacer</a:t>
            </a:r>
            <a:r>
              <a:rPr lang="en-US" sz="1600" dirty="0">
                <a:solidFill>
                  <a:schemeClr val="accent1"/>
                </a:solidFill>
              </a:rPr>
              <a:t> arroz. / And also, the Instant Pot to make rice.</a:t>
            </a:r>
          </a:p>
          <a:p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b="1" dirty="0">
                <a:solidFill>
                  <a:schemeClr val="accent1"/>
                </a:solidFill>
              </a:rPr>
              <a:t>A:</a:t>
            </a:r>
            <a:r>
              <a:rPr lang="en-US" sz="1600" dirty="0">
                <a:solidFill>
                  <a:schemeClr val="accent1"/>
                </a:solidFill>
              </a:rPr>
              <a:t> ¿</a:t>
            </a:r>
            <a:r>
              <a:rPr lang="en-US" sz="1600" dirty="0" err="1">
                <a:solidFill>
                  <a:schemeClr val="accent1"/>
                </a:solidFill>
              </a:rPr>
              <a:t>Puedes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pasarme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b="1" dirty="0">
                <a:solidFill>
                  <a:schemeClr val="accent1"/>
                </a:solidFill>
              </a:rPr>
              <a:t>la </a:t>
            </a:r>
            <a:r>
              <a:rPr lang="en-US" sz="1600" b="1" dirty="0" err="1">
                <a:solidFill>
                  <a:schemeClr val="accent1"/>
                </a:solidFill>
              </a:rPr>
              <a:t>batidora</a:t>
            </a:r>
            <a:r>
              <a:rPr lang="en-US" sz="1600" dirty="0">
                <a:solidFill>
                  <a:schemeClr val="accent1"/>
                </a:solidFill>
              </a:rPr>
              <a:t>? / Can you pass me the mixer?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b="1" dirty="0">
                <a:solidFill>
                  <a:schemeClr val="accent1"/>
                </a:solidFill>
              </a:rPr>
              <a:t>B: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Sí</a:t>
            </a:r>
            <a:r>
              <a:rPr lang="en-US" sz="1600" dirty="0">
                <a:solidFill>
                  <a:schemeClr val="accent1"/>
                </a:solidFill>
              </a:rPr>
              <a:t>, </a:t>
            </a:r>
            <a:r>
              <a:rPr lang="en-US" sz="1600" dirty="0" err="1">
                <a:solidFill>
                  <a:schemeClr val="accent1"/>
                </a:solidFill>
              </a:rPr>
              <a:t>está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cerca</a:t>
            </a:r>
            <a:r>
              <a:rPr lang="en-US" sz="1600" dirty="0">
                <a:solidFill>
                  <a:schemeClr val="accent1"/>
                </a:solidFill>
              </a:rPr>
              <a:t> de </a:t>
            </a:r>
            <a:r>
              <a:rPr lang="en-US" sz="1600" b="1" dirty="0" err="1">
                <a:solidFill>
                  <a:schemeClr val="accent1"/>
                </a:solidFill>
              </a:rPr>
              <a:t>el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grifo</a:t>
            </a:r>
            <a:r>
              <a:rPr lang="en-US" sz="1600" dirty="0">
                <a:solidFill>
                  <a:schemeClr val="accent1"/>
                </a:solidFill>
              </a:rPr>
              <a:t>. / Yes, it is near the faucet.</a:t>
            </a:r>
          </a:p>
          <a:p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b="1" dirty="0">
                <a:solidFill>
                  <a:schemeClr val="accent1"/>
                </a:solidFill>
              </a:rPr>
              <a:t>A:</a:t>
            </a:r>
            <a:r>
              <a:rPr lang="en-US" sz="1600" dirty="0">
                <a:solidFill>
                  <a:schemeClr val="accent1"/>
                </a:solidFill>
              </a:rPr>
              <a:t> Para </a:t>
            </a:r>
            <a:r>
              <a:rPr lang="en-US" sz="1600" dirty="0" err="1">
                <a:solidFill>
                  <a:schemeClr val="accent1"/>
                </a:solidFill>
              </a:rPr>
              <a:t>abrir</a:t>
            </a:r>
            <a:r>
              <a:rPr lang="en-US" sz="1600" dirty="0">
                <a:solidFill>
                  <a:schemeClr val="accent1"/>
                </a:solidFill>
              </a:rPr>
              <a:t> la </a:t>
            </a:r>
            <a:r>
              <a:rPr lang="en-US" sz="1600" dirty="0" err="1">
                <a:solidFill>
                  <a:schemeClr val="accent1"/>
                </a:solidFill>
              </a:rPr>
              <a:t>botella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necesito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el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sacacorchos</a:t>
            </a:r>
            <a:r>
              <a:rPr lang="en-US" sz="1600" dirty="0">
                <a:solidFill>
                  <a:schemeClr val="accent1"/>
                </a:solidFill>
              </a:rPr>
              <a:t>. / To open the bottle, I need the corkscrew.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b="1" dirty="0">
                <a:solidFill>
                  <a:schemeClr val="accent1"/>
                </a:solidFill>
              </a:rPr>
              <a:t>B:</a:t>
            </a:r>
            <a:r>
              <a:rPr lang="en-US" sz="1600" dirty="0">
                <a:solidFill>
                  <a:schemeClr val="accent1"/>
                </a:solidFill>
              </a:rPr>
              <a:t> Y para la </a:t>
            </a:r>
            <a:r>
              <a:rPr lang="en-US" sz="1600" dirty="0" err="1">
                <a:solidFill>
                  <a:schemeClr val="accent1"/>
                </a:solidFill>
              </a:rPr>
              <a:t>lata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usamos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el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abrelatas</a:t>
            </a:r>
            <a:r>
              <a:rPr lang="en-US" sz="1600" dirty="0">
                <a:solidFill>
                  <a:schemeClr val="accent1"/>
                </a:solidFill>
              </a:rPr>
              <a:t>. / And for the can we use the can opener.</a:t>
            </a:r>
          </a:p>
          <a:p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b="1" dirty="0">
                <a:solidFill>
                  <a:schemeClr val="accent1"/>
                </a:solidFill>
              </a:rPr>
              <a:t>A:</a:t>
            </a:r>
            <a:r>
              <a:rPr lang="en-US" sz="1600" dirty="0">
                <a:solidFill>
                  <a:schemeClr val="accent1"/>
                </a:solidFill>
              </a:rPr>
              <a:t> Me </a:t>
            </a:r>
            <a:r>
              <a:rPr lang="en-US" sz="1600" dirty="0" err="1">
                <a:solidFill>
                  <a:schemeClr val="accent1"/>
                </a:solidFill>
              </a:rPr>
              <a:t>gusta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cocinar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en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b="1" dirty="0">
                <a:solidFill>
                  <a:schemeClr val="accent1"/>
                </a:solidFill>
              </a:rPr>
              <a:t>la parrilla</a:t>
            </a:r>
            <a:r>
              <a:rPr lang="en-US" sz="1600" dirty="0">
                <a:solidFill>
                  <a:schemeClr val="accent1"/>
                </a:solidFill>
              </a:rPr>
              <a:t>. / I like to cook on the grill.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b="1" dirty="0">
                <a:solidFill>
                  <a:schemeClr val="accent1"/>
                </a:solidFill>
              </a:rPr>
              <a:t>B: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Yo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prefiero</a:t>
            </a:r>
            <a:r>
              <a:rPr lang="en-US" sz="1600" dirty="0">
                <a:solidFill>
                  <a:schemeClr val="accent1"/>
                </a:solidFill>
              </a:rPr>
              <a:t> usar </a:t>
            </a:r>
            <a:r>
              <a:rPr lang="en-US" sz="1600" b="1" dirty="0" err="1">
                <a:solidFill>
                  <a:schemeClr val="accent1"/>
                </a:solidFill>
              </a:rPr>
              <a:t>el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procesador</a:t>
            </a:r>
            <a:r>
              <a:rPr lang="en-US" sz="1600" dirty="0">
                <a:solidFill>
                  <a:schemeClr val="accent1"/>
                </a:solidFill>
              </a:rPr>
              <a:t> para </a:t>
            </a:r>
            <a:r>
              <a:rPr lang="en-US" sz="1600" dirty="0" err="1">
                <a:solidFill>
                  <a:schemeClr val="accent1"/>
                </a:solidFill>
              </a:rPr>
              <a:t>preparar</a:t>
            </a:r>
            <a:r>
              <a:rPr lang="en-US" sz="1600" dirty="0">
                <a:solidFill>
                  <a:schemeClr val="accent1"/>
                </a:solidFill>
              </a:rPr>
              <a:t> la comida. / I prefer to use the food processor to prepare the food.</a:t>
            </a:r>
          </a:p>
          <a:p>
            <a:pPr algn="just"/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4" name="AutoShape 4" descr="Kitchen essentials in detailed catalog arrangement">
            <a:extLst>
              <a:ext uri="{FF2B5EF4-FFF2-40B4-BE49-F238E27FC236}">
                <a16:creationId xmlns:a16="http://schemas.microsoft.com/office/drawing/2014/main" id="{1363DC36-009B-6F05-CFC3-94868367E9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Kitchen essentials in detailed catalog arrangement">
            <a:extLst>
              <a:ext uri="{FF2B5EF4-FFF2-40B4-BE49-F238E27FC236}">
                <a16:creationId xmlns:a16="http://schemas.microsoft.com/office/drawing/2014/main" id="{6D2E5618-B140-DB9E-DD00-783919D12F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8269AB-21A7-5A98-6370-542EC8CD3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573" y="1448457"/>
            <a:ext cx="4568728" cy="36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09770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90A887-9A0D-323E-68E6-57177C9F7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EFF8FF4-0DD0-68C4-C23E-E5FEFDE77911}"/>
              </a:ext>
            </a:extLst>
          </p:cNvPr>
          <p:cNvSpPr txBox="1">
            <a:spLocks/>
          </p:cNvSpPr>
          <p:nvPr/>
        </p:nvSpPr>
        <p:spPr>
          <a:xfrm>
            <a:off x="589184" y="524912"/>
            <a:ext cx="11269662" cy="96996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dirty="0"/>
              <a:t>LOS VERBOS– VERBS</a:t>
            </a:r>
          </a:p>
        </p:txBody>
      </p:sp>
      <p:pic>
        <p:nvPicPr>
          <p:cNvPr id="8194" name="Picture 2" descr="Cute little boy cooking in the kitchen verb – Royalty-Free Vector |  VectorStock">
            <a:extLst>
              <a:ext uri="{FF2B5EF4-FFF2-40B4-BE49-F238E27FC236}">
                <a16:creationId xmlns:a16="http://schemas.microsoft.com/office/drawing/2014/main" id="{D67EBB8F-A3F0-FE88-1811-513A6D8E2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4"/>
          <a:stretch>
            <a:fillRect/>
          </a:stretch>
        </p:blipFill>
        <p:spPr bwMode="auto">
          <a:xfrm>
            <a:off x="3633789" y="1925656"/>
            <a:ext cx="4481512" cy="431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98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7E3-24CD-1BD7-CD22-7B1EE8E6C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01" y="476178"/>
            <a:ext cx="10571998" cy="970450"/>
          </a:xfrm>
        </p:spPr>
        <p:txBody>
          <a:bodyPr>
            <a:noAutofit/>
          </a:bodyPr>
          <a:lstStyle/>
          <a:p>
            <a:r>
              <a:rPr lang="en-US" dirty="0"/>
              <a:t>VERBOS Y FRASES – EN LA COCINA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75D9-8EC3-6045-C564-A414BACC3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105" y="2207477"/>
            <a:ext cx="5486400" cy="420624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¿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gusta</a:t>
            </a:r>
            <a:r>
              <a:rPr lang="en-US" dirty="0"/>
              <a:t> </a:t>
            </a:r>
            <a:r>
              <a:rPr lang="en-US" dirty="0" err="1"/>
              <a:t>cocinar</a:t>
            </a:r>
            <a:r>
              <a:rPr lang="en-US" dirty="0"/>
              <a:t>?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Me </a:t>
            </a:r>
            <a:r>
              <a:rPr lang="en-US" dirty="0" err="1"/>
              <a:t>encanta</a:t>
            </a:r>
            <a:r>
              <a:rPr lang="en-US" dirty="0"/>
              <a:t> </a:t>
            </a:r>
            <a:r>
              <a:rPr lang="en-US" dirty="0" err="1"/>
              <a:t>cocinar</a:t>
            </a: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Solo un </a:t>
            </a:r>
            <a:r>
              <a:rPr lang="en-US" dirty="0" err="1"/>
              <a:t>poquito</a:t>
            </a:r>
            <a:r>
              <a:rPr lang="en-US" dirty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 err="1"/>
              <a:t>Necesitas</a:t>
            </a:r>
            <a:r>
              <a:rPr lang="en-US" dirty="0"/>
              <a:t> </a:t>
            </a:r>
            <a:r>
              <a:rPr lang="en-US" dirty="0" err="1"/>
              <a:t>lavarte</a:t>
            </a:r>
            <a:r>
              <a:rPr lang="en-US" dirty="0"/>
              <a:t> las manos antes de </a:t>
            </a:r>
            <a:r>
              <a:rPr lang="en-US" dirty="0" err="1"/>
              <a:t>cocinar</a:t>
            </a:r>
            <a:r>
              <a:rPr lang="en-US" dirty="0"/>
              <a:t>.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 err="1"/>
              <a:t>Mezcla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ingredientes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un </a:t>
            </a:r>
            <a:r>
              <a:rPr lang="en-US" dirty="0" err="1"/>
              <a:t>tazón</a:t>
            </a:r>
            <a:r>
              <a:rPr lang="en-US" dirty="0"/>
              <a:t>.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¿</a:t>
            </a:r>
            <a:r>
              <a:rPr lang="en-US" dirty="0" err="1"/>
              <a:t>Dónde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la </a:t>
            </a:r>
            <a:r>
              <a:rPr lang="en-US" dirty="0" err="1"/>
              <a:t>licuadora</a:t>
            </a:r>
            <a:r>
              <a:rPr lang="en-US" dirty="0"/>
              <a:t>?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Voy a </a:t>
            </a:r>
            <a:r>
              <a:rPr lang="en-US" dirty="0" err="1"/>
              <a:t>hervir</a:t>
            </a:r>
            <a:r>
              <a:rPr lang="en-US" dirty="0"/>
              <a:t> las papas </a:t>
            </a:r>
            <a:r>
              <a:rPr lang="en-US" dirty="0" err="1"/>
              <a:t>en</a:t>
            </a:r>
            <a:r>
              <a:rPr lang="en-US" dirty="0"/>
              <a:t> la olla.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La comida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despensa</a:t>
            </a:r>
            <a:r>
              <a:rPr lang="en-US" dirty="0"/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¿A que </a:t>
            </a:r>
            <a:r>
              <a:rPr lang="en-US" dirty="0" err="1"/>
              <a:t>temperatura</a:t>
            </a:r>
            <a:r>
              <a:rPr lang="en-US" dirty="0"/>
              <a:t> </a:t>
            </a:r>
            <a:r>
              <a:rPr lang="en-US" dirty="0" err="1"/>
              <a:t>tengo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precalentar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horno</a:t>
            </a:r>
            <a:r>
              <a:rPr lang="en-US" dirty="0"/>
              <a:t>? </a:t>
            </a:r>
            <a:endParaRPr lang="en-US" sz="2400" dirty="0"/>
          </a:p>
        </p:txBody>
      </p:sp>
      <p:pic>
        <p:nvPicPr>
          <p:cNvPr id="8" name="Picture 7" descr="A picture containing cartoon, animated cartoon, clipart, drawing&#10;&#10;Description automatically generated">
            <a:extLst>
              <a:ext uri="{FF2B5EF4-FFF2-40B4-BE49-F238E27FC236}">
                <a16:creationId xmlns:a16="http://schemas.microsoft.com/office/drawing/2014/main" id="{EAD54050-F259-B1F4-0E4F-840440F8B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00115" y="216284"/>
            <a:ext cx="2844684" cy="1490238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6010BA1-E0FD-AC9C-080B-6E3A5D0F74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8401" y="2359877"/>
            <a:ext cx="5486400" cy="4281840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Do you like to cook?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I love to cook.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Just a little.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You need to wash your hands before cooking.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Mix all the ingredients in a bowl.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Where is the blender?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I am going to boil the potatoes in the pot.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The food is in the pantry.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At what temperature should I preheat the oven? </a:t>
            </a:r>
            <a:endParaRPr lang="en-US" sz="2400" b="1" dirty="0"/>
          </a:p>
          <a:p>
            <a:pPr>
              <a:buFont typeface="Wingdings" panose="05000000000000000000" pitchFamily="2" charset="2"/>
              <a:buChar char="§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1890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3EA1305-2991-E88D-633C-D859A2FE7E1D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00728983"/>
              </p:ext>
            </p:extLst>
          </p:nvPr>
        </p:nvGraphicFramePr>
        <p:xfrm>
          <a:off x="3411637" y="1858014"/>
          <a:ext cx="5817450" cy="3054488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740875">
                  <a:extLst>
                    <a:ext uri="{9D8B030D-6E8A-4147-A177-3AD203B41FA5}">
                      <a16:colId xmlns:a16="http://schemas.microsoft.com/office/drawing/2014/main" val="4039613119"/>
                    </a:ext>
                  </a:extLst>
                </a:gridCol>
                <a:gridCol w="3076575">
                  <a:extLst>
                    <a:ext uri="{9D8B030D-6E8A-4147-A177-3AD203B41FA5}">
                      <a16:colId xmlns:a16="http://schemas.microsoft.com/office/drawing/2014/main" val="3391989827"/>
                    </a:ext>
                  </a:extLst>
                </a:gridCol>
              </a:tblGrid>
              <a:tr h="381811">
                <a:tc>
                  <a:txBody>
                    <a:bodyPr/>
                    <a:lstStyle/>
                    <a:p>
                      <a:r>
                        <a:rPr lang="en-US" sz="2000" b="1" cap="none" spc="0" dirty="0" err="1">
                          <a:solidFill>
                            <a:schemeClr val="tx1"/>
                          </a:solidFill>
                        </a:rPr>
                        <a:t>cocinar</a:t>
                      </a:r>
                      <a:endParaRPr lang="en-US" sz="20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43119" marR="43119" marT="43119" marB="21560"/>
                </a:tc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to cook </a:t>
                      </a:r>
                    </a:p>
                  </a:txBody>
                  <a:tcPr marL="43119" marR="43119" marT="43119" marB="21560"/>
                </a:tc>
                <a:extLst>
                  <a:ext uri="{0D108BD9-81ED-4DB2-BD59-A6C34878D82A}">
                    <a16:rowId xmlns:a16="http://schemas.microsoft.com/office/drawing/2014/main" val="2412718016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r>
                        <a:rPr lang="en-US" sz="2000" b="1" cap="none" spc="0" dirty="0" err="1">
                          <a:solidFill>
                            <a:schemeClr val="tx1"/>
                          </a:solidFill>
                        </a:rPr>
                        <a:t>hornear</a:t>
                      </a:r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43119" marR="43119" marT="43119" marB="21560"/>
                </a:tc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to bake </a:t>
                      </a:r>
                    </a:p>
                  </a:txBody>
                  <a:tcPr marL="43119" marR="43119" marT="43119" marB="21560"/>
                </a:tc>
                <a:extLst>
                  <a:ext uri="{0D108BD9-81ED-4DB2-BD59-A6C34878D82A}">
                    <a16:rowId xmlns:a16="http://schemas.microsoft.com/office/drawing/2014/main" val="1097714315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r>
                        <a:rPr lang="en-US" sz="2000" b="1" cap="none" spc="0" dirty="0" err="1">
                          <a:solidFill>
                            <a:schemeClr val="tx1"/>
                          </a:solidFill>
                        </a:rPr>
                        <a:t>lavar</a:t>
                      </a:r>
                      <a:endParaRPr lang="en-US" sz="20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43119" marR="43119" marT="43119" marB="21560"/>
                </a:tc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to wash </a:t>
                      </a:r>
                    </a:p>
                  </a:txBody>
                  <a:tcPr marL="43119" marR="43119" marT="43119" marB="21560"/>
                </a:tc>
                <a:extLst>
                  <a:ext uri="{0D108BD9-81ED-4DB2-BD59-A6C34878D82A}">
                    <a16:rowId xmlns:a16="http://schemas.microsoft.com/office/drawing/2014/main" val="2523053421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r>
                        <a:rPr lang="en-US" sz="2000" b="1" cap="none" spc="0" dirty="0" err="1">
                          <a:solidFill>
                            <a:schemeClr val="tx1"/>
                          </a:solidFill>
                        </a:rPr>
                        <a:t>calentar</a:t>
                      </a:r>
                      <a:endParaRPr lang="en-US" sz="20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43119" marR="43119" marT="43119" marB="21560"/>
                </a:tc>
                <a:tc>
                  <a:txBody>
                    <a:bodyPr/>
                    <a:lstStyle/>
                    <a:p>
                      <a:r>
                        <a:rPr lang="en-US" sz="2000" b="1" cap="none" spc="0">
                          <a:solidFill>
                            <a:schemeClr val="tx1"/>
                          </a:solidFill>
                        </a:rPr>
                        <a:t>to warm up </a:t>
                      </a:r>
                    </a:p>
                  </a:txBody>
                  <a:tcPr marL="43119" marR="43119" marT="43119" marB="21560"/>
                </a:tc>
                <a:extLst>
                  <a:ext uri="{0D108BD9-81ED-4DB2-BD59-A6C34878D82A}">
                    <a16:rowId xmlns:a16="http://schemas.microsoft.com/office/drawing/2014/main" val="723987710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r>
                        <a:rPr lang="en-US" sz="2000" b="1" cap="none" spc="0">
                          <a:solidFill>
                            <a:schemeClr val="tx1"/>
                          </a:solidFill>
                        </a:rPr>
                        <a:t>medir</a:t>
                      </a:r>
                    </a:p>
                  </a:txBody>
                  <a:tcPr marL="43119" marR="43119" marT="43119" marB="21560"/>
                </a:tc>
                <a:tc>
                  <a:txBody>
                    <a:bodyPr/>
                    <a:lstStyle/>
                    <a:p>
                      <a:r>
                        <a:rPr lang="en-US" sz="2000" b="1" cap="none" spc="0">
                          <a:solidFill>
                            <a:schemeClr val="tx1"/>
                          </a:solidFill>
                        </a:rPr>
                        <a:t>to measure </a:t>
                      </a:r>
                    </a:p>
                  </a:txBody>
                  <a:tcPr marL="43119" marR="43119" marT="43119" marB="21560"/>
                </a:tc>
                <a:extLst>
                  <a:ext uri="{0D108BD9-81ED-4DB2-BD59-A6C34878D82A}">
                    <a16:rowId xmlns:a16="http://schemas.microsoft.com/office/drawing/2014/main" val="3197522399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r>
                        <a:rPr lang="en-US" sz="2000" b="1" cap="none" spc="0">
                          <a:solidFill>
                            <a:schemeClr val="tx1"/>
                          </a:solidFill>
                        </a:rPr>
                        <a:t>batir/ revolver </a:t>
                      </a:r>
                    </a:p>
                  </a:txBody>
                  <a:tcPr marL="43119" marR="43119" marT="43119" marB="21560"/>
                </a:tc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to whisk/stir</a:t>
                      </a:r>
                    </a:p>
                  </a:txBody>
                  <a:tcPr marL="43119" marR="43119" marT="43119" marB="21560"/>
                </a:tc>
                <a:extLst>
                  <a:ext uri="{0D108BD9-81ED-4DB2-BD59-A6C34878D82A}">
                    <a16:rowId xmlns:a16="http://schemas.microsoft.com/office/drawing/2014/main" val="3757454962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r>
                        <a:rPr lang="en-US" sz="2000" b="1" cap="none" spc="0">
                          <a:solidFill>
                            <a:schemeClr val="tx1"/>
                          </a:solidFill>
                        </a:rPr>
                        <a:t>mezclar</a:t>
                      </a:r>
                    </a:p>
                  </a:txBody>
                  <a:tcPr marL="43119" marR="43119" marT="43119" marB="21560"/>
                </a:tc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to mix </a:t>
                      </a:r>
                    </a:p>
                  </a:txBody>
                  <a:tcPr marL="43119" marR="43119" marT="43119" marB="21560"/>
                </a:tc>
                <a:extLst>
                  <a:ext uri="{0D108BD9-81ED-4DB2-BD59-A6C34878D82A}">
                    <a16:rowId xmlns:a16="http://schemas.microsoft.com/office/drawing/2014/main" val="247151071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r>
                        <a:rPr lang="en-US" sz="2000" b="1" cap="none" spc="0">
                          <a:solidFill>
                            <a:schemeClr val="tx1"/>
                          </a:solidFill>
                        </a:rPr>
                        <a:t>freír</a:t>
                      </a:r>
                    </a:p>
                  </a:txBody>
                  <a:tcPr marL="43119" marR="43119" marT="43119" marB="21560"/>
                </a:tc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to fry </a:t>
                      </a:r>
                    </a:p>
                  </a:txBody>
                  <a:tcPr marL="43119" marR="43119" marT="43119" marB="21560"/>
                </a:tc>
                <a:extLst>
                  <a:ext uri="{0D108BD9-81ED-4DB2-BD59-A6C34878D82A}">
                    <a16:rowId xmlns:a16="http://schemas.microsoft.com/office/drawing/2014/main" val="680288335"/>
                  </a:ext>
                </a:extLst>
              </a:tr>
            </a:tbl>
          </a:graphicData>
        </a:graphic>
      </p:graphicFrame>
      <p:pic>
        <p:nvPicPr>
          <p:cNvPr id="9218" name="Picture 2" descr="Cartoon chef with food Images - Free Download on Freepik">
            <a:extLst>
              <a:ext uri="{FF2B5EF4-FFF2-40B4-BE49-F238E27FC236}">
                <a16:creationId xmlns:a16="http://schemas.microsoft.com/office/drawing/2014/main" id="{B44FE81D-E936-C4FB-E722-4BBC31D47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t="5278" r="19861" b="6806"/>
          <a:stretch>
            <a:fillRect/>
          </a:stretch>
        </p:blipFill>
        <p:spPr bwMode="auto">
          <a:xfrm>
            <a:off x="9786825" y="0"/>
            <a:ext cx="240517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e from oven hands in fireproof gloves take cake out cooker rustic cuisine  or home bakery concept bake fruit tart making cartoon pastry food on tray  garish vector illustration | Premium Vector">
            <a:extLst>
              <a:ext uri="{FF2B5EF4-FFF2-40B4-BE49-F238E27FC236}">
                <a16:creationId xmlns:a16="http://schemas.microsoft.com/office/drawing/2014/main" id="{3BC7E560-66F4-44AA-6657-87E5B1957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5" y="200025"/>
            <a:ext cx="2752725" cy="247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age 4 | Wash vegetables Vectors - Download Free High-Quality Vectors from  Freepik | Freepik">
            <a:extLst>
              <a:ext uri="{FF2B5EF4-FFF2-40B4-BE49-F238E27FC236}">
                <a16:creationId xmlns:a16="http://schemas.microsoft.com/office/drawing/2014/main" id="{E63382C4-BA11-010C-D0E6-E28DC580E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1" y="3799614"/>
            <a:ext cx="20669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eat food Images - Free Download on Freepik">
            <a:extLst>
              <a:ext uri="{FF2B5EF4-FFF2-40B4-BE49-F238E27FC236}">
                <a16:creationId xmlns:a16="http://schemas.microsoft.com/office/drawing/2014/main" id="{719EDB13-0105-B05F-91EE-B729C937A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802" y="5156120"/>
            <a:ext cx="2354199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Measure cup of flour vector isolated cartoon illustration | Premium  AI-generated vector">
            <a:extLst>
              <a:ext uri="{FF2B5EF4-FFF2-40B4-BE49-F238E27FC236}">
                <a16:creationId xmlns:a16="http://schemas.microsoft.com/office/drawing/2014/main" id="{99094D1C-404D-B639-5D55-CB3D51CAC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r="5112"/>
          <a:stretch>
            <a:fillRect/>
          </a:stretch>
        </p:blipFill>
        <p:spPr bwMode="auto">
          <a:xfrm>
            <a:off x="4041540" y="351417"/>
            <a:ext cx="1971787" cy="13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Whisk for cooking. Whipping up food. Kitchen utensils. Tool for blend  ingredient in bowl or plate. Production of confectionery and pastries. Flat  cartoon 7301613 Vector Art at Vecteezy">
            <a:extLst>
              <a:ext uri="{FF2B5EF4-FFF2-40B4-BE49-F238E27FC236}">
                <a16:creationId xmlns:a16="http://schemas.microsoft.com/office/drawing/2014/main" id="{78600DD5-837C-9BED-CA0A-9A8B52ED19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2" t="1143" r="9139" b="11713"/>
          <a:stretch>
            <a:fillRect/>
          </a:stretch>
        </p:blipFill>
        <p:spPr bwMode="auto">
          <a:xfrm>
            <a:off x="9996374" y="4246930"/>
            <a:ext cx="1833676" cy="210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Vectores de Freir aceite - Descarga vectores gratis de gran calidad de  Freepik | Freepik">
            <a:extLst>
              <a:ext uri="{FF2B5EF4-FFF2-40B4-BE49-F238E27FC236}">
                <a16:creationId xmlns:a16="http://schemas.microsoft.com/office/drawing/2014/main" id="{86F7DEE2-60CF-AA7E-5E18-3B98F0CE6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919" b="78919" l="10000" r="93649">
                        <a14:foregroundMark x1="12568" y1="26216" x2="29459" y2="36486"/>
                        <a14:foregroundMark x1="15000" y1="43378" x2="28919" y2="50135"/>
                        <a14:foregroundMark x1="17297" y1="33514" x2="17703" y2="30405"/>
                        <a14:foregroundMark x1="14730" y1="19054" x2="19595" y2="22703"/>
                        <a14:foregroundMark x1="31486" y1="35541" x2="38784" y2="40405"/>
                        <a14:foregroundMark x1="40676" y1="48649" x2="40135" y2="52162"/>
                        <a14:foregroundMark x1="28649" y1="70541" x2="28514" y2="68243"/>
                        <a14:foregroundMark x1="36622" y1="76892" x2="37838" y2="71757"/>
                        <a14:foregroundMark x1="43784" y1="76216" x2="43784" y2="75405"/>
                        <a14:foregroundMark x1="51351" y1="78919" x2="52162" y2="73919"/>
                        <a14:foregroundMark x1="19730" y1="29459" x2="19324" y2="25811"/>
                        <a14:foregroundMark x1="16216" y1="34865" x2="22297" y2="37432"/>
                        <a14:foregroundMark x1="31216" y1="33378" x2="29054" y2="35135"/>
                        <a14:foregroundMark x1="90000" y1="36216" x2="92297" y2="34324"/>
                        <a14:foregroundMark x1="91486" y1="32973" x2="92838" y2="33919"/>
                        <a14:foregroundMark x1="93649" y1="42838" x2="92973" y2="42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16" b="18056"/>
          <a:stretch>
            <a:fillRect/>
          </a:stretch>
        </p:blipFill>
        <p:spPr bwMode="auto">
          <a:xfrm>
            <a:off x="6408000" y="4999986"/>
            <a:ext cx="2828925" cy="18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Dough preparation mixing ingredients in bowl cartoon recipe icon | Premium  Vector">
            <a:extLst>
              <a:ext uri="{FF2B5EF4-FFF2-40B4-BE49-F238E27FC236}">
                <a16:creationId xmlns:a16="http://schemas.microsoft.com/office/drawing/2014/main" id="{82134A8F-1CB3-BF79-1CA9-2C3F6F410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6" b="89623" l="9585" r="93930">
                        <a14:foregroundMark x1="77316" y1="29009" x2="70767" y2="21226"/>
                        <a14:foregroundMark x1="70767" y1="21226" x2="74441" y2="14151"/>
                        <a14:foregroundMark x1="84026" y1="22877" x2="86901" y2="20519"/>
                        <a14:foregroundMark x1="80990" y1="47642" x2="90735" y2="40566"/>
                        <a14:foregroundMark x1="88658" y1="46698" x2="93291" y2="38915"/>
                        <a14:foregroundMark x1="93291" y1="41981" x2="93930" y2="46934"/>
                        <a14:foregroundMark x1="79073" y1="48821" x2="78594" y2="45283"/>
                        <a14:foregroundMark x1="67093" y1="24292" x2="67093" y2="18632"/>
                        <a14:foregroundMark x1="64696" y1="24764" x2="65335" y2="20283"/>
                        <a14:foregroundMark x1="62300" y1="52123" x2="61981" y2="46698"/>
                        <a14:foregroundMark x1="68690" y1="61557" x2="74441" y2="51887"/>
                        <a14:foregroundMark x1="61022" y1="45991" x2="66454" y2="25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74" y="-68650"/>
            <a:ext cx="2743200" cy="185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55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646FE-8469-7388-B2F2-6A74EE4E7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6323875-8C21-FC26-A66E-67B49B6660D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30920264"/>
              </p:ext>
            </p:extLst>
          </p:nvPr>
        </p:nvGraphicFramePr>
        <p:xfrm>
          <a:off x="3562350" y="1762125"/>
          <a:ext cx="5438775" cy="303408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771775">
                  <a:extLst>
                    <a:ext uri="{9D8B030D-6E8A-4147-A177-3AD203B41FA5}">
                      <a16:colId xmlns:a16="http://schemas.microsoft.com/office/drawing/2014/main" val="4039613119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391989827"/>
                    </a:ext>
                  </a:extLst>
                </a:gridCol>
              </a:tblGrid>
              <a:tr h="379260">
                <a:tc>
                  <a:txBody>
                    <a:bodyPr/>
                    <a:lstStyle/>
                    <a:p>
                      <a:r>
                        <a:rPr lang="en-US" sz="2000" b="1" cap="none" spc="0">
                          <a:solidFill>
                            <a:schemeClr val="tx1"/>
                          </a:solidFill>
                        </a:rPr>
                        <a:t>cortar </a:t>
                      </a:r>
                    </a:p>
                  </a:txBody>
                  <a:tcPr marL="43119" marR="43119" marT="43119" marB="21560"/>
                </a:tc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to cut </a:t>
                      </a:r>
                    </a:p>
                  </a:txBody>
                  <a:tcPr marL="43119" marR="43119" marT="43119" marB="21560"/>
                </a:tc>
                <a:extLst>
                  <a:ext uri="{0D108BD9-81ED-4DB2-BD59-A6C34878D82A}">
                    <a16:rowId xmlns:a16="http://schemas.microsoft.com/office/drawing/2014/main" val="3662571493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r>
                        <a:rPr lang="en-US" sz="2000" b="1" cap="none" spc="0">
                          <a:solidFill>
                            <a:schemeClr val="tx1"/>
                          </a:solidFill>
                        </a:rPr>
                        <a:t>cortar en cuadros </a:t>
                      </a:r>
                    </a:p>
                  </a:txBody>
                  <a:tcPr marL="43119" marR="43119" marT="43119" marB="21560"/>
                </a:tc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to dice </a:t>
                      </a:r>
                    </a:p>
                  </a:txBody>
                  <a:tcPr marL="43119" marR="43119" marT="43119" marB="21560"/>
                </a:tc>
                <a:extLst>
                  <a:ext uri="{0D108BD9-81ED-4DB2-BD59-A6C34878D82A}">
                    <a16:rowId xmlns:a16="http://schemas.microsoft.com/office/drawing/2014/main" val="2122295190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r>
                        <a:rPr lang="en-US" sz="2000" b="1" cap="none" spc="0">
                          <a:solidFill>
                            <a:schemeClr val="tx1"/>
                          </a:solidFill>
                        </a:rPr>
                        <a:t>picar</a:t>
                      </a:r>
                    </a:p>
                  </a:txBody>
                  <a:tcPr marL="43119" marR="43119" marT="43119" marB="21560"/>
                </a:tc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to chop </a:t>
                      </a:r>
                    </a:p>
                  </a:txBody>
                  <a:tcPr marL="43119" marR="43119" marT="43119" marB="21560"/>
                </a:tc>
                <a:extLst>
                  <a:ext uri="{0D108BD9-81ED-4DB2-BD59-A6C34878D82A}">
                    <a16:rowId xmlns:a16="http://schemas.microsoft.com/office/drawing/2014/main" val="3866606541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r>
                        <a:rPr lang="en-US" sz="2000" b="1" cap="none" spc="0">
                          <a:solidFill>
                            <a:schemeClr val="tx1"/>
                          </a:solidFill>
                        </a:rPr>
                        <a:t>rebanar</a:t>
                      </a:r>
                    </a:p>
                  </a:txBody>
                  <a:tcPr marL="43119" marR="43119" marT="43119" marB="21560"/>
                </a:tc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to slice </a:t>
                      </a:r>
                    </a:p>
                  </a:txBody>
                  <a:tcPr marL="43119" marR="43119" marT="43119" marB="21560"/>
                </a:tc>
                <a:extLst>
                  <a:ext uri="{0D108BD9-81ED-4DB2-BD59-A6C34878D82A}">
                    <a16:rowId xmlns:a16="http://schemas.microsoft.com/office/drawing/2014/main" val="2415074768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r>
                        <a:rPr lang="en-US" sz="2000" b="1" cap="none" spc="0">
                          <a:solidFill>
                            <a:schemeClr val="tx1"/>
                          </a:solidFill>
                        </a:rPr>
                        <a:t>hervir</a:t>
                      </a:r>
                    </a:p>
                  </a:txBody>
                  <a:tcPr marL="43119" marR="43119" marT="43119" marB="21560"/>
                </a:tc>
                <a:tc>
                  <a:txBody>
                    <a:bodyPr/>
                    <a:lstStyle/>
                    <a:p>
                      <a:r>
                        <a:rPr lang="en-US" sz="2000" b="1" cap="none" spc="0">
                          <a:solidFill>
                            <a:schemeClr val="tx1"/>
                          </a:solidFill>
                        </a:rPr>
                        <a:t>to boil </a:t>
                      </a:r>
                    </a:p>
                  </a:txBody>
                  <a:tcPr marL="43119" marR="43119" marT="43119" marB="21560"/>
                </a:tc>
                <a:extLst>
                  <a:ext uri="{0D108BD9-81ED-4DB2-BD59-A6C34878D82A}">
                    <a16:rowId xmlns:a16="http://schemas.microsoft.com/office/drawing/2014/main" val="1894983189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r>
                        <a:rPr lang="en-US" sz="2000" b="1" cap="none" spc="0">
                          <a:solidFill>
                            <a:schemeClr val="tx1"/>
                          </a:solidFill>
                        </a:rPr>
                        <a:t>sazonar </a:t>
                      </a:r>
                    </a:p>
                  </a:txBody>
                  <a:tcPr marL="43119" marR="43119" marT="43119" marB="21560"/>
                </a:tc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to season </a:t>
                      </a:r>
                    </a:p>
                  </a:txBody>
                  <a:tcPr marL="43119" marR="43119" marT="43119" marB="21560"/>
                </a:tc>
                <a:extLst>
                  <a:ext uri="{0D108BD9-81ED-4DB2-BD59-A6C34878D82A}">
                    <a16:rowId xmlns:a16="http://schemas.microsoft.com/office/drawing/2014/main" val="3036189643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r>
                        <a:rPr lang="en-US" sz="2000" b="1" cap="none" spc="0">
                          <a:solidFill>
                            <a:schemeClr val="tx1"/>
                          </a:solidFill>
                        </a:rPr>
                        <a:t>asar</a:t>
                      </a:r>
                    </a:p>
                  </a:txBody>
                  <a:tcPr marL="43119" marR="43119" marT="43119" marB="21560"/>
                </a:tc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to grill </a:t>
                      </a:r>
                    </a:p>
                  </a:txBody>
                  <a:tcPr marL="43119" marR="43119" marT="43119" marB="21560"/>
                </a:tc>
                <a:extLst>
                  <a:ext uri="{0D108BD9-81ED-4DB2-BD59-A6C34878D82A}">
                    <a16:rowId xmlns:a16="http://schemas.microsoft.com/office/drawing/2014/main" val="3013300158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r>
                        <a:rPr lang="en-US" sz="2000" b="1" cap="none" spc="0" dirty="0" err="1">
                          <a:solidFill>
                            <a:schemeClr val="tx1"/>
                          </a:solidFill>
                        </a:rPr>
                        <a:t>voltear</a:t>
                      </a:r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 /</a:t>
                      </a:r>
                      <a:r>
                        <a:rPr lang="en-US" sz="2000" b="1" cap="none" spc="0" dirty="0" err="1">
                          <a:solidFill>
                            <a:schemeClr val="tx1"/>
                          </a:solidFill>
                        </a:rPr>
                        <a:t>dar</a:t>
                      </a:r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cap="none" spc="0" dirty="0" err="1">
                          <a:solidFill>
                            <a:schemeClr val="tx1"/>
                          </a:solidFill>
                        </a:rPr>
                        <a:t>vuelta</a:t>
                      </a:r>
                      <a:endParaRPr lang="en-US" sz="2000" b="1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43119" marR="43119" marT="43119" marB="21560"/>
                </a:tc>
                <a:tc>
                  <a:txBody>
                    <a:bodyPr/>
                    <a:lstStyle/>
                    <a:p>
                      <a:r>
                        <a:rPr lang="en-US" sz="2000" b="1" cap="none" spc="0" dirty="0">
                          <a:solidFill>
                            <a:schemeClr val="tx1"/>
                          </a:solidFill>
                        </a:rPr>
                        <a:t>to flip</a:t>
                      </a:r>
                    </a:p>
                  </a:txBody>
                  <a:tcPr marL="43119" marR="43119" marT="43119" marB="21560"/>
                </a:tc>
                <a:extLst>
                  <a:ext uri="{0D108BD9-81ED-4DB2-BD59-A6C34878D82A}">
                    <a16:rowId xmlns:a16="http://schemas.microsoft.com/office/drawing/2014/main" val="3380753920"/>
                  </a:ext>
                </a:extLst>
              </a:tr>
            </a:tbl>
          </a:graphicData>
        </a:graphic>
      </p:graphicFrame>
      <p:pic>
        <p:nvPicPr>
          <p:cNvPr id="10242" name="Picture 2" descr="Página 3 | Vectores de Cocinar cortar - Descarga vectores gratis de gran  calidad de Freepik | Freepik">
            <a:extLst>
              <a:ext uri="{FF2B5EF4-FFF2-40B4-BE49-F238E27FC236}">
                <a16:creationId xmlns:a16="http://schemas.microsoft.com/office/drawing/2014/main" id="{BDFF4C6C-D562-B97F-BEDA-2B3A659F6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9861" r="4167" b="11111"/>
          <a:stretch>
            <a:fillRect/>
          </a:stretch>
        </p:blipFill>
        <p:spPr bwMode="auto">
          <a:xfrm>
            <a:off x="9551450" y="4632613"/>
            <a:ext cx="2354800" cy="203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Vectores de Cortando verdura - Descarga vectores gratis de gran calidad de  Freepik | Freepik">
            <a:extLst>
              <a:ext uri="{FF2B5EF4-FFF2-40B4-BE49-F238E27FC236}">
                <a16:creationId xmlns:a16="http://schemas.microsoft.com/office/drawing/2014/main" id="{33FE8B14-4F93-965F-5F72-B4DC6EAE8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11821" r="4952" b="13099"/>
          <a:stretch>
            <a:fillRect/>
          </a:stretch>
        </p:blipFill>
        <p:spPr bwMode="auto">
          <a:xfrm>
            <a:off x="0" y="0"/>
            <a:ext cx="2585409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omo Cortar Una Papa | TikTok">
            <a:extLst>
              <a:ext uri="{FF2B5EF4-FFF2-40B4-BE49-F238E27FC236}">
                <a16:creationId xmlns:a16="http://schemas.microsoft.com/office/drawing/2014/main" id="{A9BBEB64-7263-77E5-6684-7B77BF5F9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0"/>
            <a:ext cx="16002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ágina 2 | Vectores de Cuchillo picar cilantro - Descarga vectores gratis  de gran calidad de Freepik | Freepik">
            <a:extLst>
              <a:ext uri="{FF2B5EF4-FFF2-40B4-BE49-F238E27FC236}">
                <a16:creationId xmlns:a16="http://schemas.microsoft.com/office/drawing/2014/main" id="{0E5039BC-1AF1-3298-7C86-DBD0B7331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5" b="24722"/>
          <a:stretch>
            <a:fillRect/>
          </a:stretch>
        </p:blipFill>
        <p:spPr bwMode="auto">
          <a:xfrm>
            <a:off x="4610099" y="5048725"/>
            <a:ext cx="3314701" cy="180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Page 4 | Water boiling on stove Vectors - Download Free High-Quality  Vectors from Freepik | Freepik">
            <a:extLst>
              <a:ext uri="{FF2B5EF4-FFF2-40B4-BE49-F238E27FC236}">
                <a16:creationId xmlns:a16="http://schemas.microsoft.com/office/drawing/2014/main" id="{B8285DDD-53B2-9869-9833-86FE0C852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2590"/>
            <a:ext cx="2585409" cy="258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Page 2 | Adding spices Vectors - Download Free High-Quality Vectors from  Freepik | Freepik">
            <a:extLst>
              <a:ext uri="{FF2B5EF4-FFF2-40B4-BE49-F238E27FC236}">
                <a16:creationId xmlns:a16="http://schemas.microsoft.com/office/drawing/2014/main" id="{904EFE46-823D-4439-5754-6F06D7549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30" y="45735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Grill clip art Vectors - Download Free High-Quality Vectors from Freepik |  Freepik">
            <a:extLst>
              <a:ext uri="{FF2B5EF4-FFF2-40B4-BE49-F238E27FC236}">
                <a16:creationId xmlns:a16="http://schemas.microsoft.com/office/drawing/2014/main" id="{90D8FF80-90FB-1F2C-C1A0-94E526E09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22" b="90000" l="10000" r="90000">
                        <a14:foregroundMark x1="31667" y1="15000" x2="65278" y2="18333"/>
                        <a14:foregroundMark x1="46389" y1="30833" x2="56667" y2="23889"/>
                        <a14:foregroundMark x1="38333" y1="13056" x2="62222" y2="15833"/>
                        <a14:foregroundMark x1="55556" y1="9167" x2="44444" y2="7222"/>
                        <a14:foregroundMark x1="24167" y1="20833" x2="29167" y2="26944"/>
                        <a14:foregroundMark x1="26389" y1="15556" x2="55278" y2="10556"/>
                        <a14:foregroundMark x1="55278" y1="10556" x2="70833" y2="10556"/>
                        <a14:foregroundMark x1="28333" y1="10556" x2="31667" y2="11111"/>
                        <a14:foregroundMark x1="26667" y1="23056" x2="40833" y2="35000"/>
                        <a14:foregroundMark x1="40833" y1="35000" x2="50833" y2="33889"/>
                        <a14:foregroundMark x1="56944" y1="33056" x2="65000" y2="33611"/>
                        <a14:foregroundMark x1="26111" y1="25000" x2="30556" y2="30556"/>
                        <a14:foregroundMark x1="27222" y1="72222" x2="28611" y2="58611"/>
                        <a14:foregroundMark x1="43056" y1="10000" x2="46944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42191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Pancake flipping on the pan | Free Vector">
            <a:extLst>
              <a:ext uri="{FF2B5EF4-FFF2-40B4-BE49-F238E27FC236}">
                <a16:creationId xmlns:a16="http://schemas.microsoft.com/office/drawing/2014/main" id="{AD53F7BF-144F-8384-E142-7B2A73B06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700" y="148837"/>
            <a:ext cx="2133600" cy="139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07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59876-05A8-2523-1A45-36D7A3A7D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B0A10-C5F2-FF87-C74E-A22D4A23B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21" y="68879"/>
            <a:ext cx="3856990" cy="1618396"/>
          </a:xfrm>
        </p:spPr>
        <p:txBody>
          <a:bodyPr/>
          <a:lstStyle/>
          <a:p>
            <a:pPr algn="ctr"/>
            <a:r>
              <a:rPr lang="es-GT" sz="3000" dirty="0"/>
              <a:t>¡PRACTIQUEMOS!</a:t>
            </a:r>
            <a:r>
              <a:rPr lang="es-GT" sz="3600" dirty="0"/>
              <a:t> </a:t>
            </a:r>
            <a:r>
              <a:rPr lang="es-GT" dirty="0" err="1"/>
              <a:t>Written</a:t>
            </a:r>
            <a:r>
              <a:rPr lang="es-GT" dirty="0"/>
              <a:t> </a:t>
            </a:r>
            <a:r>
              <a:rPr lang="es-GT" dirty="0" err="1"/>
              <a:t>practice</a:t>
            </a:r>
            <a:r>
              <a:rPr lang="es-GT" dirty="0"/>
              <a:t>.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B2059-52C5-52EF-0458-4064E6261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523744"/>
            <a:ext cx="3547533" cy="345617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Ilustración de icono de dibujos animados de lápiz y papel. Concepto de icono de objeto de educación aislado. Estilo de dibujos animados plana">
            <a:extLst>
              <a:ext uri="{FF2B5EF4-FFF2-40B4-BE49-F238E27FC236}">
                <a16:creationId xmlns:a16="http://schemas.microsoft.com/office/drawing/2014/main" id="{48404C75-F68E-BCF2-8F34-5D4DDC43E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2523744"/>
            <a:ext cx="3547533" cy="345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68A2B6-3360-3116-6D72-AEAFAB707981}"/>
              </a:ext>
            </a:extLst>
          </p:cNvPr>
          <p:cNvSpPr txBox="1"/>
          <p:nvPr/>
        </p:nvSpPr>
        <p:spPr>
          <a:xfrm>
            <a:off x="5465064" y="3559335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Choose the correct verb and write it down in each space. Use Spanish and English. </a:t>
            </a:r>
          </a:p>
        </p:txBody>
      </p:sp>
    </p:spTree>
    <p:extLst>
      <p:ext uri="{BB962C8B-B14F-4D97-AF65-F5344CB8AC3E}">
        <p14:creationId xmlns:p14="http://schemas.microsoft.com/office/powerpoint/2010/main" val="32708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91B71F-9C0A-F131-EDD3-6997CB4B8348}"/>
              </a:ext>
            </a:extLst>
          </p:cNvPr>
          <p:cNvSpPr txBox="1"/>
          <p:nvPr/>
        </p:nvSpPr>
        <p:spPr>
          <a:xfrm>
            <a:off x="1457326" y="390444"/>
            <a:ext cx="9086850" cy="6601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  <a:tab pos="3991610" algn="l"/>
              </a:tabLst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preparar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la comida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horno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necesito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_________________________.</a:t>
            </a:r>
            <a:b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Segoe UI Emoji" panose="020B0502040204020203" pitchFamily="34" charset="0"/>
              </a:rPr>
              <a:t>-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 prepare food in the oven, I need to _____________________________.</a:t>
            </a:r>
            <a:b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freír</a:t>
            </a:r>
            <a:b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hornear</a:t>
            </a:r>
            <a:b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lavar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2"/>
              <a:tabLst>
                <a:tab pos="457200" algn="l"/>
                <a:tab pos="3991610" algn="l"/>
              </a:tabLst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Antes de cocinar, debo __________________________ las verduras.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Segoe UI Emoji" panose="020B0502040204020203" pitchFamily="34" charset="0"/>
              </a:rPr>
              <a:t>-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cooking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I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__________________________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vegetables.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lavar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asar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 medir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3"/>
              <a:tabLst>
                <a:tab pos="457200" algn="l"/>
                <a:tab pos="3991610" algn="l"/>
              </a:tabLst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Para hacer sopa, necesito ___________________________ el agua.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Segoe UI Emoji" panose="020B0502040204020203" pitchFamily="34" charset="0"/>
              </a:rPr>
              <a:t>-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soup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I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____________________________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hervir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cortar en cuadros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 voltear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s-G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EBF0CA-40E1-8234-77F4-0E2F89348C26}"/>
              </a:ext>
            </a:extLst>
          </p:cNvPr>
          <p:cNvSpPr/>
          <p:nvPr/>
        </p:nvSpPr>
        <p:spPr>
          <a:xfrm>
            <a:off x="6000751" y="864159"/>
            <a:ext cx="3390899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 err="1">
                <a:solidFill>
                  <a:schemeClr val="accent6">
                    <a:lumMod val="50000"/>
                  </a:schemeClr>
                </a:solidFill>
              </a:rPr>
              <a:t>bake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1264F5-D2B3-1BA4-28F6-32FC817DC58F}"/>
              </a:ext>
            </a:extLst>
          </p:cNvPr>
          <p:cNvSpPr/>
          <p:nvPr/>
        </p:nvSpPr>
        <p:spPr>
          <a:xfrm>
            <a:off x="6896100" y="269357"/>
            <a:ext cx="2924175" cy="457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hornear</a:t>
            </a:r>
            <a:endParaRPr lang="en-US" sz="28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74674-6D03-516D-9D7C-8AA938818101}"/>
              </a:ext>
            </a:extLst>
          </p:cNvPr>
          <p:cNvSpPr/>
          <p:nvPr/>
        </p:nvSpPr>
        <p:spPr>
          <a:xfrm>
            <a:off x="4438650" y="2957043"/>
            <a:ext cx="30861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 err="1">
                <a:solidFill>
                  <a:schemeClr val="accent6">
                    <a:lumMod val="50000"/>
                  </a:schemeClr>
                </a:solidFill>
              </a:rPr>
              <a:t>wash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9F70F67-A769-12A4-0006-0224A720DA0F}"/>
              </a:ext>
            </a:extLst>
          </p:cNvPr>
          <p:cNvSpPr/>
          <p:nvPr/>
        </p:nvSpPr>
        <p:spPr>
          <a:xfrm>
            <a:off x="4438650" y="2442734"/>
            <a:ext cx="3086100" cy="457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lavar</a:t>
            </a:r>
            <a:endParaRPr lang="en-US" sz="28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7FFEC0-8926-BA01-0C2B-F247A4140EE7}"/>
              </a:ext>
            </a:extLst>
          </p:cNvPr>
          <p:cNvSpPr/>
          <p:nvPr/>
        </p:nvSpPr>
        <p:spPr>
          <a:xfrm>
            <a:off x="4591050" y="5161531"/>
            <a:ext cx="325755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 err="1">
                <a:solidFill>
                  <a:schemeClr val="accent6">
                    <a:lumMod val="50000"/>
                  </a:schemeClr>
                </a:solidFill>
              </a:rPr>
              <a:t>boil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3C0A51D-23EE-2805-0877-AF439037B04A}"/>
              </a:ext>
            </a:extLst>
          </p:cNvPr>
          <p:cNvSpPr/>
          <p:nvPr/>
        </p:nvSpPr>
        <p:spPr>
          <a:xfrm>
            <a:off x="4762500" y="4643788"/>
            <a:ext cx="3181350" cy="457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hervir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8305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C7C61C-73E6-BC60-7B63-40D00591E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27BC5D-1378-F43F-4D0E-1D3AE6AFA708}"/>
              </a:ext>
            </a:extLst>
          </p:cNvPr>
          <p:cNvSpPr txBox="1"/>
          <p:nvPr/>
        </p:nvSpPr>
        <p:spPr>
          <a:xfrm>
            <a:off x="1819275" y="421956"/>
            <a:ext cx="8553450" cy="620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  <a:tabLst>
                <a:tab pos="457200" algn="l"/>
                <a:tab pos="3991610" algn="l"/>
              </a:tabLst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Para el pastel, debo ________________________________ los ingredientes.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-For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cake, I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______________________________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ingredients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mezclar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freír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 sazonar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5"/>
              <a:tabLst>
                <a:tab pos="457200" algn="l"/>
                <a:tab pos="3991610" algn="l"/>
              </a:tabLst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En la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sartén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voy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 ________________________________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huevos.</a:t>
            </a:r>
            <a:b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-In the pan, I am going to ___________________________ the eggs.</a:t>
            </a:r>
            <a:b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rebanar</a:t>
            </a:r>
            <a:b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freír</a:t>
            </a:r>
            <a:b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hornear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6"/>
              <a:tabLst>
                <a:tab pos="457200" algn="l"/>
                <a:tab pos="3991610" algn="l"/>
              </a:tabLst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Para la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receta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necesito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___________________________ la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sal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 la harina.</a:t>
            </a:r>
            <a:b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Segoe UI Emoji" panose="020B0502040204020203" pitchFamily="34" charset="0"/>
              </a:rPr>
              <a:t>-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For the recipe, I need to __________________________ the salt and flour.</a:t>
            </a:r>
            <a:b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medir</a:t>
            </a:r>
            <a:b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cortar</a:t>
            </a:r>
            <a:b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 calendar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ED5FE6-0277-B604-4DA9-3375ED449CAD}"/>
              </a:ext>
            </a:extLst>
          </p:cNvPr>
          <p:cNvSpPr/>
          <p:nvPr/>
        </p:nvSpPr>
        <p:spPr>
          <a:xfrm>
            <a:off x="4486275" y="879156"/>
            <a:ext cx="356235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 err="1">
                <a:solidFill>
                  <a:schemeClr val="accent6">
                    <a:lumMod val="50000"/>
                  </a:schemeClr>
                </a:solidFill>
              </a:rPr>
              <a:t>mix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DD7AED-BF73-0D39-917D-43D817EADEAD}"/>
              </a:ext>
            </a:extLst>
          </p:cNvPr>
          <p:cNvSpPr/>
          <p:nvPr/>
        </p:nvSpPr>
        <p:spPr>
          <a:xfrm>
            <a:off x="4486275" y="355281"/>
            <a:ext cx="3733800" cy="457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mezclar</a:t>
            </a:r>
            <a:endParaRPr lang="en-US" sz="28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F2755A-0BED-0B8D-1AB1-D5324BE3D510}"/>
              </a:ext>
            </a:extLst>
          </p:cNvPr>
          <p:cNvSpPr/>
          <p:nvPr/>
        </p:nvSpPr>
        <p:spPr>
          <a:xfrm>
            <a:off x="4962525" y="3019519"/>
            <a:ext cx="318135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 err="1">
                <a:solidFill>
                  <a:schemeClr val="accent6">
                    <a:lumMod val="50000"/>
                  </a:schemeClr>
                </a:solidFill>
              </a:rPr>
              <a:t>fry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1789746-1C7B-C4F3-400B-8FC312150923}"/>
              </a:ext>
            </a:extLst>
          </p:cNvPr>
          <p:cNvSpPr/>
          <p:nvPr/>
        </p:nvSpPr>
        <p:spPr>
          <a:xfrm>
            <a:off x="4267199" y="2454057"/>
            <a:ext cx="3781425" cy="457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freír</a:t>
            </a:r>
            <a:endParaRPr lang="en-US" sz="28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5BB07A-0A02-72C0-9757-6897C8676609}"/>
              </a:ext>
            </a:extLst>
          </p:cNvPr>
          <p:cNvSpPr/>
          <p:nvPr/>
        </p:nvSpPr>
        <p:spPr>
          <a:xfrm>
            <a:off x="4924425" y="5159882"/>
            <a:ext cx="3124199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 err="1">
                <a:solidFill>
                  <a:schemeClr val="accent6">
                    <a:lumMod val="50000"/>
                  </a:schemeClr>
                </a:solidFill>
              </a:rPr>
              <a:t>meassure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C575CD-BEF0-8778-8324-1FE51D252138}"/>
              </a:ext>
            </a:extLst>
          </p:cNvPr>
          <p:cNvSpPr/>
          <p:nvPr/>
        </p:nvSpPr>
        <p:spPr>
          <a:xfrm>
            <a:off x="4867274" y="4613470"/>
            <a:ext cx="3181350" cy="457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medir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1718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BC329-9D3F-97BC-04AB-4F72267DC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sz="3600" dirty="0"/>
              <a:t>¡A romper el hielo! </a:t>
            </a:r>
            <a:r>
              <a:rPr lang="es-GT" dirty="0" err="1"/>
              <a:t>Icebreaker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68E7E-7262-6FBD-3174-FC64DFC82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129" y="546672"/>
            <a:ext cx="6252633" cy="541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Please tell us:</a:t>
            </a:r>
          </a:p>
          <a:p>
            <a:pPr marL="0" indent="0">
              <a:buNone/>
            </a:pPr>
            <a:endParaRPr lang="en-US" sz="4000" b="1" i="1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MX" sz="40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¿Cómo te llamas? </a:t>
            </a:r>
            <a:r>
              <a:rPr lang="es-MX" sz="12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</a:t>
            </a:r>
            <a:r>
              <a:rPr lang="es-MX" sz="12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</a:t>
            </a:r>
            <a:r>
              <a:rPr lang="es-MX" sz="12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your</a:t>
            </a:r>
            <a:r>
              <a:rPr lang="es-MX" sz="12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name</a:t>
            </a:r>
            <a:r>
              <a:rPr lang="es-MX" sz="12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endParaRPr lang="es-MX" sz="4000" b="1" i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MX" sz="40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¿Cómo estás? </a:t>
            </a:r>
            <a:r>
              <a:rPr lang="es-MX" sz="12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</a:t>
            </a:r>
            <a:r>
              <a:rPr lang="es-MX" sz="12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are </a:t>
            </a:r>
            <a:r>
              <a:rPr lang="es-MX" sz="12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</a:t>
            </a:r>
            <a:r>
              <a:rPr lang="es-MX" sz="12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s-GT" sz="40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¿Qué te gusta cocinar? </a:t>
            </a:r>
            <a:r>
              <a:rPr lang="es-GT" sz="12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</a:t>
            </a:r>
            <a:r>
              <a:rPr lang="es-GT" sz="12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sz="12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things</a:t>
            </a:r>
            <a:r>
              <a:rPr lang="es-GT" sz="12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do </a:t>
            </a:r>
            <a:r>
              <a:rPr lang="es-GT" sz="12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</a:t>
            </a:r>
            <a:r>
              <a:rPr lang="es-GT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sz="12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like</a:t>
            </a:r>
            <a:r>
              <a:rPr lang="es-GT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sz="12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r>
              <a:rPr lang="es-GT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sz="12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cook</a:t>
            </a:r>
            <a:r>
              <a:rPr lang="es-GT" sz="12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509562-A3A4-7395-4DAD-61BD54A0D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456992"/>
            <a:ext cx="3547533" cy="360031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2" name="Picture 4" descr="Amigos de diseño plano mirando hacia arriba">
            <a:extLst>
              <a:ext uri="{FF2B5EF4-FFF2-40B4-BE49-F238E27FC236}">
                <a16:creationId xmlns:a16="http://schemas.microsoft.com/office/drawing/2014/main" id="{50EE80AB-66DC-67CE-95CD-BE720AE23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2456992"/>
            <a:ext cx="3547533" cy="360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95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64CC07-5DD8-C138-608C-7E34626B7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E39166-68EC-5398-F0D7-1BF1DC0115D9}"/>
              </a:ext>
            </a:extLst>
          </p:cNvPr>
          <p:cNvSpPr txBox="1"/>
          <p:nvPr/>
        </p:nvSpPr>
        <p:spPr>
          <a:xfrm>
            <a:off x="1485900" y="980576"/>
            <a:ext cx="9486900" cy="4937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7"/>
              <a:tabLst>
                <a:tab pos="457200" algn="l"/>
                <a:tab pos="3991610" algn="l"/>
              </a:tabLst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Para la ensalada, debo _____________________________ los vegetales.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Segoe UI Emoji" panose="020B0502040204020203" pitchFamily="34" charset="0"/>
              </a:rPr>
              <a:t>-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salad, I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______________________________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vegetables.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picar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hervir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 asar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8"/>
              <a:tabLst>
                <a:tab pos="457200" algn="l"/>
                <a:tab pos="3991610" algn="l"/>
              </a:tabLst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Para cocinar la carne, voy a _________________________ y luego </a:t>
            </a:r>
            <a:endParaRPr lang="es-GT" sz="2000" kern="100" dirty="0">
              <a:solidFill>
                <a:schemeClr val="bg1"/>
              </a:solidFill>
              <a:latin typeface="Aptos" panose="020B00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15000"/>
              </a:lnSpc>
              <a:spcAft>
                <a:spcPts val="800"/>
              </a:spcAft>
              <a:tabLst>
                <a:tab pos="457200" algn="l"/>
                <a:tab pos="3991610" algn="l"/>
              </a:tabLst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_____________________.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endParaRPr lang="es-GT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15000"/>
              </a:lnSpc>
              <a:spcAft>
                <a:spcPts val="800"/>
              </a:spcAft>
              <a:tabLst>
                <a:tab pos="457200" algn="l"/>
                <a:tab pos="3991610" algn="l"/>
              </a:tabLst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Segoe UI Emoji" panose="020B0502040204020203" pitchFamily="34" charset="0"/>
              </a:rPr>
              <a:t>-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cook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meat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I am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___________________ and </a:t>
            </a: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____________________.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asar / voltear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lavar / medir</a:t>
            </a:r>
            <a:b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 mezclar / hornear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5942A1-3C30-FD84-750D-3F469A0B6063}"/>
              </a:ext>
            </a:extLst>
          </p:cNvPr>
          <p:cNvSpPr/>
          <p:nvPr/>
        </p:nvSpPr>
        <p:spPr>
          <a:xfrm>
            <a:off x="4357687" y="1437776"/>
            <a:ext cx="3457575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>
                <a:solidFill>
                  <a:schemeClr val="accent6">
                    <a:lumMod val="50000"/>
                  </a:schemeClr>
                </a:solidFill>
              </a:rPr>
              <a:t>chop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23EED9-0B64-3A7A-D306-CE9AB96A7E79}"/>
              </a:ext>
            </a:extLst>
          </p:cNvPr>
          <p:cNvSpPr/>
          <p:nvPr/>
        </p:nvSpPr>
        <p:spPr>
          <a:xfrm>
            <a:off x="4457700" y="916246"/>
            <a:ext cx="3390900" cy="457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picar</a:t>
            </a:r>
            <a:endParaRPr lang="en-US" sz="28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0E49AC-FC2E-3A5F-27DD-368B863799A5}"/>
              </a:ext>
            </a:extLst>
          </p:cNvPr>
          <p:cNvSpPr/>
          <p:nvPr/>
        </p:nvSpPr>
        <p:spPr>
          <a:xfrm>
            <a:off x="5076825" y="4363528"/>
            <a:ext cx="22098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>
                <a:solidFill>
                  <a:schemeClr val="accent6">
                    <a:lumMod val="50000"/>
                  </a:schemeClr>
                </a:solidFill>
              </a:rPr>
              <a:t>grill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0A8A62-6DCF-D670-33BB-234922BB8FDE}"/>
              </a:ext>
            </a:extLst>
          </p:cNvPr>
          <p:cNvSpPr/>
          <p:nvPr/>
        </p:nvSpPr>
        <p:spPr>
          <a:xfrm>
            <a:off x="4933950" y="3071053"/>
            <a:ext cx="2914650" cy="457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asar</a:t>
            </a:r>
            <a:endParaRPr lang="en-US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E202FC-5146-6E71-B336-B052207506A5}"/>
              </a:ext>
            </a:extLst>
          </p:cNvPr>
          <p:cNvSpPr/>
          <p:nvPr/>
        </p:nvSpPr>
        <p:spPr>
          <a:xfrm>
            <a:off x="8343900" y="4363528"/>
            <a:ext cx="23622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 err="1">
                <a:solidFill>
                  <a:schemeClr val="accent6">
                    <a:lumMod val="50000"/>
                  </a:schemeClr>
                </a:solidFill>
              </a:rPr>
              <a:t>flip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B5A3C3D-F551-DA24-5092-89881598EAD9}"/>
              </a:ext>
            </a:extLst>
          </p:cNvPr>
          <p:cNvSpPr/>
          <p:nvPr/>
        </p:nvSpPr>
        <p:spPr>
          <a:xfrm>
            <a:off x="1543050" y="3678057"/>
            <a:ext cx="2495550" cy="457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800" b="1" dirty="0"/>
              <a:t>voltear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8371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1B0A6-E69E-BD7F-F524-4555B686C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8D1BF-0844-F0C7-A7CE-D148A7A2F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64" y="2111773"/>
            <a:ext cx="4382521" cy="2007789"/>
          </a:xfrm>
        </p:spPr>
        <p:txBody>
          <a:bodyPr/>
          <a:lstStyle/>
          <a:p>
            <a:pPr algn="r"/>
            <a:r>
              <a:rPr lang="es-GT" dirty="0"/>
              <a:t>¡Vamos a Conversar! </a:t>
            </a:r>
            <a:br>
              <a:rPr lang="es-GT" dirty="0"/>
            </a:br>
            <a:endParaRPr lang="en-US" dirty="0"/>
          </a:p>
        </p:txBody>
      </p:sp>
      <p:pic>
        <p:nvPicPr>
          <p:cNvPr id="11266" name="Picture 2" descr="Amigos videollamadas en la computadora portátil">
            <a:extLst>
              <a:ext uri="{FF2B5EF4-FFF2-40B4-BE49-F238E27FC236}">
                <a16:creationId xmlns:a16="http://schemas.microsoft.com/office/drawing/2014/main" id="{22D8E0D5-CCCA-CC1A-4633-5F4C1B150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75" y="1653913"/>
            <a:ext cx="3524250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F13259-B4F2-6FDB-9477-00C05CC39FE6}"/>
              </a:ext>
            </a:extLst>
          </p:cNvPr>
          <p:cNvSpPr txBox="1">
            <a:spLocks/>
          </p:cNvSpPr>
          <p:nvPr/>
        </p:nvSpPr>
        <p:spPr>
          <a:xfrm>
            <a:off x="6213150" y="4119562"/>
            <a:ext cx="4880300" cy="229552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GT" b="1"/>
              <a:t>Let’s go over the group conversation before we split into breakout rooms!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59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C5DB21-C9DE-5D91-6BC3-2CEA4DAC2647}"/>
              </a:ext>
            </a:extLst>
          </p:cNvPr>
          <p:cNvSpPr txBox="1"/>
          <p:nvPr/>
        </p:nvSpPr>
        <p:spPr>
          <a:xfrm>
            <a:off x="133350" y="58846"/>
            <a:ext cx="6962775" cy="674030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A</a:t>
            </a:r>
            <a:r>
              <a:rPr lang="en-US" sz="1600" dirty="0">
                <a:solidFill>
                  <a:schemeClr val="bg1"/>
                </a:solidFill>
              </a:rPr>
              <a:t> Hoy </a:t>
            </a:r>
            <a:r>
              <a:rPr lang="en-US" sz="1600" dirty="0" err="1">
                <a:solidFill>
                  <a:schemeClr val="bg1"/>
                </a:solidFill>
              </a:rPr>
              <a:t>quiero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cocinar</a:t>
            </a:r>
            <a:r>
              <a:rPr lang="en-US" sz="1600" dirty="0">
                <a:solidFill>
                  <a:schemeClr val="bg1"/>
                </a:solidFill>
              </a:rPr>
              <a:t> la </a:t>
            </a:r>
            <a:r>
              <a:rPr lang="en-US" sz="1600" dirty="0" err="1">
                <a:solidFill>
                  <a:schemeClr val="bg1"/>
                </a:solidFill>
              </a:rPr>
              <a:t>cena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Today I want to cook dinner.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B: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¡Muy bien!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Yo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voy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hornear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pan. /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Very good! I am going to bake bread.</a:t>
            </a: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Primero, </a:t>
            </a:r>
            <a:r>
              <a:rPr lang="en-US" sz="1600" dirty="0" err="1">
                <a:solidFill>
                  <a:schemeClr val="bg1"/>
                </a:solidFill>
              </a:rPr>
              <a:t>voy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b="1" dirty="0" err="1">
                <a:solidFill>
                  <a:schemeClr val="bg1"/>
                </a:solidFill>
              </a:rPr>
              <a:t>lavar</a:t>
            </a:r>
            <a:r>
              <a:rPr lang="en-US" sz="1600" dirty="0">
                <a:solidFill>
                  <a:schemeClr val="bg1"/>
                </a:solidFill>
              </a:rPr>
              <a:t> las </a:t>
            </a:r>
            <a:r>
              <a:rPr lang="en-US" sz="1600" dirty="0" err="1">
                <a:solidFill>
                  <a:schemeClr val="bg1"/>
                </a:solidFill>
              </a:rPr>
              <a:t>verduras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First, I am going to wash the vegetables.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B: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Después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puedes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cortar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y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picar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los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ingredientes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. /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Then, you can cut and chop the ingredients.</a:t>
            </a: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Sí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voy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b="1" dirty="0" err="1">
                <a:solidFill>
                  <a:schemeClr val="bg1"/>
                </a:solidFill>
              </a:rPr>
              <a:t>rebanar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tomate</a:t>
            </a:r>
            <a:r>
              <a:rPr lang="en-US" sz="1600" dirty="0">
                <a:solidFill>
                  <a:schemeClr val="bg1"/>
                </a:solidFill>
              </a:rPr>
              <a:t> y </a:t>
            </a:r>
            <a:r>
              <a:rPr lang="en-US" sz="1600" b="1" dirty="0" err="1">
                <a:solidFill>
                  <a:schemeClr val="bg1"/>
                </a:solidFill>
              </a:rPr>
              <a:t>cortar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en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cuadros</a:t>
            </a:r>
            <a:r>
              <a:rPr lang="en-US" sz="1600" dirty="0">
                <a:solidFill>
                  <a:schemeClr val="bg1"/>
                </a:solidFill>
              </a:rPr>
              <a:t> la </a:t>
            </a:r>
            <a:r>
              <a:rPr lang="en-US" sz="1600" dirty="0" err="1">
                <a:solidFill>
                  <a:schemeClr val="bg1"/>
                </a:solidFill>
              </a:rPr>
              <a:t>cebolla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Yes, I am going to slice the tomato and dice the onion.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B: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Perfecto. Luego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vamos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mezclar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todo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un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tazón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. /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Perfect. Then we are going to mix everything in a bowl.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También </a:t>
            </a:r>
            <a:r>
              <a:rPr lang="en-US" sz="1600" dirty="0" err="1">
                <a:solidFill>
                  <a:schemeClr val="bg1"/>
                </a:solidFill>
              </a:rPr>
              <a:t>necesito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medir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los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ingredientes</a:t>
            </a:r>
            <a:r>
              <a:rPr lang="en-US" sz="1600" dirty="0">
                <a:solidFill>
                  <a:schemeClr val="bg1"/>
                </a:solidFill>
              </a:rPr>
              <a:t>.  /</a:t>
            </a:r>
            <a:r>
              <a:rPr lang="en-US" sz="1600" i="1" dirty="0">
                <a:solidFill>
                  <a:schemeClr val="bg1"/>
                </a:solidFill>
              </a:rPr>
              <a:t>I also need to measure the ingredients.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B: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Sí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, y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puedes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batir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la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mezcla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. /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Yes, and you can whisk/stir the mixture.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Ahora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voy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b="1" dirty="0" err="1">
                <a:solidFill>
                  <a:schemeClr val="bg1"/>
                </a:solidFill>
              </a:rPr>
              <a:t>freír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el</a:t>
            </a:r>
            <a:r>
              <a:rPr lang="en-US" sz="1600" dirty="0">
                <a:solidFill>
                  <a:schemeClr val="bg1"/>
                </a:solidFill>
              </a:rPr>
              <a:t> pollo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la </a:t>
            </a:r>
            <a:r>
              <a:rPr lang="en-US" sz="1600" dirty="0" err="1">
                <a:solidFill>
                  <a:schemeClr val="bg1"/>
                </a:solidFill>
              </a:rPr>
              <a:t>sartén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Now I am going to fry the chicken in the pan.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B: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Yo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voy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hervir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el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agua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para la pasta. /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I am going to boil water for the pasta.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Luego, </a:t>
            </a:r>
            <a:r>
              <a:rPr lang="en-US" sz="1600" dirty="0" err="1">
                <a:solidFill>
                  <a:schemeClr val="bg1"/>
                </a:solidFill>
              </a:rPr>
              <a:t>vamos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b="1" dirty="0" err="1">
                <a:solidFill>
                  <a:schemeClr val="bg1"/>
                </a:solidFill>
              </a:rPr>
              <a:t>sazonar</a:t>
            </a:r>
            <a:r>
              <a:rPr lang="en-US" sz="1600" dirty="0">
                <a:solidFill>
                  <a:schemeClr val="bg1"/>
                </a:solidFill>
              </a:rPr>
              <a:t> la comida y </a:t>
            </a:r>
            <a:r>
              <a:rPr lang="en-US" sz="1600" b="1" dirty="0" err="1">
                <a:solidFill>
                  <a:schemeClr val="bg1"/>
                </a:solidFill>
              </a:rPr>
              <a:t>asar</a:t>
            </a:r>
            <a:r>
              <a:rPr lang="en-US" sz="1600" dirty="0">
                <a:solidFill>
                  <a:schemeClr val="bg1"/>
                </a:solidFill>
              </a:rPr>
              <a:t> las </a:t>
            </a:r>
            <a:r>
              <a:rPr lang="en-US" sz="1600" dirty="0" err="1">
                <a:solidFill>
                  <a:schemeClr val="bg1"/>
                </a:solidFill>
              </a:rPr>
              <a:t>verduras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Then, we are going to season the food and roast the vegetables.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B: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No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olvides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voltear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/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dar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vuelta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la comida. /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Don’t forget to flip the food.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Finalmente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voy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b="1" dirty="0" err="1">
                <a:solidFill>
                  <a:schemeClr val="bg1"/>
                </a:solidFill>
              </a:rPr>
              <a:t>calentar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todo</a:t>
            </a:r>
            <a:r>
              <a:rPr lang="en-US" sz="1600" dirty="0">
                <a:solidFill>
                  <a:schemeClr val="bg1"/>
                </a:solidFill>
              </a:rPr>
              <a:t> antes de </a:t>
            </a:r>
            <a:r>
              <a:rPr lang="en-US" sz="1600" dirty="0" err="1">
                <a:solidFill>
                  <a:schemeClr val="bg1"/>
                </a:solidFill>
              </a:rPr>
              <a:t>servir</a:t>
            </a:r>
            <a:r>
              <a:rPr lang="en-US" sz="1600" dirty="0">
                <a:solidFill>
                  <a:schemeClr val="bg1"/>
                </a:solidFill>
              </a:rPr>
              <a:t>. /</a:t>
            </a:r>
            <a:r>
              <a:rPr lang="en-US" sz="1600" i="1" dirty="0">
                <a:solidFill>
                  <a:schemeClr val="bg1"/>
                </a:solidFill>
              </a:rPr>
              <a:t>Finally, I am going to heat everything before serving.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B: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¡Listo! Vamos a comer. /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Ready! Let’s eat.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90" name="Picture 2" descr="Page 3 | Two people cooking Vectors - Download Free High-Quality Vectors  from Freepik | Freepik">
            <a:extLst>
              <a:ext uri="{FF2B5EF4-FFF2-40B4-BE49-F238E27FC236}">
                <a16:creationId xmlns:a16="http://schemas.microsoft.com/office/drawing/2014/main" id="{D2B7848E-1178-9FE4-5957-E3B0B75C0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6" t="10250" r="7973" b="8646"/>
          <a:stretch>
            <a:fillRect/>
          </a:stretch>
        </p:blipFill>
        <p:spPr bwMode="auto">
          <a:xfrm>
            <a:off x="7219950" y="1304925"/>
            <a:ext cx="48387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938319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739CCB-32CF-B4A3-6580-A8F6BC02896D}"/>
              </a:ext>
            </a:extLst>
          </p:cNvPr>
          <p:cNvSpPr/>
          <p:nvPr/>
        </p:nvSpPr>
        <p:spPr>
          <a:xfrm>
            <a:off x="4950865" y="802379"/>
            <a:ext cx="2023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adiós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7BC24-FE79-4833-19C6-FE37310EC918}"/>
              </a:ext>
            </a:extLst>
          </p:cNvPr>
          <p:cNvSpPr/>
          <p:nvPr/>
        </p:nvSpPr>
        <p:spPr>
          <a:xfrm>
            <a:off x="2944075" y="5396196"/>
            <a:ext cx="6575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¡Hasta la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próxima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0CF811-63D6-A8A9-4071-CAC96E2E60D2}"/>
              </a:ext>
            </a:extLst>
          </p:cNvPr>
          <p:cNvSpPr/>
          <p:nvPr/>
        </p:nvSpPr>
        <p:spPr>
          <a:xfrm>
            <a:off x="6834443" y="472586"/>
            <a:ext cx="5357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HeroicExtremeLeftFacing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¡Hasta la vista! 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E665E9-32FB-BBE6-D5F1-C96A498A456C}"/>
              </a:ext>
            </a:extLst>
          </p:cNvPr>
          <p:cNvSpPr/>
          <p:nvPr/>
        </p:nvSpPr>
        <p:spPr>
          <a:xfrm>
            <a:off x="-160964" y="621940"/>
            <a:ext cx="4854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¡Hasta pronto!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C8C146-303B-9DB5-F073-D3DD69CB8FCA}"/>
              </a:ext>
            </a:extLst>
          </p:cNvPr>
          <p:cNvSpPr/>
          <p:nvPr/>
        </p:nvSpPr>
        <p:spPr>
          <a:xfrm>
            <a:off x="7585283" y="4209122"/>
            <a:ext cx="4257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¡Nos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vemos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686DC8-8369-C7B6-8EA1-442A69AE79B5}"/>
              </a:ext>
            </a:extLst>
          </p:cNvPr>
          <p:cNvSpPr/>
          <p:nvPr/>
        </p:nvSpPr>
        <p:spPr>
          <a:xfrm>
            <a:off x="86269" y="3945378"/>
            <a:ext cx="626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¡Que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te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vaya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bien!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24DA20-A5D8-034C-749C-52EE67AEE58D}"/>
              </a:ext>
            </a:extLst>
          </p:cNvPr>
          <p:cNvSpPr/>
          <p:nvPr/>
        </p:nvSpPr>
        <p:spPr>
          <a:xfrm>
            <a:off x="4428524" y="1395916"/>
            <a:ext cx="3334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¡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Cuídate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11" name="Picture 2" descr="Diseño plano jóvenes agitando colección de mano">
            <a:extLst>
              <a:ext uri="{FF2B5EF4-FFF2-40B4-BE49-F238E27FC236}">
                <a16:creationId xmlns:a16="http://schemas.microsoft.com/office/drawing/2014/main" id="{E9BBEE8E-D2FF-1AA5-7791-E68E36201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10" b="73022" l="4865" r="98108">
                        <a14:foregroundMark x1="13514" y1="53144" x2="13514" y2="53144"/>
                        <a14:foregroundMark x1="10811" y1="37931" x2="10811" y2="37931"/>
                        <a14:foregroundMark x1="4865" y1="56795" x2="4865" y2="56795"/>
                        <a14:foregroundMark x1="23784" y1="39148" x2="23784" y2="39148"/>
                        <a14:foregroundMark x1="5676" y1="64097" x2="5676" y2="64097"/>
                        <a14:foregroundMark x1="11757" y1="70994" x2="11757" y2="70994"/>
                        <a14:foregroundMark x1="35541" y1="35091" x2="35541" y2="35091"/>
                        <a14:foregroundMark x1="35270" y1="70791" x2="35270" y2="70791"/>
                        <a14:foregroundMark x1="37973" y1="59635" x2="34865" y2="42799"/>
                        <a14:foregroundMark x1="36216" y1="72211" x2="33784" y2="73225"/>
                        <a14:foregroundMark x1="81351" y1="65517" x2="80405" y2="33266"/>
                        <a14:foregroundMark x1="91486" y1="53753" x2="92458" y2="53217"/>
                        <a14:foregroundMark x1="74730" y1="63286" x2="74459" y2="61055"/>
                        <a14:foregroundMark x1="23514" y1="44219" x2="24054" y2="33874"/>
                        <a14:foregroundMark x1="28919" y1="28398" x2="29595" y2="23327"/>
                        <a14:foregroundMark x1="95317" y1="46263" x2="95135" y2="45030"/>
                        <a14:foregroundMark x1="75000" y1="72211" x2="75000" y2="67343"/>
                        <a14:backgroundMark x1="98243" y1="47870" x2="95405" y2="52333"/>
                        <a14:backgroundMark x1="95811" y1="51927" x2="94189" y2="54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03" b="32405"/>
          <a:stretch/>
        </p:blipFill>
        <p:spPr bwMode="auto">
          <a:xfrm>
            <a:off x="3925907" y="2334144"/>
            <a:ext cx="4853385" cy="162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80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75D5D-C4C9-FD99-375F-D1094779F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C7DE-9EF7-D893-58C0-94F49BB2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sz="3600" dirty="0"/>
              <a:t>¡A romper el hielo! </a:t>
            </a:r>
            <a:r>
              <a:rPr lang="es-GT" dirty="0" err="1"/>
              <a:t>Icebreaker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B2AE9-45AA-20F5-4D9C-974D7D21F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3298" y="255588"/>
            <a:ext cx="6252633" cy="5414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i="1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MX" sz="40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 llamo_____.</a:t>
            </a:r>
            <a:r>
              <a:rPr lang="es-MX" sz="12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</a:t>
            </a:r>
            <a:r>
              <a:rPr lang="es-MX" sz="12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name</a:t>
            </a:r>
            <a:r>
              <a:rPr lang="es-MX" sz="12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</a:t>
            </a:r>
            <a:r>
              <a:rPr lang="es-MX" sz="12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_________.</a:t>
            </a:r>
            <a:endParaRPr lang="es-MX" sz="4000" b="1" i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MX" sz="40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Estoy________. </a:t>
            </a:r>
            <a:r>
              <a:rPr lang="es-MX" sz="14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(bien, mal, más o menos)</a:t>
            </a:r>
          </a:p>
          <a:p>
            <a:pPr marL="0" indent="0">
              <a:buNone/>
            </a:pPr>
            <a:r>
              <a:rPr lang="es-MX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I am ________. (</a:t>
            </a:r>
            <a:r>
              <a:rPr lang="es-MX" sz="12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good</a:t>
            </a:r>
            <a:r>
              <a:rPr lang="es-MX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2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bad</a:t>
            </a:r>
            <a:r>
              <a:rPr lang="es-MX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2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okay</a:t>
            </a:r>
            <a:r>
              <a:rPr lang="es-MX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so so)</a:t>
            </a:r>
            <a:endParaRPr lang="es-MX" sz="1200" b="1" i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GT" sz="40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 gusta cocinar_____. </a:t>
            </a:r>
          </a:p>
          <a:p>
            <a:pPr marL="0" indent="0">
              <a:buNone/>
            </a:pPr>
            <a:r>
              <a:rPr lang="es-GT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I </a:t>
            </a:r>
            <a:r>
              <a:rPr lang="es-GT" sz="12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like</a:t>
            </a:r>
            <a:r>
              <a:rPr lang="es-GT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sz="12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r>
              <a:rPr lang="es-GT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sz="12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cook</a:t>
            </a:r>
            <a:r>
              <a:rPr lang="es-GT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________________.</a:t>
            </a:r>
            <a:endParaRPr lang="es-GT" sz="1200" b="1" i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C57A5-C7DA-997C-CB50-35236DC4F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523744"/>
            <a:ext cx="3547533" cy="345617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8" name="Picture 6" descr="Hola - Hello - Olá - Salut - Hallo by ...">
            <a:extLst>
              <a:ext uri="{FF2B5EF4-FFF2-40B4-BE49-F238E27FC236}">
                <a16:creationId xmlns:a16="http://schemas.microsoft.com/office/drawing/2014/main" id="{BC28B6EE-6705-691B-D5A3-9DA5CBC6B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2523744"/>
            <a:ext cx="3547533" cy="345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7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613CC0F-4F29-A48A-CE75-2629F36CAD7E}"/>
              </a:ext>
            </a:extLst>
          </p:cNvPr>
          <p:cNvSpPr txBox="1">
            <a:spLocks/>
          </p:cNvSpPr>
          <p:nvPr/>
        </p:nvSpPr>
        <p:spPr>
          <a:xfrm>
            <a:off x="589184" y="524912"/>
            <a:ext cx="11269662" cy="1779376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dirty="0"/>
              <a:t>ELECTRODOMÉSTICOS Y UTENSILIOS DE COCINA</a:t>
            </a:r>
          </a:p>
        </p:txBody>
      </p:sp>
      <p:pic>
        <p:nvPicPr>
          <p:cNvPr id="3080" name="Picture 8" descr="Animated kitchen Images - Free Download ...">
            <a:extLst>
              <a:ext uri="{FF2B5EF4-FFF2-40B4-BE49-F238E27FC236}">
                <a16:creationId xmlns:a16="http://schemas.microsoft.com/office/drawing/2014/main" id="{9297A95D-047E-A220-749C-C934DB6D2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84" y="2549843"/>
            <a:ext cx="6339840" cy="385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32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75D9-8EC3-6045-C564-A414BACC338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030361" y="1482856"/>
            <a:ext cx="5003800" cy="41100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la cocina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el lavaplatos/el fregadero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el horno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la estufa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el refrigerador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el congelador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la despensa /la alacena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400" b="1" dirty="0"/>
              <a:t>el microondas</a:t>
            </a:r>
            <a:endParaRPr lang="en-US" sz="24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15145C-1F1B-847B-3196-B2D06C27631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978650" y="1677133"/>
            <a:ext cx="5003800" cy="4114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800" b="1" dirty="0"/>
              <a:t>kitchen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800" b="1" dirty="0"/>
              <a:t>sink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800" b="1" dirty="0"/>
              <a:t>oven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800" b="1" dirty="0"/>
              <a:t>stove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800" b="1" dirty="0"/>
              <a:t>refrigerator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800" b="1" dirty="0"/>
              <a:t>freezer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800" b="1" dirty="0"/>
              <a:t>pantry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S" sz="2800" b="1" dirty="0"/>
              <a:t>microwave</a:t>
            </a:r>
            <a:endParaRPr lang="en-US" sz="2800" b="1" dirty="0"/>
          </a:p>
          <a:p>
            <a:endParaRPr lang="en-US" dirty="0"/>
          </a:p>
        </p:txBody>
      </p:sp>
      <p:pic>
        <p:nvPicPr>
          <p:cNvPr id="8" name="Picture 7" descr="A kitchen with black counter tops&#10;&#10;Description automatically generated with low confidence">
            <a:extLst>
              <a:ext uri="{FF2B5EF4-FFF2-40B4-BE49-F238E27FC236}">
                <a16:creationId xmlns:a16="http://schemas.microsoft.com/office/drawing/2014/main" id="{0A65E787-4A3F-41CD-B84C-276A93313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2370491" cy="1370143"/>
          </a:xfrm>
          <a:prstGeom prst="rect">
            <a:avLst/>
          </a:prstGeom>
        </p:spPr>
      </p:pic>
      <p:pic>
        <p:nvPicPr>
          <p:cNvPr id="19" name="Picture 18" descr="An oven with food in it&#10;&#10;Description automatically generated with low confidence">
            <a:extLst>
              <a:ext uri="{FF2B5EF4-FFF2-40B4-BE49-F238E27FC236}">
                <a16:creationId xmlns:a16="http://schemas.microsoft.com/office/drawing/2014/main" id="{C4F1A5E6-E906-EDEF-425C-79C59C66D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250" b="97500" l="22375" r="76438">
                        <a14:foregroundMark x1="25438" y1="30312" x2="66625" y2="35375"/>
                        <a14:foregroundMark x1="31313" y1="59062" x2="58875" y2="58250"/>
                        <a14:foregroundMark x1="29750" y1="56750" x2="54875" y2="53125"/>
                        <a14:foregroundMark x1="54875" y1="53125" x2="69313" y2="53250"/>
                        <a14:foregroundMark x1="70125" y1="59062" x2="60000" y2="57125"/>
                        <a14:foregroundMark x1="55375" y1="57500" x2="38688" y2="55937"/>
                        <a14:foregroundMark x1="70500" y1="57500" x2="56125" y2="54750"/>
                        <a14:foregroundMark x1="23938" y1="56750" x2="48000" y2="63063"/>
                        <a14:foregroundMark x1="48000" y1="63063" x2="74625" y2="58250"/>
                        <a14:foregroundMark x1="74625" y1="58250" x2="72813" y2="54000"/>
                        <a14:foregroundMark x1="23938" y1="56313" x2="22375" y2="53625"/>
                        <a14:foregroundMark x1="27813" y1="28750" x2="71313" y2="31063"/>
                        <a14:foregroundMark x1="63938" y1="27625" x2="41000" y2="29938"/>
                        <a14:foregroundMark x1="37500" y1="28000" x2="67375" y2="32625"/>
                        <a14:foregroundMark x1="70125" y1="27625" x2="56500" y2="25250"/>
                        <a14:foregroundMark x1="23500" y1="92438" x2="74375" y2="91313"/>
                        <a14:foregroundMark x1="30875" y1="95188" x2="68938" y2="93625"/>
                        <a14:foregroundMark x1="28938" y1="51688" x2="45250" y2="52063"/>
                        <a14:foregroundMark x1="39063" y1="97500" x2="72063" y2="95188"/>
                        <a14:foregroundMark x1="35938" y1="41563" x2="56500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160" t="26280" r="16961"/>
          <a:stretch>
            <a:fillRect/>
          </a:stretch>
        </p:blipFill>
        <p:spPr>
          <a:xfrm>
            <a:off x="148837" y="1737327"/>
            <a:ext cx="1881524" cy="2105466"/>
          </a:xfrm>
          <a:prstGeom prst="rect">
            <a:avLst/>
          </a:prstGeom>
        </p:spPr>
      </p:pic>
      <p:pic>
        <p:nvPicPr>
          <p:cNvPr id="22" name="Picture 21" descr="A stainless steel sink with a faucet&#10;&#10;Description automatically generated with medium confidence">
            <a:extLst>
              <a:ext uri="{FF2B5EF4-FFF2-40B4-BE49-F238E27FC236}">
                <a16:creationId xmlns:a16="http://schemas.microsoft.com/office/drawing/2014/main" id="{DCE92282-725E-8FF8-4C7C-2B35F2EB86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132035" y="0"/>
            <a:ext cx="2037304" cy="13701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24" name="Picture 23" descr="A picture containing kitchen appliance, appliance, home appliance, major appliance&#10;&#10;Description automatically generated">
            <a:extLst>
              <a:ext uri="{FF2B5EF4-FFF2-40B4-BE49-F238E27FC236}">
                <a16:creationId xmlns:a16="http://schemas.microsoft.com/office/drawing/2014/main" id="{D0B41A3B-F7A9-D60D-54FE-AD780460FB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36406" t="7029" r="36094" b="4394"/>
          <a:stretch>
            <a:fillRect/>
          </a:stretch>
        </p:blipFill>
        <p:spPr>
          <a:xfrm flipH="1">
            <a:off x="209550" y="4164429"/>
            <a:ext cx="1289434" cy="2572923"/>
          </a:xfrm>
          <a:prstGeom prst="rect">
            <a:avLst/>
          </a:prstGeom>
        </p:spPr>
      </p:pic>
      <p:pic>
        <p:nvPicPr>
          <p:cNvPr id="27" name="Picture 26" descr="A picture containing microwave, kitchen appliance, home appliance, appliance&#10;&#10;Description automatically generated">
            <a:extLst>
              <a:ext uri="{FF2B5EF4-FFF2-40B4-BE49-F238E27FC236}">
                <a16:creationId xmlns:a16="http://schemas.microsoft.com/office/drawing/2014/main" id="{1C300505-74D8-BA3E-106A-9E88520D62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209983" y="21350"/>
            <a:ext cx="2082560" cy="1399220"/>
          </a:xfrm>
          <a:prstGeom prst="rect">
            <a:avLst/>
          </a:prstGeom>
        </p:spPr>
      </p:pic>
      <p:pic>
        <p:nvPicPr>
          <p:cNvPr id="31" name="Picture 30" descr="A picture containing indoor, shelf, shelving, spice rack&#10;&#10;Description automatically generated">
            <a:extLst>
              <a:ext uri="{FF2B5EF4-FFF2-40B4-BE49-F238E27FC236}">
                <a16:creationId xmlns:a16="http://schemas.microsoft.com/office/drawing/2014/main" id="{3C68359F-A5AB-B642-AB6E-C687885BD1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917326" y="5245029"/>
            <a:ext cx="2210280" cy="1482361"/>
          </a:xfrm>
          <a:prstGeom prst="rect">
            <a:avLst/>
          </a:prstGeom>
        </p:spPr>
      </p:pic>
      <p:pic>
        <p:nvPicPr>
          <p:cNvPr id="34" name="Picture 33" descr="A picture containing appliance, kitchen appliance, stove, home appliance&#10;&#10;Description automatically generated">
            <a:extLst>
              <a:ext uri="{FF2B5EF4-FFF2-40B4-BE49-F238E27FC236}">
                <a16:creationId xmlns:a16="http://schemas.microsoft.com/office/drawing/2014/main" id="{C7B23945-100A-3979-51C7-B58A895A17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3" b="97500" l="10000" r="90000">
                        <a14:foregroundMark x1="25000" y1="12500" x2="69000" y2="14167"/>
                        <a14:foregroundMark x1="84000" y1="41667" x2="76000" y2="95000"/>
                        <a14:foregroundMark x1="18000" y1="97500" x2="18000" y2="97500"/>
                        <a14:foregroundMark x1="78000" y1="12500" x2="70000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9930007" y="1977749"/>
            <a:ext cx="1822234" cy="2186680"/>
          </a:xfrm>
          <a:prstGeom prst="rect">
            <a:avLst/>
          </a:prstGeom>
        </p:spPr>
      </p:pic>
      <p:pic>
        <p:nvPicPr>
          <p:cNvPr id="37" name="Picture 36" descr="A picture containing appliance, kitchen appliance, home appliance, refrigerator&#10;&#10;Description automatically generated">
            <a:extLst>
              <a:ext uri="{FF2B5EF4-FFF2-40B4-BE49-F238E27FC236}">
                <a16:creationId xmlns:a16="http://schemas.microsoft.com/office/drawing/2014/main" id="{EC773671-F36B-229F-CD85-0795CE295D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 flipH="1">
            <a:off x="10053832" y="4712871"/>
            <a:ext cx="2115507" cy="211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28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75D9-8EC3-6045-C564-A414BACC338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238375" y="1811701"/>
            <a:ext cx="5003800" cy="41100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 dirty="0" err="1"/>
              <a:t>mostrador</a:t>
            </a:r>
            <a:r>
              <a:rPr lang="en-US" sz="2400" b="1" dirty="0"/>
              <a:t>/la barra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la </a:t>
            </a:r>
            <a:r>
              <a:rPr lang="en-US" sz="2400" b="1" dirty="0" err="1"/>
              <a:t>tabla</a:t>
            </a:r>
            <a:r>
              <a:rPr lang="en-US" sz="2400" b="1" dirty="0"/>
              <a:t> de </a:t>
            </a:r>
            <a:r>
              <a:rPr lang="en-US" sz="2400" b="1" dirty="0" err="1"/>
              <a:t>cortar</a:t>
            </a:r>
            <a:r>
              <a:rPr lang="en-US" sz="2400" b="1" dirty="0"/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 dirty="0" err="1"/>
              <a:t>tostador</a:t>
            </a:r>
            <a:r>
              <a:rPr lang="en-US" sz="2400" b="1" dirty="0"/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la </a:t>
            </a:r>
            <a:r>
              <a:rPr lang="en-US" sz="2400" b="1" dirty="0" err="1"/>
              <a:t>freidora</a:t>
            </a:r>
            <a:r>
              <a:rPr lang="en-US" sz="2400" b="1" dirty="0"/>
              <a:t> de </a:t>
            </a:r>
            <a:r>
              <a:rPr lang="en-US" sz="2400" b="1" dirty="0" err="1"/>
              <a:t>aire</a:t>
            </a:r>
            <a:r>
              <a:rPr lang="en-US" sz="2400" b="1" dirty="0"/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la </a:t>
            </a:r>
            <a:r>
              <a:rPr lang="en-US" sz="2400" b="1" dirty="0" err="1"/>
              <a:t>licuadora</a:t>
            </a:r>
            <a:r>
              <a:rPr lang="en-US" sz="2400" b="1" dirty="0"/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 dirty="0" err="1"/>
              <a:t>sartén</a:t>
            </a:r>
            <a:r>
              <a:rPr lang="en-US" sz="2400" b="1" dirty="0"/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la olla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la </a:t>
            </a:r>
            <a:r>
              <a:rPr lang="en-US" sz="2400" b="1" dirty="0" err="1"/>
              <a:t>espátula</a:t>
            </a:r>
            <a:endParaRPr lang="es-ES" sz="24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15145C-1F1B-847B-3196-B2D06C27631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360370" y="1595436"/>
            <a:ext cx="50038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b="1" dirty="0"/>
              <a:t>counter/countertops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b="1" dirty="0"/>
              <a:t>cutting board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b="1" dirty="0"/>
              <a:t>toaster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b="1" dirty="0"/>
              <a:t>air fryer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b="1" dirty="0"/>
              <a:t>blender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b="1" dirty="0"/>
              <a:t>pan/skillet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b="1" dirty="0"/>
              <a:t>pot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b="1" dirty="0"/>
              <a:t>spatula</a:t>
            </a:r>
            <a:endParaRPr lang="en-US" sz="2400" b="1" dirty="0"/>
          </a:p>
        </p:txBody>
      </p:sp>
      <p:pic>
        <p:nvPicPr>
          <p:cNvPr id="12" name="Picture 11" descr="A knife on a cutting board&#10;&#10;Description automatically generated with low confidence">
            <a:extLst>
              <a:ext uri="{FF2B5EF4-FFF2-40B4-BE49-F238E27FC236}">
                <a16:creationId xmlns:a16="http://schemas.microsoft.com/office/drawing/2014/main" id="{3DFD25D8-B59A-F211-E9C0-2F09A4553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4222" y="-19761"/>
            <a:ext cx="2134153" cy="1365857"/>
          </a:xfrm>
          <a:prstGeom prst="rect">
            <a:avLst/>
          </a:prstGeom>
        </p:spPr>
      </p:pic>
      <p:pic>
        <p:nvPicPr>
          <p:cNvPr id="21" name="Picture 20" descr="A kitchen with white cabinets and a marble countertop&#10;&#10;Description automatically generated with low confidence">
            <a:extLst>
              <a:ext uri="{FF2B5EF4-FFF2-40B4-BE49-F238E27FC236}">
                <a16:creationId xmlns:a16="http://schemas.microsoft.com/office/drawing/2014/main" id="{5D88EF2E-E32C-BD87-59B0-16A23F1E4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84229" y="4838916"/>
            <a:ext cx="2990845" cy="1985921"/>
          </a:xfrm>
          <a:prstGeom prst="rect">
            <a:avLst/>
          </a:prstGeom>
        </p:spPr>
      </p:pic>
      <p:pic>
        <p:nvPicPr>
          <p:cNvPr id="26" name="Picture 25" descr="A red toaster with four toasters&#10;&#10;Description automatically generated with low confidence">
            <a:extLst>
              <a:ext uri="{FF2B5EF4-FFF2-40B4-BE49-F238E27FC236}">
                <a16:creationId xmlns:a16="http://schemas.microsoft.com/office/drawing/2014/main" id="{68001EBD-995C-53EE-7A70-4EE3004C21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125" b="90781" l="25469" r="76667">
                        <a14:foregroundMark x1="34844" y1="27500" x2="58073" y2="24453"/>
                        <a14:foregroundMark x1="58073" y1="24453" x2="62187" y2="25703"/>
                        <a14:foregroundMark x1="52396" y1="23203" x2="72344" y2="28750"/>
                        <a14:foregroundMark x1="35260" y1="23203" x2="25729" y2="51094"/>
                        <a14:foregroundMark x1="25729" y1="51094" x2="25885" y2="74609"/>
                        <a14:foregroundMark x1="55260" y1="20156" x2="72760" y2="25703"/>
                        <a14:foregroundMark x1="36510" y1="58750" x2="36510" y2="58750"/>
                        <a14:foregroundMark x1="31979" y1="80703" x2="27917" y2="65469"/>
                        <a14:foregroundMark x1="48698" y1="87500" x2="42604" y2="70313"/>
                        <a14:foregroundMark x1="47500" y1="82578" x2="38542" y2="77031"/>
                        <a14:foregroundMark x1="45052" y1="83828" x2="37708" y2="78906"/>
                        <a14:foregroundMark x1="43021" y1="89297" x2="43438" y2="73984"/>
                        <a14:foregroundMark x1="49531" y1="86250" x2="42604" y2="50469"/>
                        <a14:foregroundMark x1="42604" y1="50469" x2="43802" y2="44609"/>
                        <a14:foregroundMark x1="25469" y1="49531" x2="50365" y2="44063"/>
                        <a14:foregroundMark x1="40990" y1="70938" x2="25885" y2="68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0322" t="9038" r="17056"/>
          <a:stretch>
            <a:fillRect/>
          </a:stretch>
        </p:blipFill>
        <p:spPr>
          <a:xfrm>
            <a:off x="5115228" y="-195905"/>
            <a:ext cx="1961543" cy="1899473"/>
          </a:xfrm>
          <a:prstGeom prst="rect">
            <a:avLst/>
          </a:prstGeom>
        </p:spPr>
      </p:pic>
      <p:pic>
        <p:nvPicPr>
          <p:cNvPr id="29" name="Picture 28" descr="A picture containing fast food, kitchen appliance, home appliance, snack&#10;&#10;Description automatically generated">
            <a:extLst>
              <a:ext uri="{FF2B5EF4-FFF2-40B4-BE49-F238E27FC236}">
                <a16:creationId xmlns:a16="http://schemas.microsoft.com/office/drawing/2014/main" id="{A4A1DE3A-84B7-7911-B0CC-6726C949D1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98" b="90638" l="23298" r="75000">
                        <a14:foregroundMark x1="34149" y1="20319" x2="52766" y2="9362"/>
                        <a14:foregroundMark x1="52766" y1="9362" x2="59681" y2="15106"/>
                        <a14:foregroundMark x1="63830" y1="11702" x2="37872" y2="9787"/>
                        <a14:foregroundMark x1="37872" y1="9787" x2="26915" y2="27340"/>
                        <a14:foregroundMark x1="26915" y1="27340" x2="27340" y2="34255"/>
                        <a14:foregroundMark x1="40106" y1="75213" x2="58191" y2="81596"/>
                        <a14:foregroundMark x1="73191" y1="47021" x2="70213" y2="8723"/>
                        <a14:foregroundMark x1="64894" y1="7234" x2="43085" y2="3404"/>
                        <a14:foregroundMark x1="26596" y1="70745" x2="31064" y2="80426"/>
                        <a14:foregroundMark x1="49149" y1="90638" x2="49894" y2="87234"/>
                        <a14:foregroundMark x1="72766" y1="74043" x2="72447" y2="59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6888" r="18308" b="6344"/>
          <a:stretch>
            <a:fillRect/>
          </a:stretch>
        </p:blipFill>
        <p:spPr>
          <a:xfrm>
            <a:off x="230406" y="2017953"/>
            <a:ext cx="1642457" cy="2373684"/>
          </a:xfrm>
          <a:prstGeom prst="rect">
            <a:avLst/>
          </a:prstGeom>
        </p:spPr>
      </p:pic>
      <p:pic>
        <p:nvPicPr>
          <p:cNvPr id="33" name="Picture 32" descr="A blender with ice cubes&#10;&#10;Description automatically generated">
            <a:extLst>
              <a:ext uri="{FF2B5EF4-FFF2-40B4-BE49-F238E27FC236}">
                <a16:creationId xmlns:a16="http://schemas.microsoft.com/office/drawing/2014/main" id="{09562345-F70A-B1EF-419B-FF94312A2B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134600" y="2310250"/>
            <a:ext cx="2081387" cy="2081387"/>
          </a:xfrm>
          <a:prstGeom prst="rect">
            <a:avLst/>
          </a:prstGeom>
        </p:spPr>
      </p:pic>
      <p:pic>
        <p:nvPicPr>
          <p:cNvPr id="36" name="Picture 35" descr="A close up of a pan&#10;&#10;Description automatically generated with medium confidence">
            <a:extLst>
              <a:ext uri="{FF2B5EF4-FFF2-40B4-BE49-F238E27FC236}">
                <a16:creationId xmlns:a16="http://schemas.microsoft.com/office/drawing/2014/main" id="{A2BB5CAF-A9D2-434E-3690-4C9B74B4FA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4180429" y="5686425"/>
            <a:ext cx="2630319" cy="897059"/>
          </a:xfrm>
          <a:prstGeom prst="rect">
            <a:avLst/>
          </a:prstGeom>
        </p:spPr>
      </p:pic>
      <p:pic>
        <p:nvPicPr>
          <p:cNvPr id="40" name="Picture 39" descr="A red pot with a lid&#10;&#10;Description automatically generated with medium confidence">
            <a:extLst>
              <a:ext uri="{FF2B5EF4-FFF2-40B4-BE49-F238E27FC236}">
                <a16:creationId xmlns:a16="http://schemas.microsoft.com/office/drawing/2014/main" id="{CFE99448-6F86-0D48-223D-81AB72CA80F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l="13751" t="25953" r="13077" b="24533"/>
          <a:stretch>
            <a:fillRect/>
          </a:stretch>
        </p:blipFill>
        <p:spPr>
          <a:xfrm>
            <a:off x="10405466" y="72117"/>
            <a:ext cx="1682312" cy="1138412"/>
          </a:xfrm>
          <a:prstGeom prst="rect">
            <a:avLst/>
          </a:prstGeom>
        </p:spPr>
      </p:pic>
      <p:pic>
        <p:nvPicPr>
          <p:cNvPr id="1026" name="Picture 2" descr="Stainless Steel kitchen Slotted Turner Spatula Kitchen Cooking Tool Utensil  New | eBay">
            <a:extLst>
              <a:ext uri="{FF2B5EF4-FFF2-40B4-BE49-F238E27FC236}">
                <a16:creationId xmlns:a16="http://schemas.microsoft.com/office/drawing/2014/main" id="{CAE3123F-3841-A012-FC71-8950849D3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000" b="94667" l="29250" r="67417">
                        <a14:foregroundMark x1="48083" y1="9083" x2="29250" y2="12000"/>
                        <a14:foregroundMark x1="41167" y1="7083" x2="47583" y2="4083"/>
                        <a14:foregroundMark x1="65917" y1="93167" x2="67417" y2="9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37" t="2500" r="29584"/>
          <a:stretch>
            <a:fillRect/>
          </a:stretch>
        </p:blipFill>
        <p:spPr bwMode="auto">
          <a:xfrm rot="7165544" flipH="1">
            <a:off x="506516" y="4352732"/>
            <a:ext cx="1090237" cy="236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0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75D9-8EC3-6045-C564-A414BACC338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523595" y="1418499"/>
            <a:ext cx="5003800" cy="41116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 dirty="0" err="1"/>
              <a:t>cucharón</a:t>
            </a:r>
            <a:r>
              <a:rPr lang="en-US" sz="2400" b="1" dirty="0"/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 dirty="0" err="1"/>
              <a:t>batidor</a:t>
            </a:r>
            <a:r>
              <a:rPr lang="en-US" sz="2400" b="1" dirty="0"/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la </a:t>
            </a:r>
            <a:r>
              <a:rPr lang="en-US" sz="2400" b="1" dirty="0" err="1"/>
              <a:t>taza</a:t>
            </a:r>
            <a:r>
              <a:rPr lang="en-US" sz="2400" b="1" dirty="0"/>
              <a:t> </a:t>
            </a:r>
            <a:r>
              <a:rPr lang="en-US" sz="2400" b="1" dirty="0" err="1"/>
              <a:t>medidora</a:t>
            </a:r>
            <a:endParaRPr lang="en-US" sz="24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la </a:t>
            </a:r>
            <a:r>
              <a:rPr lang="en-US" sz="2400" b="1" dirty="0" err="1"/>
              <a:t>cucharada</a:t>
            </a:r>
            <a:r>
              <a:rPr lang="en-US" sz="2400" b="1" dirty="0"/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la </a:t>
            </a:r>
            <a:r>
              <a:rPr lang="en-US" sz="2400" b="1" dirty="0" err="1"/>
              <a:t>cucharadita</a:t>
            </a:r>
            <a:r>
              <a:rPr lang="en-US" sz="2400" b="1" dirty="0"/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las </a:t>
            </a:r>
            <a:r>
              <a:rPr lang="en-US" sz="2400" b="1" dirty="0" err="1"/>
              <a:t>tijeras</a:t>
            </a:r>
            <a:r>
              <a:rPr lang="en-US" sz="2400" b="1" dirty="0"/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 dirty="0" err="1"/>
              <a:t>colador</a:t>
            </a:r>
            <a:r>
              <a:rPr lang="en-US" sz="2400" b="1" dirty="0"/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las </a:t>
            </a:r>
            <a:r>
              <a:rPr lang="en-US" sz="2400" b="1" dirty="0" err="1"/>
              <a:t>tenazas</a:t>
            </a:r>
            <a:endParaRPr lang="en-US" sz="24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 dirty="0" err="1"/>
              <a:t>tazón</a:t>
            </a:r>
            <a:endParaRPr lang="en-US" sz="24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15145C-1F1B-847B-3196-B2D06C27631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140237" y="1342957"/>
            <a:ext cx="5003800" cy="470410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b="1" dirty="0"/>
              <a:t>ladle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b="1" dirty="0"/>
              <a:t>whisk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b="1" dirty="0"/>
              <a:t>measuring cup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b="1" dirty="0"/>
              <a:t>tablespoon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b="1" dirty="0"/>
              <a:t>teaspoon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b="1" dirty="0"/>
              <a:t>scissors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b="1" dirty="0"/>
              <a:t>colander/strainer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b="1" dirty="0"/>
              <a:t>tongs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600" b="1" dirty="0"/>
              <a:t>bowl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b="1" dirty="0"/>
          </a:p>
        </p:txBody>
      </p:sp>
      <p:pic>
        <p:nvPicPr>
          <p:cNvPr id="11" name="Picture 10" descr="A close-up of a whisk&#10;&#10;Description automatically generated with medium confidence">
            <a:extLst>
              <a:ext uri="{FF2B5EF4-FFF2-40B4-BE49-F238E27FC236}">
                <a16:creationId xmlns:a16="http://schemas.microsoft.com/office/drawing/2014/main" id="{1B30A97C-1B77-EB23-42A6-31B2B6B78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1591" y1="60922" x2="11591" y2="55461"/>
                        <a14:foregroundMark x1="63068" y1="65700" x2="76250" y2="68601"/>
                        <a14:foregroundMark x1="65000" y1="70478" x2="79773" y2="78157"/>
                        <a14:foregroundMark x1="69773" y1="83106" x2="86818" y2="77816"/>
                        <a14:foregroundMark x1="86818" y1="77816" x2="65909" y2="59215"/>
                        <a14:foregroundMark x1="65909" y1="59215" x2="56250" y2="61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939970">
            <a:off x="-214956" y="100514"/>
            <a:ext cx="2400300" cy="1598382"/>
          </a:xfrm>
          <a:prstGeom prst="rect">
            <a:avLst/>
          </a:prstGeom>
        </p:spPr>
      </p:pic>
      <p:pic>
        <p:nvPicPr>
          <p:cNvPr id="17" name="Picture 16" descr="A picture containing night&#10;&#10;Description automatically generated">
            <a:extLst>
              <a:ext uri="{FF2B5EF4-FFF2-40B4-BE49-F238E27FC236}">
                <a16:creationId xmlns:a16="http://schemas.microsoft.com/office/drawing/2014/main" id="{DCE8F85F-DF16-863C-FCED-46893231F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178999" y="0"/>
            <a:ext cx="2280076" cy="1140039"/>
          </a:xfrm>
          <a:prstGeom prst="rect">
            <a:avLst/>
          </a:prstGeom>
        </p:spPr>
      </p:pic>
      <p:pic>
        <p:nvPicPr>
          <p:cNvPr id="19" name="Picture 18" descr="A pair of scissors on a white surface&#10;&#10;Description automatically generated with medium confidence">
            <a:extLst>
              <a:ext uri="{FF2B5EF4-FFF2-40B4-BE49-F238E27FC236}">
                <a16:creationId xmlns:a16="http://schemas.microsoft.com/office/drawing/2014/main" id="{246F452D-F790-CCE2-3BE1-339706241A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5143" t="7027" r="7549" b="7258"/>
          <a:stretch/>
        </p:blipFill>
        <p:spPr>
          <a:xfrm>
            <a:off x="241110" y="2600423"/>
            <a:ext cx="1613705" cy="1227826"/>
          </a:xfrm>
          <a:prstGeom prst="rect">
            <a:avLst/>
          </a:prstGeom>
        </p:spPr>
      </p:pic>
      <p:pic>
        <p:nvPicPr>
          <p:cNvPr id="23" name="Picture 22" descr="A red plastic colander with a handle&#10;&#10;Description automatically generated with medium confidence">
            <a:extLst>
              <a:ext uri="{FF2B5EF4-FFF2-40B4-BE49-F238E27FC236}">
                <a16:creationId xmlns:a16="http://schemas.microsoft.com/office/drawing/2014/main" id="{7DB95AC2-9B9B-A04E-C2C8-EFB4D6C004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76" b="96546" l="4883" r="94141">
                        <a14:foregroundMark x1="94141" y1="22763" x2="93652" y2="12088"/>
                        <a14:foregroundMark x1="4883" y1="49608" x2="9277" y2="34694"/>
                        <a14:foregroundMark x1="47266" y1="95133" x2="38867" y2="965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flipH="1">
            <a:off x="46567" y="4814810"/>
            <a:ext cx="2432791" cy="1513367"/>
          </a:xfrm>
          <a:prstGeom prst="rect">
            <a:avLst/>
          </a:prstGeom>
        </p:spPr>
      </p:pic>
      <p:pic>
        <p:nvPicPr>
          <p:cNvPr id="27" name="Picture 26" descr="A close-up of a tong&#10;&#10;Description automatically generated">
            <a:extLst>
              <a:ext uri="{FF2B5EF4-FFF2-40B4-BE49-F238E27FC236}">
                <a16:creationId xmlns:a16="http://schemas.microsoft.com/office/drawing/2014/main" id="{1E2DA0E7-BBEF-1337-FD3D-D3AE337400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6869" t="7963" r="7796" b="8957"/>
          <a:stretch/>
        </p:blipFill>
        <p:spPr>
          <a:xfrm rot="2309258">
            <a:off x="4610931" y="5339195"/>
            <a:ext cx="1653290" cy="1126743"/>
          </a:xfrm>
          <a:prstGeom prst="rect">
            <a:avLst/>
          </a:prstGeom>
        </p:spPr>
      </p:pic>
      <p:pic>
        <p:nvPicPr>
          <p:cNvPr id="2050" name="Picture 2" descr="12-Inch Stainless Steel Soup Ladle">
            <a:extLst>
              <a:ext uri="{FF2B5EF4-FFF2-40B4-BE49-F238E27FC236}">
                <a16:creationId xmlns:a16="http://schemas.microsoft.com/office/drawing/2014/main" id="{88AA20E8-0A30-2D80-D017-81E9B1EFA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11" b="97167" l="16389" r="82222">
                        <a14:foregroundMark x1="20556" y1="83222" x2="25889" y2="97167"/>
                        <a14:foregroundMark x1="25889" y1="97167" x2="26389" y2="96000"/>
                        <a14:foregroundMark x1="18333" y1="91833" x2="16389" y2="85278"/>
                        <a14:foregroundMark x1="45944" y1="71556" x2="50944" y2="59611"/>
                        <a14:foregroundMark x1="57222" y1="47111" x2="60111" y2="41833"/>
                        <a14:foregroundMark x1="54833" y1="50556" x2="50667" y2="61111"/>
                        <a14:foregroundMark x1="73167" y1="11944" x2="81778" y2="5944"/>
                        <a14:foregroundMark x1="81778" y1="5944" x2="80944" y2="10444"/>
                        <a14:foregroundMark x1="81778" y1="2111" x2="82222" y2="2500"/>
                        <a14:foregroundMark x1="18444" y1="83056" x2="23333" y2="80833"/>
                        <a14:foregroundMark x1="21500" y1="81000" x2="20667" y2="8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77" r="14445"/>
          <a:stretch>
            <a:fillRect/>
          </a:stretch>
        </p:blipFill>
        <p:spPr bwMode="auto">
          <a:xfrm rot="3348492">
            <a:off x="6486360" y="-1097481"/>
            <a:ext cx="2082070" cy="298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yrex® Measuring Cup - Clear, 2 cups / 16 oz - Baker's">
            <a:extLst>
              <a:ext uri="{FF2B5EF4-FFF2-40B4-BE49-F238E27FC236}">
                <a16:creationId xmlns:a16="http://schemas.microsoft.com/office/drawing/2014/main" id="{808AB48A-9C6E-2A1D-05F8-ECC50C838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5" b="94393" l="600" r="97000">
                        <a14:foregroundMark x1="10600" y1="30374" x2="6800" y2="13318"/>
                        <a14:foregroundMark x1="6800" y1="13318" x2="12600" y2="11449"/>
                        <a14:foregroundMark x1="600" y1="23832" x2="4000" y2="20327"/>
                        <a14:foregroundMark x1="15800" y1="9112" x2="37200" y2="4907"/>
                        <a14:foregroundMark x1="37200" y1="4907" x2="66600" y2="8645"/>
                        <a14:foregroundMark x1="66600" y1="8645" x2="73400" y2="13318"/>
                        <a14:foregroundMark x1="78800" y1="12150" x2="91800" y2="18925"/>
                        <a14:foregroundMark x1="91800" y1="18925" x2="97000" y2="44393"/>
                        <a14:foregroundMark x1="97000" y1="44393" x2="96600" y2="46495"/>
                        <a14:foregroundMark x1="55200" y1="3972" x2="31600" y2="1402"/>
                        <a14:foregroundMark x1="31600" y1="1402" x2="26200" y2="2570"/>
                        <a14:foregroundMark x1="30600" y1="90421" x2="47000" y2="89720"/>
                        <a14:foregroundMark x1="47000" y1="89720" x2="60800" y2="80140"/>
                        <a14:foregroundMark x1="60800" y1="80140" x2="63600" y2="75935"/>
                        <a14:foregroundMark x1="65200" y1="84813" x2="48000" y2="94159"/>
                        <a14:foregroundMark x1="48000" y1="94159" x2="40400" y2="94626"/>
                        <a14:foregroundMark x1="64600" y1="85047" x2="66400" y2="79206"/>
                        <a14:foregroundMark x1="15600" y1="4673" x2="28200" y2="935"/>
                        <a14:foregroundMark x1="28200" y1="935" x2="35400" y2="1402"/>
                        <a14:foregroundMark x1="85600" y1="57243" x2="85600" y2="57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05" y="418257"/>
            <a:ext cx="2337014" cy="200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AA6669-B9B5-2EFB-F4D0-1D0F401B3C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47126" y="4702965"/>
            <a:ext cx="1930613" cy="1930613"/>
          </a:xfrm>
          <a:prstGeom prst="rect">
            <a:avLst/>
          </a:prstGeom>
        </p:spPr>
      </p:pic>
      <p:pic>
        <p:nvPicPr>
          <p:cNvPr id="2056" name="Picture 8" descr="Bowl clipart Images - Free Download on Freepik">
            <a:extLst>
              <a:ext uri="{FF2B5EF4-FFF2-40B4-BE49-F238E27FC236}">
                <a16:creationId xmlns:a16="http://schemas.microsoft.com/office/drawing/2014/main" id="{F6BAC694-F426-1855-8F4F-4CA2B044D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14" b="96537" l="5946" r="94595">
                        <a14:foregroundMark x1="6622" y1="42641" x2="5946" y2="26190"/>
                        <a14:foregroundMark x1="5946" y1="26190" x2="30541" y2="11255"/>
                        <a14:foregroundMark x1="30541" y1="11255" x2="58378" y2="12987"/>
                        <a14:foregroundMark x1="49189" y1="17965" x2="64459" y2="21645"/>
                        <a14:foregroundMark x1="64459" y1="21645" x2="84324" y2="20779"/>
                        <a14:foregroundMark x1="93649" y1="46970" x2="94595" y2="22511"/>
                        <a14:foregroundMark x1="94595" y1="21645" x2="58243" y2="8442"/>
                        <a14:foregroundMark x1="58243" y1="8442" x2="54730" y2="8442"/>
                        <a14:foregroundMark x1="28108" y1="27273" x2="59459" y2="28788"/>
                        <a14:foregroundMark x1="3243" y1="19697" x2="40946" y2="4113"/>
                        <a14:foregroundMark x1="40946" y1="4113" x2="61216" y2="2814"/>
                        <a14:foregroundMark x1="61216" y1="2814" x2="92568" y2="13420"/>
                        <a14:foregroundMark x1="35000" y1="91558" x2="43108" y2="93290"/>
                        <a14:foregroundMark x1="43108" y1="93290" x2="61892" y2="91991"/>
                        <a14:foregroundMark x1="61892" y1="91991" x2="62432" y2="91991"/>
                        <a14:foregroundMark x1="46216" y1="96320" x2="58108" y2="96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127" y="2979749"/>
            <a:ext cx="2019569" cy="126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212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2B9AC-9B21-38E1-A2B1-C2EF37F6C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B47F9-D368-1D41-622F-2A93E909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21" y="68879"/>
            <a:ext cx="3856990" cy="1618396"/>
          </a:xfrm>
        </p:spPr>
        <p:txBody>
          <a:bodyPr/>
          <a:lstStyle/>
          <a:p>
            <a:pPr algn="ctr"/>
            <a:r>
              <a:rPr lang="es-GT" sz="3000" dirty="0"/>
              <a:t>¡PRACTIQUEMOS!</a:t>
            </a:r>
            <a:r>
              <a:rPr lang="es-GT" sz="3600" dirty="0"/>
              <a:t> </a:t>
            </a:r>
            <a:r>
              <a:rPr lang="es-GT" dirty="0" err="1"/>
              <a:t>Written</a:t>
            </a:r>
            <a:r>
              <a:rPr lang="es-GT" dirty="0"/>
              <a:t> </a:t>
            </a:r>
            <a:r>
              <a:rPr lang="es-GT" dirty="0" err="1"/>
              <a:t>practice</a:t>
            </a:r>
            <a:r>
              <a:rPr lang="es-GT" dirty="0"/>
              <a:t>.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7391F-BFF3-3764-B32E-CBB1EFD33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523744"/>
            <a:ext cx="3547533" cy="345617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Ilustración de icono de dibujos animados de lápiz y papel. Concepto de icono de objeto de educación aislado. Estilo de dibujos animados plana">
            <a:extLst>
              <a:ext uri="{FF2B5EF4-FFF2-40B4-BE49-F238E27FC236}">
                <a16:creationId xmlns:a16="http://schemas.microsoft.com/office/drawing/2014/main" id="{C425B46B-3C69-3F9A-22A1-AE1DA61A7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2523744"/>
            <a:ext cx="3547533" cy="345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7A59A2-BF28-14F4-F620-C9DD1550356A}"/>
              </a:ext>
            </a:extLst>
          </p:cNvPr>
          <p:cNvSpPr txBox="1"/>
          <p:nvPr/>
        </p:nvSpPr>
        <p:spPr>
          <a:xfrm>
            <a:off x="5510784" y="3029069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Fill in the blanks with the correct Spanish words. Use your vocabulary page to help you.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783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Custom 5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4F40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447</TotalTime>
  <Words>2260</Words>
  <Application>Microsoft Office PowerPoint</Application>
  <PresentationFormat>Widescreen</PresentationFormat>
  <Paragraphs>332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Aptos</vt:lpstr>
      <vt:lpstr>Arial</vt:lpstr>
      <vt:lpstr>Century Gothic</vt:lpstr>
      <vt:lpstr>Courier New</vt:lpstr>
      <vt:lpstr>Symbol</vt:lpstr>
      <vt:lpstr>Wingdings</vt:lpstr>
      <vt:lpstr>Wingdings 2</vt:lpstr>
      <vt:lpstr>Quotable</vt:lpstr>
      <vt:lpstr> COCINANDO EN ESPAÑOL: UN RECORRIDO POR EL IDIOMA A TRAVÉS DE LA COMIDA. </vt:lpstr>
      <vt:lpstr>PowerPoint Presentation</vt:lpstr>
      <vt:lpstr>¡A romper el hielo! Icebreaker</vt:lpstr>
      <vt:lpstr>¡A romper el hielo! Icebreaker</vt:lpstr>
      <vt:lpstr>PowerPoint Presentation</vt:lpstr>
      <vt:lpstr>PowerPoint Presentation</vt:lpstr>
      <vt:lpstr>PowerPoint Presentation</vt:lpstr>
      <vt:lpstr>PowerPoint Presentation</vt:lpstr>
      <vt:lpstr>¡PRACTIQUEMOS! Written practice. </vt:lpstr>
      <vt:lpstr>PowerPoint Presentation</vt:lpstr>
      <vt:lpstr>PowerPoint Presentation</vt:lpstr>
      <vt:lpstr>PowerPoint Presentation</vt:lpstr>
      <vt:lpstr>¡Vamos a Conversar!  </vt:lpstr>
      <vt:lpstr>PowerPoint Presentation</vt:lpstr>
      <vt:lpstr>PowerPoint Presentation</vt:lpstr>
      <vt:lpstr>PowerPoint Presentation</vt:lpstr>
      <vt:lpstr>¡PRACTIQUEMOS! Written practice. </vt:lpstr>
      <vt:lpstr>PowerPoint Presentation</vt:lpstr>
      <vt:lpstr>PowerPoint Presentation</vt:lpstr>
      <vt:lpstr>PowerPoint Presentation</vt:lpstr>
      <vt:lpstr>¡Vamos a Conversar!  </vt:lpstr>
      <vt:lpstr>PowerPoint Presentation</vt:lpstr>
      <vt:lpstr>PowerPoint Presentation</vt:lpstr>
      <vt:lpstr>VERBOS Y FRASES – EN LA COCINA</vt:lpstr>
      <vt:lpstr>PowerPoint Presentation</vt:lpstr>
      <vt:lpstr>PowerPoint Presentation</vt:lpstr>
      <vt:lpstr>¡PRACTIQUEMOS! Written practice. </vt:lpstr>
      <vt:lpstr>PowerPoint Presentation</vt:lpstr>
      <vt:lpstr>PowerPoint Presentation</vt:lpstr>
      <vt:lpstr>PowerPoint Presentation</vt:lpstr>
      <vt:lpstr>¡Vamos a Conversar!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Valeska Anderson</dc:creator>
  <cp:lastModifiedBy>Valeska Anderson</cp:lastModifiedBy>
  <cp:revision>7</cp:revision>
  <dcterms:created xsi:type="dcterms:W3CDTF">2026-04-24T19:08:15Z</dcterms:created>
  <dcterms:modified xsi:type="dcterms:W3CDTF">2026-05-20T13:15:48Z</dcterms:modified>
</cp:coreProperties>
</file>