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6"/>
  </p:notesMasterIdLst>
  <p:sldIdLst>
    <p:sldId id="257" r:id="rId2"/>
    <p:sldId id="272" r:id="rId3"/>
    <p:sldId id="273" r:id="rId4"/>
    <p:sldId id="293" r:id="rId5"/>
    <p:sldId id="313" r:id="rId6"/>
    <p:sldId id="268" r:id="rId7"/>
    <p:sldId id="284" r:id="rId8"/>
    <p:sldId id="269" r:id="rId9"/>
    <p:sldId id="310" r:id="rId10"/>
    <p:sldId id="311" r:id="rId11"/>
    <p:sldId id="288" r:id="rId12"/>
    <p:sldId id="301" r:id="rId13"/>
    <p:sldId id="302" r:id="rId14"/>
    <p:sldId id="303" r:id="rId15"/>
    <p:sldId id="304" r:id="rId16"/>
    <p:sldId id="305" r:id="rId17"/>
    <p:sldId id="274" r:id="rId18"/>
    <p:sldId id="275" r:id="rId19"/>
    <p:sldId id="308" r:id="rId20"/>
    <p:sldId id="314" r:id="rId21"/>
    <p:sldId id="306" r:id="rId22"/>
    <p:sldId id="307" r:id="rId23"/>
    <p:sldId id="296" r:id="rId24"/>
    <p:sldId id="30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DCE8"/>
    <a:srgbClr val="FFC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6FBFE-A1EC-4635-AF59-B2D9C167B742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D52DB-3FFD-491A-BE5C-7F7DC1B45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93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ED52DB-3FFD-491A-BE5C-7F7DC1B459C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79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D301-17DC-4A84-80F3-15584BBC28A8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7655-2D57-4C55-8E7E-343161FA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1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D301-17DC-4A84-80F3-15584BBC28A8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7655-2D57-4C55-8E7E-343161FA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06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D301-17DC-4A84-80F3-15584BBC28A8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7655-2D57-4C55-8E7E-343161FA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D642-E4A9-4BC8-AD4B-810EA7C9999B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A3E27-9E40-471C-A54D-693394BD3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48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D301-17DC-4A84-80F3-15584BBC28A8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7655-2D57-4C55-8E7E-343161FA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8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D301-17DC-4A84-80F3-15584BBC28A8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7655-2D57-4C55-8E7E-343161FA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0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D301-17DC-4A84-80F3-15584BBC28A8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7655-2D57-4C55-8E7E-343161FA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92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D301-17DC-4A84-80F3-15584BBC28A8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7655-2D57-4C55-8E7E-343161FA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71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D301-17DC-4A84-80F3-15584BBC28A8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7655-2D57-4C55-8E7E-343161FA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07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D301-17DC-4A84-80F3-15584BBC28A8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7655-2D57-4C55-8E7E-343161FA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34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D301-17DC-4A84-80F3-15584BBC28A8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7655-2D57-4C55-8E7E-343161FA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74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D301-17DC-4A84-80F3-15584BBC28A8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7655-2D57-4C55-8E7E-343161FA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91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D301-17DC-4A84-80F3-15584BBC28A8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7655-2D57-4C55-8E7E-343161FA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4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6569D301-17DC-4A84-80F3-15584BBC28A8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F6A57655-2D57-4C55-8E7E-343161FA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1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569D301-17DC-4A84-80F3-15584BBC28A8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F6A57655-2D57-4C55-8E7E-343161FA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595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6.wdp"/><Relationship Id="rId7" Type="http://schemas.openxmlformats.org/officeDocument/2006/relationships/image" Target="../media/image21.jpeg"/><Relationship Id="rId12" Type="http://schemas.microsoft.com/office/2007/relationships/hdphoto" Target="../media/hdphoto9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4.png"/><Relationship Id="rId5" Type="http://schemas.microsoft.com/office/2007/relationships/hdphoto" Target="../media/hdphoto7.wdp"/><Relationship Id="rId10" Type="http://schemas.openxmlformats.org/officeDocument/2006/relationships/image" Target="../media/image23.jpeg"/><Relationship Id="rId4" Type="http://schemas.openxmlformats.org/officeDocument/2006/relationships/image" Target="../media/image19.png"/><Relationship Id="rId9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microsoft.com/office/2007/relationships/hdphoto" Target="../media/hdphoto2.wdp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9D0A7-7890-351E-9FD2-245D30298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0" y="1330275"/>
            <a:ext cx="10572000" cy="2971051"/>
          </a:xfrm>
        </p:spPr>
        <p:txBody>
          <a:bodyPr/>
          <a:lstStyle/>
          <a:p>
            <a:r>
              <a:rPr lang="en-US" sz="8000" dirty="0"/>
              <a:t>Esp</a:t>
            </a:r>
            <a:r>
              <a:rPr lang="es-GT" sz="8000" dirty="0" err="1"/>
              <a:t>añol</a:t>
            </a:r>
            <a:r>
              <a:rPr lang="es-GT" sz="8000" dirty="0"/>
              <a:t> para Viajar</a:t>
            </a:r>
            <a:br>
              <a:rPr lang="es-GT" sz="8000" dirty="0"/>
            </a:br>
            <a:r>
              <a:rPr lang="en-US" sz="6000" dirty="0"/>
              <a:t>Spanish for Travel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F58851-56FD-78E6-4F02-BDA8E2C88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748892"/>
          </a:xfrm>
        </p:spPr>
        <p:txBody>
          <a:bodyPr>
            <a:noAutofit/>
          </a:bodyPr>
          <a:lstStyle/>
          <a:p>
            <a:pPr algn="r"/>
            <a:r>
              <a:rPr lang="en-US" sz="4400" b="1" dirty="0"/>
              <a:t>Day 2</a:t>
            </a:r>
          </a:p>
        </p:txBody>
      </p:sp>
      <p:pic>
        <p:nvPicPr>
          <p:cNvPr id="4" name="Picture 2" descr="Mount Horeb Area School District - Futura Spanish Adventures">
            <a:extLst>
              <a:ext uri="{FF2B5EF4-FFF2-40B4-BE49-F238E27FC236}">
                <a16:creationId xmlns:a16="http://schemas.microsoft.com/office/drawing/2014/main" id="{21440FE3-F4AF-6322-2FA7-ECC0F6FF0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4" y="212661"/>
            <a:ext cx="2548954" cy="101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003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4B13A74-166B-4816-B680-2EC0A39B43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68087"/>
              </p:ext>
            </p:extLst>
          </p:nvPr>
        </p:nvGraphicFramePr>
        <p:xfrm>
          <a:off x="2677282" y="1421542"/>
          <a:ext cx="7318251" cy="4394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5702">
                  <a:extLst>
                    <a:ext uri="{9D8B030D-6E8A-4147-A177-3AD203B41FA5}">
                      <a16:colId xmlns:a16="http://schemas.microsoft.com/office/drawing/2014/main" val="3064508399"/>
                    </a:ext>
                  </a:extLst>
                </a:gridCol>
                <a:gridCol w="3552549">
                  <a:extLst>
                    <a:ext uri="{9D8B030D-6E8A-4147-A177-3AD203B41FA5}">
                      <a16:colId xmlns:a16="http://schemas.microsoft.com/office/drawing/2014/main" val="1955557692"/>
                    </a:ext>
                  </a:extLst>
                </a:gridCol>
              </a:tblGrid>
              <a:tr h="613954">
                <a:tc>
                  <a:txBody>
                    <a:bodyPr/>
                    <a:lstStyle/>
                    <a:p>
                      <a:pPr marL="0" marR="0">
                        <a:lnSpc>
                          <a:spcPct val="250000"/>
                        </a:lnSpc>
                        <a:buNone/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cinturón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19" marR="59919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50000"/>
                        </a:lnSpc>
                        <a:buNone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the seat belt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19" marR="59919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275955"/>
                  </a:ext>
                </a:extLst>
              </a:tr>
              <a:tr h="613954">
                <a:tc>
                  <a:txBody>
                    <a:bodyPr/>
                    <a:lstStyle/>
                    <a:p>
                      <a:pPr marL="0" marR="0">
                        <a:lnSpc>
                          <a:spcPct val="250000"/>
                        </a:lnSpc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ventana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19" marR="59919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50000"/>
                        </a:lnSpc>
                        <a:buNone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the window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19" marR="59919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13389"/>
                  </a:ext>
                </a:extLst>
              </a:tr>
              <a:tr h="613954">
                <a:tc>
                  <a:txBody>
                    <a:bodyPr/>
                    <a:lstStyle/>
                    <a:p>
                      <a:pPr marL="0" marR="0">
                        <a:lnSpc>
                          <a:spcPct val="250000"/>
                        </a:lnSpc>
                        <a:buNone/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pasillo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19" marR="59919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50000"/>
                        </a:lnSpc>
                        <a:buNone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the aisle 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19" marR="59919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798346"/>
                  </a:ext>
                </a:extLst>
              </a:tr>
              <a:tr h="613954">
                <a:tc>
                  <a:txBody>
                    <a:bodyPr/>
                    <a:lstStyle/>
                    <a:p>
                      <a:pPr marL="0" marR="0">
                        <a:lnSpc>
                          <a:spcPct val="250000"/>
                        </a:lnSpc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puerta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19" marR="59919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50000"/>
                        </a:lnSpc>
                        <a:buNone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the gate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19" marR="59919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169027"/>
                  </a:ext>
                </a:extLst>
              </a:tr>
              <a:tr h="613954">
                <a:tc>
                  <a:txBody>
                    <a:bodyPr/>
                    <a:lstStyle/>
                    <a:p>
                      <a:pPr marL="0" marR="0">
                        <a:lnSpc>
                          <a:spcPct val="250000"/>
                        </a:lnSpc>
                        <a:buNone/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el piloto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19" marR="59919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50000"/>
                        </a:lnSpc>
                        <a:buNone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the pilot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19" marR="59919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445256"/>
                  </a:ext>
                </a:extLst>
              </a:tr>
              <a:tr h="613954">
                <a:tc>
                  <a:txBody>
                    <a:bodyPr/>
                    <a:lstStyle/>
                    <a:p>
                      <a:pPr marL="0" marR="0">
                        <a:lnSpc>
                          <a:spcPct val="250000"/>
                        </a:lnSpc>
                        <a:buNone/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la tripulación de embarque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19" marR="59919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50000"/>
                        </a:lnSpc>
                        <a:buNone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the boarding crew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19" marR="59919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294892"/>
                  </a:ext>
                </a:extLst>
              </a:tr>
              <a:tr h="613954">
                <a:tc>
                  <a:txBody>
                    <a:bodyPr/>
                    <a:lstStyle/>
                    <a:p>
                      <a:pPr marL="0" marR="0">
                        <a:lnSpc>
                          <a:spcPct val="250000"/>
                        </a:lnSpc>
                        <a:buNone/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la aeromoza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19" marR="59919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50000"/>
                        </a:lnSpc>
                        <a:buNone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the flight attendant, hostess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19" marR="59919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75855"/>
                  </a:ext>
                </a:extLst>
              </a:tr>
            </a:tbl>
          </a:graphicData>
        </a:graphic>
      </p:graphicFrame>
      <p:pic>
        <p:nvPicPr>
          <p:cNvPr id="3074" name="Picture 2" descr="Hebilla cinturón icono dibujos animados vector asiento de coche cinturón de seguridad">
            <a:extLst>
              <a:ext uri="{FF2B5EF4-FFF2-40B4-BE49-F238E27FC236}">
                <a16:creationId xmlns:a16="http://schemas.microsoft.com/office/drawing/2014/main" id="{E5FAE7A7-1B70-C46F-5545-566793357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97" b="93108" l="10000" r="90000">
                        <a14:foregroundMark x1="43514" y1="11351" x2="55946" y2="33514"/>
                        <a14:foregroundMark x1="39865" y1="7432" x2="58243" y2="7973"/>
                        <a14:foregroundMark x1="48243" y1="45270" x2="54595" y2="46622"/>
                        <a14:foregroundMark x1="47973" y1="74595" x2="49865" y2="93108"/>
                        <a14:foregroundMark x1="49865" y1="93108" x2="50000" y2="92838"/>
                        <a14:foregroundMark x1="50405" y1="78514" x2="48108" y2="69054"/>
                        <a14:foregroundMark x1="56622" y1="74595" x2="56081" y2="687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65186" y="4998474"/>
            <a:ext cx="2789958" cy="278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lustración del concepto de viaje con vista desde la ventana del avión al ala del avión en el cielo estrellado">
            <a:extLst>
              <a:ext uri="{FF2B5EF4-FFF2-40B4-BE49-F238E27FC236}">
                <a16:creationId xmlns:a16="http://schemas.microsoft.com/office/drawing/2014/main" id="{9335BB5E-509E-0E00-E184-7C04FD586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4865" y1="85714" x2="70405" y2="79570"/>
                        <a14:foregroundMark x1="70405" y1="79570" x2="70541" y2="78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6764" y="-172143"/>
            <a:ext cx="3318005" cy="291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abina de avión vacía con sillas, pantallas digitales">
            <a:extLst>
              <a:ext uri="{FF2B5EF4-FFF2-40B4-BE49-F238E27FC236}">
                <a16:creationId xmlns:a16="http://schemas.microsoft.com/office/drawing/2014/main" id="{6F181F65-8BAD-3BB5-B339-89BC5F2F4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501" y="134212"/>
            <a:ext cx="2593643" cy="115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ondo de diseño plano con diseño interior de nave espacial">
            <a:extLst>
              <a:ext uri="{FF2B5EF4-FFF2-40B4-BE49-F238E27FC236}">
                <a16:creationId xmlns:a16="http://schemas.microsoft.com/office/drawing/2014/main" id="{617EF685-46B1-E845-FDCB-8F0C57A829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1" r="15539" b="11528"/>
          <a:stretch>
            <a:fillRect/>
          </a:stretch>
        </p:blipFill>
        <p:spPr bwMode="auto">
          <a:xfrm>
            <a:off x="826930" y="2746804"/>
            <a:ext cx="1497866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apitán piloto de avión">
            <a:extLst>
              <a:ext uri="{FF2B5EF4-FFF2-40B4-BE49-F238E27FC236}">
                <a16:creationId xmlns:a16="http://schemas.microsoft.com/office/drawing/2014/main" id="{81F1CD31-931F-8231-CD75-4AFD23C42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123" b="94825" l="10000" r="90000">
                        <a14:foregroundMark x1="25135" y1="59825" x2="25541" y2="63596"/>
                        <a14:foregroundMark x1="35676" y1="59561" x2="36486" y2="64211"/>
                        <a14:foregroundMark x1="25541" y1="92368" x2="37973" y2="91930"/>
                        <a14:foregroundMark x1="58784" y1="94825" x2="59865" y2="94298"/>
                        <a14:foregroundMark x1="50000" y1="10702" x2="60946" y2="9123"/>
                        <a14:foregroundMark x1="60946" y1="9123" x2="63243" y2="10263"/>
                        <a14:foregroundMark x1="25405" y1="68596" x2="25811" y2="71140"/>
                        <a14:foregroundMark x1="36081" y1="66228" x2="35676" y2="711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362" y="134212"/>
            <a:ext cx="2183966" cy="336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La tripulación de la aerolínea de pie juntos en la ilustración vectorial de la terminal del aeropuerto">
            <a:extLst>
              <a:ext uri="{FF2B5EF4-FFF2-40B4-BE49-F238E27FC236}">
                <a16:creationId xmlns:a16="http://schemas.microsoft.com/office/drawing/2014/main" id="{137B071A-3143-E6B3-9331-0FCA173C2E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3" t="16756" r="39054" b="3189"/>
          <a:stretch>
            <a:fillRect/>
          </a:stretch>
        </p:blipFill>
        <p:spPr bwMode="auto">
          <a:xfrm>
            <a:off x="10209018" y="4214878"/>
            <a:ext cx="1663171" cy="226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Azafata">
            <a:extLst>
              <a:ext uri="{FF2B5EF4-FFF2-40B4-BE49-F238E27FC236}">
                <a16:creationId xmlns:a16="http://schemas.microsoft.com/office/drawing/2014/main" id="{3BFEAFC0-8568-0D7A-A35A-66AC8E272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1486" y1="16892" x2="34054" y2="28919"/>
                        <a14:foregroundMark x1="23919" y1="41757" x2="25946" y2="49324"/>
                        <a14:foregroundMark x1="25946" y1="49324" x2="25946" y2="49459"/>
                        <a14:foregroundMark x1="46486" y1="48784" x2="38514" y2="39595"/>
                        <a14:foregroundMark x1="32297" y1="90000" x2="31486" y2="89189"/>
                        <a14:foregroundMark x1="53378" y1="88919" x2="53378" y2="88919"/>
                        <a14:foregroundMark x1="75541" y1="87703" x2="75000" y2="85270"/>
                        <a14:foregroundMark x1="74189" y1="85676" x2="53514" y2="84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987" y="4459701"/>
            <a:ext cx="2398299" cy="239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9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5BD25-F195-7E5C-611C-8991C88E2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C9A3C-B4DB-ABB4-6A3E-F8112CFB3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431" y="489746"/>
            <a:ext cx="3547533" cy="1618396"/>
          </a:xfrm>
        </p:spPr>
        <p:txBody>
          <a:bodyPr/>
          <a:lstStyle/>
          <a:p>
            <a:pPr algn="ctr"/>
            <a:r>
              <a:rPr lang="es-GT" sz="3600" dirty="0"/>
              <a:t>WHOLE CLASS ACTIVITY! </a:t>
            </a:r>
            <a:br>
              <a:rPr lang="es-GT" sz="3600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D638A3-EF07-8249-5EF7-CA212EC23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22588" y="1236527"/>
            <a:ext cx="6700604" cy="1743229"/>
          </a:xfrm>
        </p:spPr>
        <p:txBody>
          <a:bodyPr/>
          <a:lstStyle/>
          <a:p>
            <a:pPr marL="0" marR="0" algn="just"/>
            <a:r>
              <a:rPr lang="en-US" sz="18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~ ¿</a:t>
            </a:r>
            <a:r>
              <a:rPr lang="en-US" sz="18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Qué</a:t>
            </a:r>
            <a:r>
              <a:rPr lang="en-US" sz="18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soy? </a:t>
            </a:r>
          </a:p>
          <a:p>
            <a:pPr marL="0" marR="0" algn="just"/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Listen carefully to the Spanish /English riddles. Then share the correct Spanish definition that matches the description. Use the chart from above for reference. *Fill in the blanks with your answers as well. </a:t>
            </a:r>
          </a:p>
          <a:p>
            <a:endParaRPr lang="es-GT" dirty="0"/>
          </a:p>
          <a:p>
            <a:endParaRPr lang="es-GT" dirty="0"/>
          </a:p>
          <a:p>
            <a:endParaRPr lang="es-GT" dirty="0"/>
          </a:p>
          <a:p>
            <a:endParaRPr lang="es-GT" dirty="0"/>
          </a:p>
          <a:p>
            <a:endParaRPr lang="en-US" dirty="0"/>
          </a:p>
        </p:txBody>
      </p:sp>
      <p:pic>
        <p:nvPicPr>
          <p:cNvPr id="12290" name="Picture 2" descr="Personajes pensativos Personajes de tormenta de ideas">
            <a:extLst>
              <a:ext uri="{FF2B5EF4-FFF2-40B4-BE49-F238E27FC236}">
                <a16:creationId xmlns:a16="http://schemas.microsoft.com/office/drawing/2014/main" id="{C4FD4803-84A0-35FB-963E-78C75C266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894" y="2548171"/>
            <a:ext cx="8017002" cy="332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2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C09CAA6-08C7-3A2B-CA0D-49C26409CF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202438"/>
              </p:ext>
            </p:extLst>
          </p:nvPr>
        </p:nvGraphicFramePr>
        <p:xfrm>
          <a:off x="958850" y="892016"/>
          <a:ext cx="10528300" cy="487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35024">
                  <a:extLst>
                    <a:ext uri="{9D8B030D-6E8A-4147-A177-3AD203B41FA5}">
                      <a16:colId xmlns:a16="http://schemas.microsoft.com/office/drawing/2014/main" val="385998095"/>
                    </a:ext>
                  </a:extLst>
                </a:gridCol>
                <a:gridCol w="5993276">
                  <a:extLst>
                    <a:ext uri="{9D8B030D-6E8A-4147-A177-3AD203B41FA5}">
                      <a16:colId xmlns:a16="http://schemas.microsoft.com/office/drawing/2014/main" val="2964960789"/>
                    </a:ext>
                  </a:extLst>
                </a:gridCol>
              </a:tblGrid>
              <a:tr h="1230285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DLaM Display" panose="02010000000000000000" pitchFamily="2" charset="0"/>
                          <a:cs typeface="Arial" panose="020B0604020202020204" pitchFamily="34" charset="0"/>
                        </a:rPr>
                        <a:t>Soy el lugar donde llegan y salen los aviones, Ves a muchas personas con sus emociones.</a:t>
                      </a:r>
                      <a:b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DLaM Display" panose="02010000000000000000" pitchFamily="2" charset="0"/>
                          <a:cs typeface="Arial" panose="020B0604020202020204" pitchFamily="34" charset="0"/>
                        </a:rPr>
                      </a:b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DLaM Display" panose="02010000000000000000" pitchFamily="2" charset="0"/>
                          <a:cs typeface="Arial" panose="020B0604020202020204" pitchFamily="34" charset="0"/>
                        </a:rPr>
                        <a:t>¿Qué soy? →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DLaM Display" panose="02010000000000000000" pitchFamily="2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buNone/>
                      </a:pP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DLaM Display" panose="02010000000000000000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l">
                        <a:buNone/>
                      </a:pP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DLaM Display" panose="0201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buFont typeface="Wingdings" panose="05000000000000000000" pitchFamily="2" charset="2"/>
                        <a:buChar char=""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DLaM Display" panose="02010000000000000000" pitchFamily="2" charset="0"/>
                          <a:cs typeface="Arial" panose="020B0604020202020204" pitchFamily="34" charset="0"/>
                        </a:rPr>
                        <a:t>I’m the place where planes come and go,</a:t>
                      </a:r>
                      <a:b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DLaM Display" panose="02010000000000000000" pitchFamily="2" charset="0"/>
                          <a:cs typeface="Arial" panose="020B0604020202020204" pitchFamily="34" charset="0"/>
                        </a:rPr>
                      </a:b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DLaM Display" panose="02010000000000000000" pitchFamily="2" charset="0"/>
                          <a:cs typeface="Arial" panose="020B0604020202020204" pitchFamily="34" charset="0"/>
                        </a:rPr>
                        <a:t>You see lots of people moving to and </a:t>
                      </a:r>
                      <a:r>
                        <a:rPr lang="en-US" sz="2000" b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DLaM Display" panose="02010000000000000000" pitchFamily="2" charset="0"/>
                          <a:cs typeface="Arial" panose="020B0604020202020204" pitchFamily="34" charset="0"/>
                        </a:rPr>
                        <a:t>fro</a:t>
                      </a: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DLaM Display" panose="02010000000000000000" pitchFamily="2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DLaM Display" panose="02010000000000000000" pitchFamily="2" charset="0"/>
                          <a:cs typeface="Arial" panose="020B0604020202020204" pitchFamily="34" charset="0"/>
                        </a:rPr>
                      </a:b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DLaM Display" panose="02010000000000000000" pitchFamily="2" charset="0"/>
                          <a:cs typeface="Arial" panose="020B0604020202020204" pitchFamily="34" charset="0"/>
                        </a:rPr>
                        <a:t>What am I? → 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448392"/>
                  </a:ext>
                </a:extLst>
              </a:tr>
              <a:tr h="922710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DLaM Display" panose="02010000000000000000" pitchFamily="2" charset="0"/>
                          <a:cs typeface="Arial" panose="020B0604020202020204" pitchFamily="34" charset="0"/>
                        </a:rPr>
                        <a:t>No soy un asiento, pero ahí esperas,</a:t>
                      </a:r>
                      <a:b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DLaM Display" panose="02010000000000000000" pitchFamily="2" charset="0"/>
                          <a:cs typeface="Arial" panose="020B0604020202020204" pitchFamily="34" charset="0"/>
                        </a:rPr>
                      </a:b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DLaM Display" panose="02010000000000000000" pitchFamily="2" charset="0"/>
                          <a:cs typeface="Arial" panose="020B0604020202020204" pitchFamily="34" charset="0"/>
                        </a:rPr>
                        <a:t>De pie con otros, aunque no quieras.</a:t>
                      </a:r>
                      <a:b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DLaM Display" panose="02010000000000000000" pitchFamily="2" charset="0"/>
                          <a:cs typeface="Arial" panose="020B0604020202020204" pitchFamily="34" charset="0"/>
                        </a:rPr>
                      </a:b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DLaM Display" panose="02010000000000000000" pitchFamily="2" charset="0"/>
                          <a:cs typeface="Arial" panose="020B0604020202020204" pitchFamily="34" charset="0"/>
                        </a:rPr>
                        <a:t>¿Qué soy? → </a:t>
                      </a:r>
                    </a:p>
                    <a:p>
                      <a:pPr marL="0" marR="0" algn="l">
                        <a:buNone/>
                      </a:pPr>
                      <a:endParaRPr lang="es-GT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DLaM Display" panose="02010000000000000000" pitchFamily="2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buNone/>
                      </a:pP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DLaM Display" panose="0201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buFont typeface="Wingdings" panose="05000000000000000000" pitchFamily="2" charset="2"/>
                        <a:buChar char=""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DLaM Display" panose="02010000000000000000" pitchFamily="2" charset="0"/>
                          <a:cs typeface="Arial" panose="020B0604020202020204" pitchFamily="34" charset="0"/>
                        </a:rPr>
                        <a:t>I’m not a seat, but you wait in me,</a:t>
                      </a:r>
                      <a:b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DLaM Display" panose="02010000000000000000" pitchFamily="2" charset="0"/>
                          <a:cs typeface="Arial" panose="020B0604020202020204" pitchFamily="34" charset="0"/>
                        </a:rPr>
                      </a:b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DLaM Display" panose="02010000000000000000" pitchFamily="2" charset="0"/>
                          <a:cs typeface="Arial" panose="020B0604020202020204" pitchFamily="34" charset="0"/>
                        </a:rPr>
                        <a:t>Standing with others patiently.</a:t>
                      </a:r>
                      <a:b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DLaM Display" panose="02010000000000000000" pitchFamily="2" charset="0"/>
                          <a:cs typeface="Arial" panose="020B0604020202020204" pitchFamily="34" charset="0"/>
                        </a:rPr>
                      </a:b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DLaM Display" panose="02010000000000000000" pitchFamily="2" charset="0"/>
                          <a:cs typeface="Arial" panose="020B0604020202020204" pitchFamily="34" charset="0"/>
                        </a:rPr>
                        <a:t>What am I? → 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705511"/>
                  </a:ext>
                </a:extLst>
              </a:tr>
              <a:tr h="1230285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DLaM Display" panose="02010000000000000000" pitchFamily="2" charset="0"/>
                          <a:cs typeface="Arial" panose="020B0604020202020204" pitchFamily="34" charset="0"/>
                        </a:rPr>
                        <a:t>Soy un papel que necesitas al abordar,</a:t>
                      </a:r>
                      <a:b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DLaM Display" panose="02010000000000000000" pitchFamily="2" charset="0"/>
                          <a:cs typeface="Arial" panose="020B0604020202020204" pitchFamily="34" charset="0"/>
                        </a:rPr>
                      </a:b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DLaM Display" panose="02010000000000000000" pitchFamily="2" charset="0"/>
                          <a:cs typeface="Arial" panose="020B0604020202020204" pitchFamily="34" charset="0"/>
                        </a:rPr>
                        <a:t>Sin mí, no podrás despegar.</a:t>
                      </a:r>
                      <a:b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DLaM Display" panose="02010000000000000000" pitchFamily="2" charset="0"/>
                          <a:cs typeface="Arial" panose="020B0604020202020204" pitchFamily="34" charset="0"/>
                        </a:rPr>
                      </a:b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DLaM Display" panose="02010000000000000000" pitchFamily="2" charset="0"/>
                          <a:cs typeface="Arial" panose="020B0604020202020204" pitchFamily="34" charset="0"/>
                        </a:rPr>
                        <a:t>¿Qué soy? → </a:t>
                      </a:r>
                    </a:p>
                    <a:p>
                      <a:pPr marL="0" marR="0" algn="l">
                        <a:buNone/>
                      </a:pPr>
                      <a:endParaRPr lang="es-GT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DLaM Display" panose="02010000000000000000" pitchFamily="2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buNone/>
                      </a:pP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DLaM Display" panose="0201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buFont typeface="Wingdings" panose="05000000000000000000" pitchFamily="2" charset="2"/>
                        <a:buChar char=""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DLaM Display" panose="02010000000000000000" pitchFamily="2" charset="0"/>
                          <a:cs typeface="Arial" panose="020B0604020202020204" pitchFamily="34" charset="0"/>
                        </a:rPr>
                        <a:t>I’m a paper you need when you board a plane,</a:t>
                      </a:r>
                      <a:b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DLaM Display" panose="02010000000000000000" pitchFamily="2" charset="0"/>
                          <a:cs typeface="Arial" panose="020B0604020202020204" pitchFamily="34" charset="0"/>
                        </a:rPr>
                      </a:b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DLaM Display" panose="02010000000000000000" pitchFamily="2" charset="0"/>
                          <a:cs typeface="Arial" panose="020B0604020202020204" pitchFamily="34" charset="0"/>
                        </a:rPr>
                        <a:t>Without me, traveling would be a pain.</a:t>
                      </a:r>
                      <a:b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DLaM Display" panose="02010000000000000000" pitchFamily="2" charset="0"/>
                          <a:cs typeface="Arial" panose="020B0604020202020204" pitchFamily="34" charset="0"/>
                        </a:rPr>
                      </a:b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DLaM Display" panose="02010000000000000000" pitchFamily="2" charset="0"/>
                          <a:cs typeface="Arial" panose="020B0604020202020204" pitchFamily="34" charset="0"/>
                        </a:rPr>
                        <a:t>What am I? → 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470242"/>
                  </a:ext>
                </a:extLst>
              </a:tr>
            </a:tbl>
          </a:graphicData>
        </a:graphic>
      </p:graphicFrame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E685F08-64C4-EC2C-3538-17DCA68E89DA}"/>
              </a:ext>
            </a:extLst>
          </p:cNvPr>
          <p:cNvSpPr/>
          <p:nvPr/>
        </p:nvSpPr>
        <p:spPr>
          <a:xfrm>
            <a:off x="2790825" y="1895475"/>
            <a:ext cx="2324100" cy="5238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el aeropuerto</a:t>
            </a:r>
            <a:endParaRPr lang="en-US" sz="24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89B012B-8B3A-8773-2473-E7C5BA8312BB}"/>
              </a:ext>
            </a:extLst>
          </p:cNvPr>
          <p:cNvSpPr/>
          <p:nvPr/>
        </p:nvSpPr>
        <p:spPr>
          <a:xfrm>
            <a:off x="7667625" y="1895474"/>
            <a:ext cx="2324100" cy="5238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</a:t>
            </a:r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s-GT" sz="24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airport</a:t>
            </a:r>
            <a:endParaRPr lang="en-US" sz="24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BE8A4A7-ABC4-3773-34A1-3E577CD23DE7}"/>
              </a:ext>
            </a:extLst>
          </p:cNvPr>
          <p:cNvSpPr/>
          <p:nvPr/>
        </p:nvSpPr>
        <p:spPr>
          <a:xfrm>
            <a:off x="2705100" y="3571875"/>
            <a:ext cx="2324100" cy="5238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una fila</a:t>
            </a:r>
            <a:endParaRPr lang="en-US" sz="24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BC39951-3254-B8B1-A4FF-3EF7B73DAA5F}"/>
              </a:ext>
            </a:extLst>
          </p:cNvPr>
          <p:cNvSpPr/>
          <p:nvPr/>
        </p:nvSpPr>
        <p:spPr>
          <a:xfrm>
            <a:off x="7848600" y="3570207"/>
            <a:ext cx="2324100" cy="5238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 line</a:t>
            </a:r>
            <a:endParaRPr lang="en-US" sz="24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E8EA0A5-78C9-A444-7A12-D5919EF6D6BC}"/>
              </a:ext>
            </a:extLst>
          </p:cNvPr>
          <p:cNvSpPr/>
          <p:nvPr/>
        </p:nvSpPr>
        <p:spPr>
          <a:xfrm>
            <a:off x="2170906" y="5119687"/>
            <a:ext cx="3228975" cy="5238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el pasaje de abordar</a:t>
            </a:r>
            <a:endParaRPr lang="en-US" sz="24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81539E2-8204-BA48-F355-101ECB14A82E}"/>
              </a:ext>
            </a:extLst>
          </p:cNvPr>
          <p:cNvSpPr/>
          <p:nvPr/>
        </p:nvSpPr>
        <p:spPr>
          <a:xfrm>
            <a:off x="7667625" y="5091111"/>
            <a:ext cx="3228974" cy="5238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</a:t>
            </a:r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s-GT" sz="24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boarding</a:t>
            </a:r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s-GT" sz="24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pass</a:t>
            </a:r>
            <a:endParaRPr lang="en-US" sz="24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4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B6D93E-F552-08BF-C831-86D0BFF96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62537AA-84DB-FC0E-2DDC-74AE8BF834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695805"/>
              </p:ext>
            </p:extLst>
          </p:nvPr>
        </p:nvGraphicFramePr>
        <p:xfrm>
          <a:off x="958850" y="892016"/>
          <a:ext cx="10528300" cy="5203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99050">
                  <a:extLst>
                    <a:ext uri="{9D8B030D-6E8A-4147-A177-3AD203B41FA5}">
                      <a16:colId xmlns:a16="http://schemas.microsoft.com/office/drawing/2014/main" val="385998095"/>
                    </a:ext>
                  </a:extLst>
                </a:gridCol>
                <a:gridCol w="5429250">
                  <a:extLst>
                    <a:ext uri="{9D8B030D-6E8A-4147-A177-3AD203B41FA5}">
                      <a16:colId xmlns:a16="http://schemas.microsoft.com/office/drawing/2014/main" val="2964960789"/>
                    </a:ext>
                  </a:extLst>
                </a:gridCol>
              </a:tblGrid>
              <a:tr h="1892360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Soy pequeño y ligero, encajo muy </a:t>
                      </a:r>
                      <a:r>
                        <a:rPr lang="es-GT" sz="2000" b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bien,Viajo</a:t>
                      </a: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contigo en el avión también.</a:t>
                      </a:r>
                      <a:b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¿Qué soy? → 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buFont typeface="Wingdings" panose="05000000000000000000" pitchFamily="2" charset="2"/>
                        <a:buChar char=""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I’m small and light, I fit just right, I stay with you on your entire flight.</a:t>
                      </a:r>
                      <a:b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What am I? → 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448392"/>
                  </a:ext>
                </a:extLst>
              </a:tr>
              <a:tr h="1419264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s-GT" sz="20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Soy un cuadrito para mirar afuera,</a:t>
                      </a:r>
                      <a:br>
                        <a:rPr lang="es-GT" sz="20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GT" sz="20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Nubes y cielo, siempre en espera.</a:t>
                      </a:r>
                      <a:br>
                        <a:rPr lang="es-GT" sz="20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GT" sz="20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¿Qué soy? → </a:t>
                      </a:r>
                      <a:endParaRPr lang="en-US" sz="20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buFont typeface="Wingdings" panose="05000000000000000000" pitchFamily="2" charset="2"/>
                        <a:buChar char=""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I’m a square to look outside, Clouds and sky, I never hide.</a:t>
                      </a:r>
                      <a:b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What am I? → 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705511"/>
                  </a:ext>
                </a:extLst>
              </a:tr>
              <a:tr h="1892360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s-GT" sz="20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Te sientas en mí, tengo número y fila,</a:t>
                      </a:r>
                      <a:br>
                        <a:rPr lang="es-GT" sz="20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GT" sz="20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Es tu lugar, no pierdas la silla.</a:t>
                      </a:r>
                      <a:br>
                        <a:rPr lang="es-GT" sz="20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GT" sz="20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¿Qué soy? → </a:t>
                      </a:r>
                      <a:endParaRPr lang="en-US" sz="20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buFont typeface="Wingdings" panose="05000000000000000000" pitchFamily="2" charset="2"/>
                        <a:buChar char=""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You sit on me, I have a number and row,</a:t>
                      </a:r>
                      <a:b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I’m your assigned spot, don’t miss it, you know! What am I? → 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470242"/>
                  </a:ext>
                </a:extLst>
              </a:tr>
            </a:tbl>
          </a:graphicData>
        </a:graphic>
      </p:graphicFrame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CBC670E-4D0B-4310-3715-D3572A774C75}"/>
              </a:ext>
            </a:extLst>
          </p:cNvPr>
          <p:cNvSpPr/>
          <p:nvPr/>
        </p:nvSpPr>
        <p:spPr>
          <a:xfrm>
            <a:off x="2524124" y="1895473"/>
            <a:ext cx="3228975" cy="5238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el equipaje de mano</a:t>
            </a:r>
            <a:endParaRPr lang="en-US" sz="24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C52BBC0-327B-7C97-3BA3-02A9A903CD0B}"/>
              </a:ext>
            </a:extLst>
          </p:cNvPr>
          <p:cNvSpPr/>
          <p:nvPr/>
        </p:nvSpPr>
        <p:spPr>
          <a:xfrm>
            <a:off x="7524750" y="1895474"/>
            <a:ext cx="3038475" cy="5238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carry-on</a:t>
            </a:r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s-GT" sz="24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luggage</a:t>
            </a:r>
            <a:endParaRPr lang="en-US" sz="24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B0BF896-FA8E-8D61-FF80-5CFD6B1242DE}"/>
              </a:ext>
            </a:extLst>
          </p:cNvPr>
          <p:cNvSpPr/>
          <p:nvPr/>
        </p:nvSpPr>
        <p:spPr>
          <a:xfrm>
            <a:off x="2705100" y="3571875"/>
            <a:ext cx="2324100" cy="5238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la ventana</a:t>
            </a:r>
            <a:endParaRPr lang="en-US" sz="24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C8844E7-C2F3-3DAC-D871-1660947DDF61}"/>
              </a:ext>
            </a:extLst>
          </p:cNvPr>
          <p:cNvSpPr/>
          <p:nvPr/>
        </p:nvSpPr>
        <p:spPr>
          <a:xfrm>
            <a:off x="8324850" y="3522582"/>
            <a:ext cx="2324100" cy="5238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</a:t>
            </a:r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s-GT" sz="24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window</a:t>
            </a:r>
            <a:endParaRPr lang="en-US" sz="24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9B85B30-258F-D888-82F4-CC80C0C0BA41}"/>
              </a:ext>
            </a:extLst>
          </p:cNvPr>
          <p:cNvSpPr/>
          <p:nvPr/>
        </p:nvSpPr>
        <p:spPr>
          <a:xfrm>
            <a:off x="2170906" y="5119687"/>
            <a:ext cx="3228975" cy="5238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el asiento</a:t>
            </a:r>
            <a:endParaRPr lang="en-US" sz="24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80A1C01-F7D3-F4B2-0665-489F4117EACB}"/>
              </a:ext>
            </a:extLst>
          </p:cNvPr>
          <p:cNvSpPr/>
          <p:nvPr/>
        </p:nvSpPr>
        <p:spPr>
          <a:xfrm>
            <a:off x="7667625" y="5091111"/>
            <a:ext cx="3228974" cy="5238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</a:t>
            </a:r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s-GT" sz="24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assigned</a:t>
            </a:r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s-GT" sz="24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seat</a:t>
            </a:r>
            <a:endParaRPr lang="en-US" sz="24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0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B379EC-F859-0066-8268-B87B87A88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E8012CA-D39D-2274-1370-6AAAEF83D6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687983"/>
              </p:ext>
            </p:extLst>
          </p:nvPr>
        </p:nvGraphicFramePr>
        <p:xfrm>
          <a:off x="958850" y="892016"/>
          <a:ext cx="10528300" cy="5203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99050">
                  <a:extLst>
                    <a:ext uri="{9D8B030D-6E8A-4147-A177-3AD203B41FA5}">
                      <a16:colId xmlns:a16="http://schemas.microsoft.com/office/drawing/2014/main" val="385998095"/>
                    </a:ext>
                  </a:extLst>
                </a:gridCol>
                <a:gridCol w="5429250">
                  <a:extLst>
                    <a:ext uri="{9D8B030D-6E8A-4147-A177-3AD203B41FA5}">
                      <a16:colId xmlns:a16="http://schemas.microsoft.com/office/drawing/2014/main" val="2964960789"/>
                    </a:ext>
                  </a:extLst>
                </a:gridCol>
              </a:tblGrid>
              <a:tr h="1892360"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Te mantengo seguro, soy firme y formal,</a:t>
                      </a:r>
                      <a:b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Pasas por mí de forma especial.</a:t>
                      </a:r>
                      <a:b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¿Qué soy? → 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buFont typeface="Wingdings" panose="05000000000000000000" pitchFamily="2" charset="2"/>
                        <a:buChar char=""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 help keep you safe, I’m strict but fair,</a:t>
                      </a:r>
                      <a:b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You pass through me with care and flair.</a:t>
                      </a:r>
                      <a:b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What am I? → 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448392"/>
                  </a:ext>
                </a:extLst>
              </a:tr>
              <a:tr h="1419264"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Guardo tu ropa y me puedes rodar,</a:t>
                      </a:r>
                      <a:b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 todos tus viajes te puedo acompañar.</a:t>
                      </a:r>
                      <a:b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¿Qué soy? → 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buFont typeface="Wingdings" panose="05000000000000000000" pitchFamily="2" charset="2"/>
                        <a:buChar char=""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 hold your clothes and zip up tight,</a:t>
                      </a:r>
                      <a:b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 roll with you on every flight.</a:t>
                      </a:r>
                      <a:b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What am I? →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705511"/>
                  </a:ext>
                </a:extLst>
              </a:tr>
              <a:tr h="1892360"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Llevo un uniforme y piloteo el avión,</a:t>
                      </a:r>
                      <a:b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Te llevo seguro a tu destino y nación.</a:t>
                      </a:r>
                      <a:b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¿Qué soy? → 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buFont typeface="Wingdings" panose="05000000000000000000" pitchFamily="2" charset="2"/>
                        <a:buChar char=""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 wear a uniform, I fly the plane,</a:t>
                      </a:r>
                      <a:b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 get you there through sun or rain.</a:t>
                      </a:r>
                      <a:b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What am I? → 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470242"/>
                  </a:ext>
                </a:extLst>
              </a:tr>
            </a:tbl>
          </a:graphicData>
        </a:graphic>
      </p:graphicFrame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86AF68F-FA6D-0613-49A4-D086974B1CD5}"/>
              </a:ext>
            </a:extLst>
          </p:cNvPr>
          <p:cNvSpPr/>
          <p:nvPr/>
        </p:nvSpPr>
        <p:spPr>
          <a:xfrm>
            <a:off x="2524124" y="1895473"/>
            <a:ext cx="3228975" cy="5238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la seguridad</a:t>
            </a:r>
            <a:endParaRPr lang="en-US" sz="24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C39F308-2566-DC5B-B293-D7B9082493DE}"/>
              </a:ext>
            </a:extLst>
          </p:cNvPr>
          <p:cNvSpPr/>
          <p:nvPr/>
        </p:nvSpPr>
        <p:spPr>
          <a:xfrm>
            <a:off x="7524750" y="1895474"/>
            <a:ext cx="3038475" cy="5238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security</a:t>
            </a:r>
            <a:endParaRPr lang="en-US" sz="24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FB7F10F-4924-172C-48A8-91B728AB7713}"/>
              </a:ext>
            </a:extLst>
          </p:cNvPr>
          <p:cNvSpPr/>
          <p:nvPr/>
        </p:nvSpPr>
        <p:spPr>
          <a:xfrm>
            <a:off x="2705100" y="3571875"/>
            <a:ext cx="2324100" cy="5238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la maleta</a:t>
            </a:r>
            <a:endParaRPr lang="en-US" sz="24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AE095B0-251A-0BEE-F09E-A0C74337BD3A}"/>
              </a:ext>
            </a:extLst>
          </p:cNvPr>
          <p:cNvSpPr/>
          <p:nvPr/>
        </p:nvSpPr>
        <p:spPr>
          <a:xfrm>
            <a:off x="8324850" y="3522582"/>
            <a:ext cx="2324100" cy="5238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</a:t>
            </a:r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s-GT" sz="24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luggage</a:t>
            </a:r>
            <a:endParaRPr lang="en-US" sz="24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316A295-CEE6-8BFD-AC76-C258D1C551F8}"/>
              </a:ext>
            </a:extLst>
          </p:cNvPr>
          <p:cNvSpPr/>
          <p:nvPr/>
        </p:nvSpPr>
        <p:spPr>
          <a:xfrm>
            <a:off x="2170906" y="5119687"/>
            <a:ext cx="3228975" cy="5238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el piloto</a:t>
            </a:r>
            <a:endParaRPr lang="en-US" sz="24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3818C57-DFCF-8AA6-2910-96AF42A3B7D2}"/>
              </a:ext>
            </a:extLst>
          </p:cNvPr>
          <p:cNvSpPr/>
          <p:nvPr/>
        </p:nvSpPr>
        <p:spPr>
          <a:xfrm>
            <a:off x="7667625" y="5091111"/>
            <a:ext cx="3228974" cy="5238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</a:t>
            </a:r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s-GT" sz="24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pilot</a:t>
            </a:r>
            <a:endParaRPr lang="en-US" sz="24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58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BE0F4D-98AD-1C56-853C-55D3DC2D5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7BFE151-5FE0-F04D-D8DE-50E809191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439429"/>
              </p:ext>
            </p:extLst>
          </p:nvPr>
        </p:nvGraphicFramePr>
        <p:xfrm>
          <a:off x="958850" y="892016"/>
          <a:ext cx="10528300" cy="49818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99050">
                  <a:extLst>
                    <a:ext uri="{9D8B030D-6E8A-4147-A177-3AD203B41FA5}">
                      <a16:colId xmlns:a16="http://schemas.microsoft.com/office/drawing/2014/main" val="385998095"/>
                    </a:ext>
                  </a:extLst>
                </a:gridCol>
                <a:gridCol w="5429250">
                  <a:extLst>
                    <a:ext uri="{9D8B030D-6E8A-4147-A177-3AD203B41FA5}">
                      <a16:colId xmlns:a16="http://schemas.microsoft.com/office/drawing/2014/main" val="2964960789"/>
                    </a:ext>
                  </a:extLst>
                </a:gridCol>
              </a:tblGrid>
              <a:tr h="1670209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No soy una puerta de casa, pero doy el acceso, Para subir al avión y seguir el proceso.</a:t>
                      </a:r>
                      <a:b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¿Qué soy? →  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buFont typeface="Wingdings" panose="05000000000000000000" pitchFamily="2" charset="2"/>
                        <a:buChar char=""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I’m not a house door, but I open the way,</a:t>
                      </a:r>
                      <a:b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To board the plane and start your day.</a:t>
                      </a:r>
                      <a:b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What am I? → the gate</a:t>
                      </a:r>
                    </a:p>
                    <a:p>
                      <a:pPr marL="0" marR="0" algn="l">
                        <a:buNone/>
                      </a:pP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448392"/>
                  </a:ext>
                </a:extLst>
              </a:tr>
              <a:tr h="1419264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Es para caminar, no para estar sentado,</a:t>
                      </a:r>
                      <a:b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Entre los asientos siempre está marcado.</a:t>
                      </a:r>
                      <a:b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¿Qué soy? →  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buFont typeface="Wingdings" panose="05000000000000000000" pitchFamily="2" charset="2"/>
                        <a:buChar char=""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I’m where people walk, not where they sit,</a:t>
                      </a:r>
                      <a:b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 run between seats, and I never quit.</a:t>
                      </a:r>
                      <a:b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What am I? → </a:t>
                      </a:r>
                    </a:p>
                    <a:p>
                      <a:pPr marL="0" marR="0" algn="l">
                        <a:buNone/>
                      </a:pP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705511"/>
                  </a:ext>
                </a:extLst>
              </a:tr>
              <a:tr h="1892360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Me pones alrededor para viajar seguro,</a:t>
                      </a:r>
                      <a:b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Te protejo en el aire, eso es seguro.</a:t>
                      </a:r>
                      <a:b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¿Qué soy? →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buNone/>
                      </a:pP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buFont typeface="Wingdings" panose="05000000000000000000" pitchFamily="2" charset="2"/>
                        <a:buChar char=""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 wrap around your lap so tight,</a:t>
                      </a:r>
                      <a:b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 keep you safe during your flight.</a:t>
                      </a:r>
                      <a:b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What am I? → </a:t>
                      </a: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470242"/>
                  </a:ext>
                </a:extLst>
              </a:tr>
            </a:tbl>
          </a:graphicData>
        </a:graphic>
      </p:graphicFrame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00A7B32-87D1-50A4-CE43-1A30DE3054FA}"/>
              </a:ext>
            </a:extLst>
          </p:cNvPr>
          <p:cNvSpPr/>
          <p:nvPr/>
        </p:nvSpPr>
        <p:spPr>
          <a:xfrm>
            <a:off x="2705100" y="1895473"/>
            <a:ext cx="2694781" cy="5238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la puerta</a:t>
            </a:r>
            <a:endParaRPr lang="en-US" sz="24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27C391D-3DB4-42F2-5109-E58562D5048C}"/>
              </a:ext>
            </a:extLst>
          </p:cNvPr>
          <p:cNvSpPr/>
          <p:nvPr/>
        </p:nvSpPr>
        <p:spPr>
          <a:xfrm>
            <a:off x="7967662" y="1895473"/>
            <a:ext cx="3038475" cy="5238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</a:t>
            </a:r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gate</a:t>
            </a:r>
            <a:endParaRPr lang="en-US" sz="24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2448C51-DD0F-5D8B-6413-E6669B7ECA47}"/>
              </a:ext>
            </a:extLst>
          </p:cNvPr>
          <p:cNvSpPr/>
          <p:nvPr/>
        </p:nvSpPr>
        <p:spPr>
          <a:xfrm>
            <a:off x="2890440" y="3382932"/>
            <a:ext cx="2324100" cy="5238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el pasillo</a:t>
            </a:r>
            <a:endParaRPr lang="en-US" sz="24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7DF8C14-4049-0E05-2284-2E064CFC182E}"/>
              </a:ext>
            </a:extLst>
          </p:cNvPr>
          <p:cNvSpPr/>
          <p:nvPr/>
        </p:nvSpPr>
        <p:spPr>
          <a:xfrm>
            <a:off x="8239125" y="3231354"/>
            <a:ext cx="2324100" cy="5238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</a:t>
            </a:r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s-GT" sz="24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aisle</a:t>
            </a:r>
            <a:endParaRPr lang="en-US" sz="24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F7391C5-CDD4-4C74-7D6D-AE23943C8F23}"/>
              </a:ext>
            </a:extLst>
          </p:cNvPr>
          <p:cNvSpPr/>
          <p:nvPr/>
        </p:nvSpPr>
        <p:spPr>
          <a:xfrm>
            <a:off x="2705100" y="4870391"/>
            <a:ext cx="2694781" cy="5238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el cinturón</a:t>
            </a:r>
            <a:endParaRPr lang="en-US" sz="24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F41D19C-4D66-FDD6-6095-F3D4FD7CF348}"/>
              </a:ext>
            </a:extLst>
          </p:cNvPr>
          <p:cNvSpPr/>
          <p:nvPr/>
        </p:nvSpPr>
        <p:spPr>
          <a:xfrm>
            <a:off x="7967662" y="4870391"/>
            <a:ext cx="3228974" cy="5238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</a:t>
            </a:r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s-GT" sz="24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seat</a:t>
            </a:r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s-GT" sz="24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belt</a:t>
            </a:r>
            <a:endParaRPr lang="en-US" sz="24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F4A7AA-E56A-5C62-9457-5562236EE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E0EF9C4-5BA4-C64E-916A-FDA8FB4FD0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947973"/>
              </p:ext>
            </p:extLst>
          </p:nvPr>
        </p:nvGraphicFramePr>
        <p:xfrm>
          <a:off x="958850" y="892016"/>
          <a:ext cx="10528300" cy="3416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46675">
                  <a:extLst>
                    <a:ext uri="{9D8B030D-6E8A-4147-A177-3AD203B41FA5}">
                      <a16:colId xmlns:a16="http://schemas.microsoft.com/office/drawing/2014/main" val="385998095"/>
                    </a:ext>
                  </a:extLst>
                </a:gridCol>
                <a:gridCol w="5381625">
                  <a:extLst>
                    <a:ext uri="{9D8B030D-6E8A-4147-A177-3AD203B41FA5}">
                      <a16:colId xmlns:a16="http://schemas.microsoft.com/office/drawing/2014/main" val="2964960789"/>
                    </a:ext>
                  </a:extLst>
                </a:gridCol>
              </a:tblGrid>
              <a:tr h="1892360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Trabajamos en equipo con mucha atención,</a:t>
                      </a:r>
                      <a:b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En el abordaje y en la seguridad, ponemos dedicación.</a:t>
                      </a:r>
                      <a:b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¿Qué somos? →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buNone/>
                      </a:pP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buFont typeface="Wingdings" panose="05000000000000000000" pitchFamily="2" charset="2"/>
                        <a:buChar char=""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We work together, a helpful team,</a:t>
                      </a:r>
                      <a:b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Boarding and safety is our dream.</a:t>
                      </a:r>
                      <a:b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What are we? →</a:t>
                      </a:r>
                    </a:p>
                    <a:p>
                      <a:pPr marL="0" marR="0" algn="l">
                        <a:buNone/>
                      </a:pP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448392"/>
                  </a:ext>
                </a:extLst>
              </a:tr>
              <a:tr h="1419264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Te traigo bocadillos y cuido de ti,</a:t>
                      </a:r>
                      <a:b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Camino por el pasillo, ¡estoy aquí!</a:t>
                      </a:r>
                      <a:b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¿Qué soy? →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buNone/>
                      </a:pP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buFont typeface="Wingdings" panose="05000000000000000000" pitchFamily="2" charset="2"/>
                        <a:buChar char=""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 bring you snacks and help with care,</a:t>
                      </a:r>
                      <a:b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 walk the aisle while in the air.</a:t>
                      </a:r>
                      <a:b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What am I? →</a:t>
                      </a:r>
                    </a:p>
                    <a:p>
                      <a:pPr marL="0" marR="0" algn="l">
                        <a:buNone/>
                      </a:pP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l">
                        <a:buNone/>
                      </a:pPr>
                      <a:endParaRPr lang="es-GT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705511"/>
                  </a:ext>
                </a:extLst>
              </a:tr>
            </a:tbl>
          </a:graphicData>
        </a:graphic>
      </p:graphicFrame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7CA09C4-2B94-A4CF-5E33-15AF0A2685F3}"/>
              </a:ext>
            </a:extLst>
          </p:cNvPr>
          <p:cNvSpPr/>
          <p:nvPr/>
        </p:nvSpPr>
        <p:spPr>
          <a:xfrm>
            <a:off x="3105150" y="1685925"/>
            <a:ext cx="2647949" cy="99536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la tripulación de embarque</a:t>
            </a:r>
            <a:endParaRPr lang="en-US" sz="24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99BC603-5782-1325-41C9-D4F83C13A07F}"/>
              </a:ext>
            </a:extLst>
          </p:cNvPr>
          <p:cNvSpPr/>
          <p:nvPr/>
        </p:nvSpPr>
        <p:spPr>
          <a:xfrm>
            <a:off x="8067675" y="1809749"/>
            <a:ext cx="3038475" cy="5238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</a:t>
            </a:r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s-GT" sz="24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boarding</a:t>
            </a:r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s-GT" sz="24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crew</a:t>
            </a:r>
            <a:endParaRPr lang="en-US" sz="24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28A5335-E413-F5A9-3507-4BC39A2A8257}"/>
              </a:ext>
            </a:extLst>
          </p:cNvPr>
          <p:cNvSpPr/>
          <p:nvPr/>
        </p:nvSpPr>
        <p:spPr>
          <a:xfrm>
            <a:off x="3194050" y="3522582"/>
            <a:ext cx="2324100" cy="5238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la aeromoza</a:t>
            </a:r>
            <a:endParaRPr lang="en-US" sz="24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7F5DFAF-75EA-8B7E-CEF5-2DD74CDB8DE3}"/>
              </a:ext>
            </a:extLst>
          </p:cNvPr>
          <p:cNvSpPr/>
          <p:nvPr/>
        </p:nvSpPr>
        <p:spPr>
          <a:xfrm>
            <a:off x="7924799" y="3443990"/>
            <a:ext cx="3457575" cy="68105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</a:t>
            </a:r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s-GT" sz="24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flight</a:t>
            </a:r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s-GT" sz="24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attendant</a:t>
            </a:r>
            <a:endParaRPr lang="en-US" sz="24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94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BAFF5-3E8C-7D32-F2F2-8AA87ED59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4EC36-ECC2-356D-C214-08AF717D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80" y="504338"/>
            <a:ext cx="10571998" cy="970450"/>
          </a:xfrm>
        </p:spPr>
        <p:txBody>
          <a:bodyPr/>
          <a:lstStyle/>
          <a:p>
            <a:r>
              <a:rPr lang="en-US" sz="6000" dirty="0"/>
              <a:t>LUGARES EN LA CIUDAD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F3072B1-FFF6-913A-F5AE-90051C63FD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105965"/>
              </p:ext>
            </p:extLst>
          </p:nvPr>
        </p:nvGraphicFramePr>
        <p:xfrm>
          <a:off x="1019550" y="2296302"/>
          <a:ext cx="4612579" cy="384657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212538">
                  <a:extLst>
                    <a:ext uri="{9D8B030D-6E8A-4147-A177-3AD203B41FA5}">
                      <a16:colId xmlns:a16="http://schemas.microsoft.com/office/drawing/2014/main" val="260695383"/>
                    </a:ext>
                  </a:extLst>
                </a:gridCol>
                <a:gridCol w="2400041">
                  <a:extLst>
                    <a:ext uri="{9D8B030D-6E8A-4147-A177-3AD203B41FA5}">
                      <a16:colId xmlns:a16="http://schemas.microsoft.com/office/drawing/2014/main" val="1387382892"/>
                    </a:ext>
                  </a:extLst>
                </a:gridCol>
              </a:tblGrid>
              <a:tr h="2250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lugar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51" marR="56251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51" marR="56251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701990"/>
                  </a:ext>
                </a:extLst>
              </a:tr>
              <a:tr h="2250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s-MX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zócalo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51" marR="56251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s-MX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</a:t>
                      </a:r>
                      <a:r>
                        <a:rPr lang="es-MX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square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51" marR="56251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792555"/>
                  </a:ext>
                </a:extLst>
              </a:tr>
              <a:tr h="2250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s-MX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parque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51" marR="56251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s-MX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park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51" marR="56251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20539"/>
                  </a:ext>
                </a:extLst>
              </a:tr>
              <a:tr h="2250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museo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51" marR="56251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museum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51" marR="56251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122839"/>
                  </a:ext>
                </a:extLst>
              </a:tr>
              <a:tr h="2250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mercado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51" marR="56251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51" marR="56251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458436"/>
                  </a:ext>
                </a:extLst>
              </a:tr>
              <a:tr h="2250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s-MX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cine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51" marR="56251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s-MX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movie</a:t>
                      </a:r>
                      <a:r>
                        <a:rPr lang="es-MX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theater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51" marR="56251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281746"/>
                  </a:ext>
                </a:extLst>
              </a:tr>
              <a:tr h="2250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banco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51" marR="56251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bank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51" marR="56251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866930"/>
                  </a:ext>
                </a:extLst>
              </a:tr>
              <a:tr h="2250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biblioteca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51" marR="56251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library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51" marR="56251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1185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A88C988-522C-1DE7-A81D-ADC2B6464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8467"/>
              </p:ext>
            </p:extLst>
          </p:nvPr>
        </p:nvGraphicFramePr>
        <p:xfrm>
          <a:off x="6086475" y="2161153"/>
          <a:ext cx="5511452" cy="402005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374287">
                  <a:extLst>
                    <a:ext uri="{9D8B030D-6E8A-4147-A177-3AD203B41FA5}">
                      <a16:colId xmlns:a16="http://schemas.microsoft.com/office/drawing/2014/main" val="824345355"/>
                    </a:ext>
                  </a:extLst>
                </a:gridCol>
                <a:gridCol w="2137165">
                  <a:extLst>
                    <a:ext uri="{9D8B030D-6E8A-4147-A177-3AD203B41FA5}">
                      <a16:colId xmlns:a16="http://schemas.microsoft.com/office/drawing/2014/main" val="3662304366"/>
                    </a:ext>
                  </a:extLst>
                </a:gridCol>
              </a:tblGrid>
              <a:tr h="57429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tienda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51" marR="56251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store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51" marR="56251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151743"/>
                  </a:ext>
                </a:extLst>
              </a:tr>
              <a:tr h="57429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iglesia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51" marR="56251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church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51" marR="56251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219109"/>
                  </a:ext>
                </a:extLst>
              </a:tr>
              <a:tr h="57429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panadería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51" marR="56251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bakery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51" marR="56251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220920"/>
                  </a:ext>
                </a:extLst>
              </a:tr>
              <a:tr h="57429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restaurante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51" marR="56251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restaurant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51" marR="56251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445373"/>
                  </a:ext>
                </a:extLst>
              </a:tr>
              <a:tr h="57429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calle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51" marR="56251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street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51" marR="56251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480111"/>
                  </a:ext>
                </a:extLst>
              </a:tr>
              <a:tr h="57429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esquina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51" marR="56251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corner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51" marR="56251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543685"/>
                  </a:ext>
                </a:extLst>
              </a:tr>
              <a:tr h="57429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banqueta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51" marR="56251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sidewalk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51" marR="56251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181400"/>
                  </a:ext>
                </a:extLst>
              </a:tr>
            </a:tbl>
          </a:graphicData>
        </a:graphic>
      </p:graphicFrame>
      <p:pic>
        <p:nvPicPr>
          <p:cNvPr id="13314" name="Picture 2" descr="Escena del hermoso paisaje urbano con edificio alto, tienda y calle con parque">
            <a:extLst>
              <a:ext uri="{FF2B5EF4-FFF2-40B4-BE49-F238E27FC236}">
                <a16:creationId xmlns:a16="http://schemas.microsoft.com/office/drawing/2014/main" id="{483C9293-9DD2-9B74-170D-1033597BD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0" y="1"/>
            <a:ext cx="311467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7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0F6BCE-4F85-E11B-2556-EEC91C824140}"/>
              </a:ext>
            </a:extLst>
          </p:cNvPr>
          <p:cNvSpPr txBox="1"/>
          <p:nvPr/>
        </p:nvSpPr>
        <p:spPr>
          <a:xfrm>
            <a:off x="618363" y="267502"/>
            <a:ext cx="60944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/>
            <a:r>
              <a:rPr lang="es-GT" sz="5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NOTA CULTURAL</a:t>
            </a:r>
            <a:endParaRPr lang="en-US" sz="5400" b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730A74-2F0B-8832-5C9B-B8EC1B8E645C}"/>
              </a:ext>
            </a:extLst>
          </p:cNvPr>
          <p:cNvSpPr/>
          <p:nvPr/>
        </p:nvSpPr>
        <p:spPr>
          <a:xfrm>
            <a:off x="5269800" y="5373584"/>
            <a:ext cx="6188775" cy="88434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i="1" dirty="0">
              <a:solidFill>
                <a:schemeClr val="accent1">
                  <a:lumMod val="50000"/>
                </a:schemeClr>
              </a:solidFill>
              <a:latin typeface="Aptos Display" panose="020B0004020202020204" pitchFamily="34" charset="0"/>
              <a:ea typeface="Aptos" panose="020B0004020202020204" pitchFamily="34" charset="0"/>
              <a:cs typeface="Biome" panose="020B05030302040208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To make this work, remember to raise your voice when you get to this syllable. Otherwise, it won't sound like a question.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en-US" i="1" dirty="0">
              <a:solidFill>
                <a:schemeClr val="accent6">
                  <a:lumMod val="75000"/>
                </a:schemeClr>
              </a:solidFill>
              <a:latin typeface="Aptos Display" panose="020B0004020202020204" pitchFamily="34" charset="0"/>
              <a:ea typeface="Aptos" panose="020B0004020202020204" pitchFamily="34" charset="0"/>
              <a:cs typeface="Biome" panose="020B0503030204020804" pitchFamily="34" charset="0"/>
            </a:endParaRPr>
          </a:p>
          <a:p>
            <a:pPr algn="ctr"/>
            <a:endParaRPr lang="en-US" b="1" dirty="0">
              <a:solidFill>
                <a:schemeClr val="accent6">
                  <a:lumMod val="75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AE8E619-DA49-B4FA-CB02-C7ECFE237727}"/>
              </a:ext>
            </a:extLst>
          </p:cNvPr>
          <p:cNvSpPr/>
          <p:nvPr/>
        </p:nvSpPr>
        <p:spPr>
          <a:xfrm>
            <a:off x="496918" y="1578451"/>
            <a:ext cx="4433887" cy="347796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i="1" dirty="0">
              <a:solidFill>
                <a:schemeClr val="bg1"/>
              </a:solidFill>
              <a:latin typeface="Aptos Display" panose="020B0004020202020204" pitchFamily="34" charset="0"/>
              <a:ea typeface="Aptos" panose="020B0004020202020204" pitchFamily="34" charset="0"/>
              <a:cs typeface="Biome" panose="020B0503030204020804" pitchFamily="34" charset="0"/>
            </a:endParaRPr>
          </a:p>
          <a:p>
            <a:pPr algn="just"/>
            <a:endParaRPr lang="en-US" i="1" dirty="0">
              <a:solidFill>
                <a:schemeClr val="bg1"/>
              </a:solidFill>
              <a:latin typeface="Aptos Display" panose="020B0004020202020204" pitchFamily="34" charset="0"/>
              <a:ea typeface="Aptos" panose="020B0004020202020204" pitchFamily="34" charset="0"/>
              <a:cs typeface="Biome" panose="020B0503030204020804" pitchFamily="34" charset="0"/>
            </a:endParaRPr>
          </a:p>
          <a:p>
            <a:pPr algn="just"/>
            <a:endParaRPr lang="en-US" i="1" dirty="0">
              <a:solidFill>
                <a:schemeClr val="bg1"/>
              </a:solidFill>
              <a:latin typeface="Aptos Display" panose="020B0004020202020204" pitchFamily="34" charset="0"/>
              <a:ea typeface="Aptos" panose="020B0004020202020204" pitchFamily="34" charset="0"/>
              <a:cs typeface="Biome" panose="020B0503030204020804" pitchFamily="34" charset="0"/>
            </a:endParaRPr>
          </a:p>
          <a:p>
            <a:pPr algn="just"/>
            <a:endParaRPr lang="en-US" i="1" dirty="0">
              <a:solidFill>
                <a:schemeClr val="bg1"/>
              </a:solidFill>
              <a:latin typeface="Aptos Display" panose="020B0004020202020204" pitchFamily="34" charset="0"/>
              <a:ea typeface="Aptos" panose="020B0004020202020204" pitchFamily="34" charset="0"/>
              <a:cs typeface="Biome" panose="020B0503030204020804" pitchFamily="34" charset="0"/>
            </a:endParaRPr>
          </a:p>
          <a:p>
            <a:pPr algn="just"/>
            <a:endParaRPr lang="en-US" i="1" dirty="0">
              <a:solidFill>
                <a:schemeClr val="bg1"/>
              </a:solidFill>
              <a:latin typeface="Aptos Display" panose="020B0004020202020204" pitchFamily="34" charset="0"/>
              <a:ea typeface="Aptos" panose="020B0004020202020204" pitchFamily="34" charset="0"/>
              <a:cs typeface="Biome" panose="020B0503030204020804" pitchFamily="34" charset="0"/>
            </a:endParaRPr>
          </a:p>
          <a:p>
            <a:pPr algn="just"/>
            <a:r>
              <a:rPr lang="en-US" i="1" dirty="0">
                <a:solidFill>
                  <a:schemeClr val="bg1"/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Let's say you're visiting a Spanish-speaking country, and you are looking for a specific place. You are in the middle of the street and stop to ask a person for directions, so you could say:</a:t>
            </a:r>
            <a:endParaRPr lang="en-US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i="1" dirty="0">
                <a:solidFill>
                  <a:schemeClr val="bg1"/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 </a:t>
            </a:r>
            <a:endParaRPr lang="en-US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GT" b="1" dirty="0">
                <a:solidFill>
                  <a:schemeClr val="bg1"/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—Perdone, ¿me puede decir dónde está la calle Maldonado?</a:t>
            </a:r>
          </a:p>
          <a:p>
            <a:pPr algn="ctr"/>
            <a:endParaRPr lang="en-US" b="1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"Excuse (me), can you tell me where the Maldonado Street is?“</a:t>
            </a:r>
          </a:p>
          <a:p>
            <a:pPr algn="ctr"/>
            <a:endParaRPr lang="en-US" b="1" dirty="0">
              <a:solidFill>
                <a:schemeClr val="bg1"/>
              </a:solidFill>
              <a:latin typeface="Aptos Display" panose="020B0004020202020204" pitchFamily="34" charset="0"/>
              <a:ea typeface="Aptos" panose="020B0004020202020204" pitchFamily="34" charset="0"/>
              <a:cs typeface="Biome" panose="020B05030302040208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Aptos Display" panose="020B0004020202020204" pitchFamily="34" charset="0"/>
              <a:ea typeface="Aptos" panose="020B0004020202020204" pitchFamily="34" charset="0"/>
              <a:cs typeface="Biome" panose="020B05030302040208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Aptos Display" panose="020B0004020202020204" pitchFamily="34" charset="0"/>
              <a:ea typeface="Aptos" panose="020B0004020202020204" pitchFamily="34" charset="0"/>
              <a:cs typeface="Biome" panose="020B05030302040208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Aptos Display" panose="020B0004020202020204" pitchFamily="34" charset="0"/>
              <a:ea typeface="Aptos" panose="020B0004020202020204" pitchFamily="34" charset="0"/>
              <a:cs typeface="Biome" panose="020B05030302040208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Aptos Display" panose="020B0004020202020204" pitchFamily="34" charset="0"/>
              <a:ea typeface="Aptos" panose="020B0004020202020204" pitchFamily="34" charset="0"/>
              <a:cs typeface="Biome" panose="020B05030302040208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BA2966C-1022-4EE4-6E15-B396BA6C3438}"/>
              </a:ext>
            </a:extLst>
          </p:cNvPr>
          <p:cNvSpPr/>
          <p:nvPr/>
        </p:nvSpPr>
        <p:spPr>
          <a:xfrm>
            <a:off x="6812851" y="240527"/>
            <a:ext cx="5045774" cy="14264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i="1" dirty="0">
              <a:solidFill>
                <a:schemeClr val="accent6">
                  <a:lumMod val="75000"/>
                </a:schemeClr>
              </a:solidFill>
              <a:latin typeface="Aptos Display" panose="020B0004020202020204" pitchFamily="34" charset="0"/>
              <a:ea typeface="Aptos" panose="020B0004020202020204" pitchFamily="34" charset="0"/>
              <a:cs typeface="Biome" panose="020B05030302040208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i="1" dirty="0" err="1">
                <a:solidFill>
                  <a:schemeClr val="accent6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Perdone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 is a good way to 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stop someone on the street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. </a:t>
            </a:r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Usted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 is the recommended option when you're talking to someone 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older than you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; otherwise, feel free to use </a:t>
            </a:r>
            <a:r>
              <a:rPr lang="en-US" i="1" dirty="0" err="1">
                <a:solidFill>
                  <a:schemeClr val="accent6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perdona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 or </a:t>
            </a:r>
            <a:r>
              <a:rPr lang="en-US" i="1" dirty="0" err="1">
                <a:solidFill>
                  <a:schemeClr val="accent6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disculpa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.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accent6">
                  <a:lumMod val="75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120AEA7-465C-CF7C-887A-7AF6B3D3A807}"/>
              </a:ext>
            </a:extLst>
          </p:cNvPr>
          <p:cNvSpPr/>
          <p:nvPr/>
        </p:nvSpPr>
        <p:spPr>
          <a:xfrm>
            <a:off x="5269800" y="1979569"/>
            <a:ext cx="6303837" cy="14264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just">
              <a:buFont typeface="Wingdings" panose="05000000000000000000" pitchFamily="2" charset="2"/>
              <a:buChar char="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If you want to be extra formal, you can use the conditional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(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¿me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podría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decir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…?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),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but using the 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present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 is much more common (at least in Spain).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5C73D8D-B575-02F8-0EA7-F1C5BA139E81}"/>
              </a:ext>
            </a:extLst>
          </p:cNvPr>
          <p:cNvSpPr/>
          <p:nvPr/>
        </p:nvSpPr>
        <p:spPr>
          <a:xfrm>
            <a:off x="5269800" y="3629953"/>
            <a:ext cx="6607874" cy="14264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just">
              <a:buFont typeface="Wingdings" panose="05000000000000000000" pitchFamily="2" charset="2"/>
              <a:buChar char=""/>
            </a:pPr>
            <a:endParaRPr lang="en-US" dirty="0">
              <a:latin typeface="Aptos Display" panose="020B0004020202020204" pitchFamily="34" charset="0"/>
              <a:ea typeface="Aptos" panose="020B0004020202020204" pitchFamily="34" charset="0"/>
              <a:cs typeface="Biome" panose="020B0503030204020804" pitchFamily="34" charset="0"/>
            </a:endParaRPr>
          </a:p>
          <a:p>
            <a:pPr marL="342900" marR="0" lvl="0" indent="-342900" algn="just">
              <a:buFont typeface="Wingdings" panose="05000000000000000000" pitchFamily="2" charset="2"/>
              <a:buChar char=""/>
            </a:pPr>
            <a:endParaRPr lang="en-US" dirty="0">
              <a:latin typeface="Aptos Display" panose="020B0004020202020204" pitchFamily="34" charset="0"/>
              <a:ea typeface="Aptos" panose="020B0004020202020204" pitchFamily="34" charset="0"/>
              <a:cs typeface="Biome" panose="020B0503030204020804" pitchFamily="34" charset="0"/>
            </a:endParaRPr>
          </a:p>
          <a:p>
            <a:pPr marL="342900" marR="0" lvl="0" indent="-342900" algn="just">
              <a:buFont typeface="Wingdings" panose="05000000000000000000" pitchFamily="2" charset="2"/>
              <a:buChar char="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Another option when asking for directions is to avoid all the wordiness and 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just say the name of the street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: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GT" dirty="0">
                <a:solidFill>
                  <a:schemeClr val="accent6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—Perdone, ¿la calle Maldonado?</a:t>
            </a:r>
            <a:br>
              <a:rPr lang="es-GT" dirty="0">
                <a:solidFill>
                  <a:schemeClr val="accent6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</a:br>
            <a:r>
              <a:rPr lang="es-GT" dirty="0">
                <a:solidFill>
                  <a:schemeClr val="accent6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"Excuse (me), </a:t>
            </a:r>
            <a:r>
              <a:rPr lang="es-GT" dirty="0" err="1">
                <a:solidFill>
                  <a:schemeClr val="accent6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the</a:t>
            </a:r>
            <a:r>
              <a:rPr lang="es-GT" dirty="0">
                <a:solidFill>
                  <a:schemeClr val="accent6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 Maldonado Street?"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en-US" i="1" dirty="0">
              <a:solidFill>
                <a:schemeClr val="accent6">
                  <a:lumMod val="75000"/>
                </a:schemeClr>
              </a:solidFill>
              <a:latin typeface="Aptos Display" panose="020B0004020202020204" pitchFamily="34" charset="0"/>
              <a:ea typeface="Aptos" panose="020B0004020202020204" pitchFamily="34" charset="0"/>
              <a:cs typeface="Biome" panose="020B0503030204020804" pitchFamily="34" charset="0"/>
            </a:endParaRPr>
          </a:p>
          <a:p>
            <a:pPr algn="ctr"/>
            <a:endParaRPr lang="en-US" b="1" dirty="0">
              <a:solidFill>
                <a:schemeClr val="accent6">
                  <a:lumMod val="75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Ilustración del concepto de fatiga de decisión">
            <a:extLst>
              <a:ext uri="{FF2B5EF4-FFF2-40B4-BE49-F238E27FC236}">
                <a16:creationId xmlns:a16="http://schemas.microsoft.com/office/drawing/2014/main" id="{EFCD05D3-33E2-89BE-AB78-B50EC1A035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03"/>
          <a:stretch/>
        </p:blipFill>
        <p:spPr bwMode="auto">
          <a:xfrm>
            <a:off x="1165176" y="5225245"/>
            <a:ext cx="2849722" cy="132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930CFD-E6B7-4FF0-6114-60DC46FDFCD1}"/>
              </a:ext>
            </a:extLst>
          </p:cNvPr>
          <p:cNvSpPr txBox="1"/>
          <p:nvPr/>
        </p:nvSpPr>
        <p:spPr>
          <a:xfrm>
            <a:off x="392143" y="1071069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buNone/>
            </a:pPr>
            <a:r>
              <a:rPr lang="en-US" sz="16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 to Sound Natural When Asking for Directions in Spanish?</a:t>
            </a:r>
            <a:endParaRPr lang="en-US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69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6E967-3526-D6E8-8179-4BE4980C9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C5377-A260-C022-34AC-BAC1BB51F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21" y="68879"/>
            <a:ext cx="3856990" cy="1618396"/>
          </a:xfrm>
        </p:spPr>
        <p:txBody>
          <a:bodyPr/>
          <a:lstStyle/>
          <a:p>
            <a:pPr algn="ctr"/>
            <a:r>
              <a:rPr lang="es-GT" sz="3000" dirty="0"/>
              <a:t>¡PRACTIQUEMOS!</a:t>
            </a:r>
            <a:r>
              <a:rPr lang="es-GT" sz="3600" dirty="0"/>
              <a:t> </a:t>
            </a:r>
            <a:r>
              <a:rPr lang="es-GT" dirty="0" err="1"/>
              <a:t>Written</a:t>
            </a:r>
            <a:r>
              <a:rPr lang="es-GT" dirty="0"/>
              <a:t> </a:t>
            </a:r>
            <a:r>
              <a:rPr lang="es-GT" dirty="0" err="1"/>
              <a:t>practice</a:t>
            </a:r>
            <a:r>
              <a:rPr lang="es-GT" dirty="0"/>
              <a:t>.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C9785-D5A9-154A-BF62-505144422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523744"/>
            <a:ext cx="3547533" cy="3456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 descr="Ilustración de icono de dibujos animados de lápiz y papel. Concepto de icono de objeto de educación aislado. Estilo de dibujos animados plana">
            <a:extLst>
              <a:ext uri="{FF2B5EF4-FFF2-40B4-BE49-F238E27FC236}">
                <a16:creationId xmlns:a16="http://schemas.microsoft.com/office/drawing/2014/main" id="{92CA50CF-6915-94DD-9C6F-09ED82263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2523744"/>
            <a:ext cx="3547533" cy="345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50D2AC-5152-545F-2307-E84B99A6962F}"/>
              </a:ext>
            </a:extLst>
          </p:cNvPr>
          <p:cNvSpPr txBox="1"/>
          <p:nvPr/>
        </p:nvSpPr>
        <p:spPr>
          <a:xfrm>
            <a:off x="5380863" y="1187049"/>
            <a:ext cx="6094476" cy="3826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just">
              <a:buNone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Based on the cultural note, write down the 3 words /phrases that you could use to sound more natural when asking for directions in Spanish. </a:t>
            </a:r>
          </a:p>
          <a:p>
            <a:pPr marL="0" marR="0" algn="just">
              <a:buNone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 algn="just">
              <a:lnSpc>
                <a:spcPct val="300000"/>
              </a:lnSpc>
              <a:buFont typeface="+mj-lt"/>
              <a:buAutoNum type="alphaUcPeriod"/>
            </a:pP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_____________________________________________________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300000"/>
              </a:lnSpc>
              <a:buFont typeface="+mj-lt"/>
              <a:buAutoNum type="alphaUcPeriod"/>
            </a:pP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_____________________________________________________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300000"/>
              </a:lnSpc>
              <a:buFont typeface="+mj-lt"/>
              <a:buAutoNum type="alphaUcPeriod"/>
            </a:pP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_____________________________________________________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469B38B-3FD5-D15A-7D22-7EBE71A014A5}"/>
              </a:ext>
            </a:extLst>
          </p:cNvPr>
          <p:cNvSpPr/>
          <p:nvPr/>
        </p:nvSpPr>
        <p:spPr>
          <a:xfrm>
            <a:off x="6095999" y="2697961"/>
            <a:ext cx="4886325" cy="402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>
                <a:solidFill>
                  <a:schemeClr val="accent1">
                    <a:lumMod val="75000"/>
                  </a:schemeClr>
                </a:solidFill>
              </a:rPr>
              <a:t>Perdone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6FC9890-FCFF-814F-22AA-868C5F047E5B}"/>
              </a:ext>
            </a:extLst>
          </p:cNvPr>
          <p:cNvSpPr/>
          <p:nvPr/>
        </p:nvSpPr>
        <p:spPr>
          <a:xfrm>
            <a:off x="6191250" y="3502726"/>
            <a:ext cx="4791074" cy="402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>
                <a:solidFill>
                  <a:schemeClr val="accent1">
                    <a:lumMod val="75000"/>
                  </a:schemeClr>
                </a:solidFill>
              </a:rPr>
              <a:t>Perdona o disculpa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BB2B0E5-C5FA-A588-667D-757B8509188F}"/>
              </a:ext>
            </a:extLst>
          </p:cNvPr>
          <p:cNvSpPr/>
          <p:nvPr/>
        </p:nvSpPr>
        <p:spPr>
          <a:xfrm>
            <a:off x="6191249" y="4410041"/>
            <a:ext cx="4927599" cy="402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>
                <a:solidFill>
                  <a:schemeClr val="accent1">
                    <a:lumMod val="75000"/>
                  </a:schemeClr>
                </a:solidFill>
              </a:rPr>
              <a:t>¿Me podría decir…?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0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BC329-9D3F-97BC-04AB-4F72267DC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3600" dirty="0"/>
              <a:t>¡A romper el hielo! </a:t>
            </a:r>
            <a:r>
              <a:rPr lang="es-GT" dirty="0" err="1"/>
              <a:t>Icebreaker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68E7E-7262-6FBD-3174-FC64DFC82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129" y="546672"/>
            <a:ext cx="6252633" cy="5414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Please tell us:</a:t>
            </a:r>
          </a:p>
          <a:p>
            <a:pPr marL="0" indent="0">
              <a:buNone/>
            </a:pPr>
            <a:endParaRPr lang="en-US" sz="4000" b="1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¿Cómo estás?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are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es-MX" sz="40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GT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¿Prefieres viajar en avión, carro o autobús? </a:t>
            </a:r>
            <a:r>
              <a:rPr lang="es-MX" sz="1200" b="1" i="1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</a:t>
            </a:r>
            <a:r>
              <a:rPr lang="en-US" sz="1200" b="1" i="1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 you prefer to travel by plane, car, or bus?</a:t>
            </a:r>
            <a:endParaRPr lang="es-GT" sz="12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509562-A3A4-7395-4DAD-61BD54A0D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456992"/>
            <a:ext cx="3547533" cy="360031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2" name="Picture 4" descr="Amigos de diseño plano mirando hacia arriba">
            <a:extLst>
              <a:ext uri="{FF2B5EF4-FFF2-40B4-BE49-F238E27FC236}">
                <a16:creationId xmlns:a16="http://schemas.microsoft.com/office/drawing/2014/main" id="{50EE80AB-66DC-67CE-95CD-BE720AE23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1" y="2456992"/>
            <a:ext cx="3547533" cy="360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95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EAE1E-615D-ADAD-6C4D-4E5C4ED63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CB1D9-83E0-AD8F-8A65-991649957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664" y="2111773"/>
            <a:ext cx="4382521" cy="2007789"/>
          </a:xfrm>
        </p:spPr>
        <p:txBody>
          <a:bodyPr/>
          <a:lstStyle/>
          <a:p>
            <a:pPr algn="r"/>
            <a:r>
              <a:rPr lang="es-GT" dirty="0"/>
              <a:t>¡Vamos a Conversar! </a:t>
            </a:r>
            <a:br>
              <a:rPr lang="es-GT" dirty="0"/>
            </a:br>
            <a:endParaRPr lang="en-US" dirty="0"/>
          </a:p>
        </p:txBody>
      </p:sp>
      <p:pic>
        <p:nvPicPr>
          <p:cNvPr id="11266" name="Picture 2" descr="Amigos videollamadas en la computadora portátil">
            <a:extLst>
              <a:ext uri="{FF2B5EF4-FFF2-40B4-BE49-F238E27FC236}">
                <a16:creationId xmlns:a16="http://schemas.microsoft.com/office/drawing/2014/main" id="{A35A1682-4E3D-8169-FB9A-40D9F18AC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75" y="1653913"/>
            <a:ext cx="3524250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CD27222-BD1B-90AC-58C3-DCE656776756}"/>
              </a:ext>
            </a:extLst>
          </p:cNvPr>
          <p:cNvSpPr txBox="1">
            <a:spLocks/>
          </p:cNvSpPr>
          <p:nvPr/>
        </p:nvSpPr>
        <p:spPr>
          <a:xfrm>
            <a:off x="6213150" y="4119562"/>
            <a:ext cx="4880300" cy="229552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GT" b="1"/>
              <a:t>Let’s go over the group conversation before we split into breakout rooms!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199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4CD239-8380-BFA0-3BB5-06118B305700}"/>
              </a:ext>
            </a:extLst>
          </p:cNvPr>
          <p:cNvSpPr txBox="1"/>
          <p:nvPr/>
        </p:nvSpPr>
        <p:spPr>
          <a:xfrm>
            <a:off x="876300" y="235387"/>
            <a:ext cx="950595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buNone/>
            </a:pPr>
            <a:r>
              <a:rPr lang="en-US" sz="1600" i="1" dirty="0">
                <a:effectLst/>
                <a:latin typeface="Biome" panose="020B05030302040208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buNone/>
            </a:pPr>
            <a:r>
              <a:rPr lang="en-US" sz="18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 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just">
              <a:buNone/>
            </a:pPr>
            <a:r>
              <a:rPr lang="en-US" sz="18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 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just">
              <a:buNone/>
            </a:pPr>
            <a:r>
              <a:rPr lang="en-US" sz="18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 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just">
              <a:buNone/>
            </a:pPr>
            <a:r>
              <a:rPr lang="es-GT" sz="1800" b="1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 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72B8D2-33EF-5F78-A062-8D55368C71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66" t="2448" r="800" b="47798"/>
          <a:stretch/>
        </p:blipFill>
        <p:spPr>
          <a:xfrm>
            <a:off x="771524" y="455325"/>
            <a:ext cx="10906125" cy="565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97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4FE65B8-89E2-10C3-7027-8FC1F2AFAA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43" t="51840" r="819" b="1214"/>
          <a:stretch/>
        </p:blipFill>
        <p:spPr>
          <a:xfrm>
            <a:off x="1017088" y="866775"/>
            <a:ext cx="10422437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95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B7652D-13C1-7C6E-3730-AB348149D897}"/>
              </a:ext>
            </a:extLst>
          </p:cNvPr>
          <p:cNvSpPr txBox="1"/>
          <p:nvPr/>
        </p:nvSpPr>
        <p:spPr>
          <a:xfrm>
            <a:off x="1400175" y="574394"/>
            <a:ext cx="10791825" cy="6082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zócalo 		 												</a:t>
            </a:r>
            <a:r>
              <a:rPr lang="en-US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a.</a:t>
            </a:r>
            <a:r>
              <a:rPr lang="en-US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restaurant</a:t>
            </a:r>
          </a:p>
          <a:p>
            <a:pPr marL="342900" marR="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GT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tienda														</a:t>
            </a:r>
            <a:r>
              <a:rPr lang="es-GT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b.</a:t>
            </a:r>
            <a:r>
              <a:rPr lang="es-GT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GT" sz="18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movie</a:t>
            </a:r>
            <a:r>
              <a:rPr lang="es-GT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GT" sz="18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theater</a:t>
            </a:r>
            <a:endParaRPr lang="en-US" sz="18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</a:t>
            </a:r>
            <a:r>
              <a:rPr lang="en-US" sz="18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iglesia</a:t>
            </a:r>
            <a:r>
              <a:rPr lang="en-US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												</a:t>
            </a:r>
            <a:r>
              <a:rPr lang="en-US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c. </a:t>
            </a:r>
            <a:r>
              <a:rPr lang="en-US" b="1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park</a:t>
            </a:r>
            <a:endParaRPr lang="en-US" sz="18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lugar</a:t>
            </a:r>
            <a:r>
              <a:rPr lang="en-US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 													</a:t>
            </a:r>
            <a:r>
              <a:rPr lang="en-US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d.</a:t>
            </a:r>
            <a:r>
              <a:rPr lang="en-US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church</a:t>
            </a:r>
          </a:p>
          <a:p>
            <a:pPr marL="342900" marR="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museo</a:t>
            </a:r>
            <a:r>
              <a:rPr lang="en-US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												</a:t>
            </a:r>
            <a:r>
              <a:rPr lang="en-US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e.</a:t>
            </a:r>
            <a:r>
              <a:rPr lang="en-US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library</a:t>
            </a:r>
          </a:p>
          <a:p>
            <a:pPr marL="342900" marR="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cine														</a:t>
            </a:r>
            <a:r>
              <a:rPr lang="en-US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f. </a:t>
            </a:r>
            <a:r>
              <a:rPr lang="en-US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city square</a:t>
            </a:r>
          </a:p>
          <a:p>
            <a:pPr marL="342900" marR="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</a:t>
            </a:r>
            <a:r>
              <a:rPr lang="en-US" sz="18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panadería</a:t>
            </a:r>
            <a:r>
              <a:rPr lang="en-US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											</a:t>
            </a:r>
            <a:r>
              <a:rPr lang="en-US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g.</a:t>
            </a:r>
            <a:r>
              <a:rPr lang="en-US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store</a:t>
            </a:r>
          </a:p>
          <a:p>
            <a:pPr marL="342900" marR="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parque</a:t>
            </a:r>
            <a:r>
              <a:rPr lang="en-US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														</a:t>
            </a:r>
            <a:r>
              <a:rPr lang="en-US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h.</a:t>
            </a:r>
            <a:r>
              <a:rPr lang="en-US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bakery</a:t>
            </a:r>
          </a:p>
          <a:p>
            <a:pPr marL="342900" marR="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</a:t>
            </a:r>
            <a:r>
              <a:rPr lang="en-US" sz="18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biblioteca</a:t>
            </a:r>
            <a:r>
              <a:rPr lang="en-US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											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place</a:t>
            </a:r>
          </a:p>
          <a:p>
            <a:pPr marL="342900" marR="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restaurante</a:t>
            </a:r>
            <a:r>
              <a:rPr lang="en-US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                                                                  					</a:t>
            </a:r>
            <a:r>
              <a:rPr lang="en-US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j. </a:t>
            </a:r>
            <a:r>
              <a:rPr lang="en-US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museum</a:t>
            </a:r>
          </a:p>
          <a:p>
            <a:pPr marL="342900" marR="0" lvl="0" indent="-342900">
              <a:lnSpc>
                <a:spcPct val="200000"/>
              </a:lnSpc>
              <a:spcAft>
                <a:spcPts val="800"/>
              </a:spcAft>
              <a:buFont typeface="+mj-lt"/>
              <a:buAutoNum type="arabicPeriod"/>
            </a:pPr>
            <a:endParaRPr lang="en-US" sz="2000" dirty="0">
              <a:solidFill>
                <a:schemeClr val="accent1">
                  <a:lumMod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7876A5F-850A-47D2-6D0C-C224B8AB9082}"/>
              </a:ext>
            </a:extLst>
          </p:cNvPr>
          <p:cNvCxnSpPr>
            <a:cxnSpLocks/>
          </p:cNvCxnSpPr>
          <p:nvPr/>
        </p:nvCxnSpPr>
        <p:spPr>
          <a:xfrm>
            <a:off x="2686050" y="1200624"/>
            <a:ext cx="6105525" cy="251412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DE2FB-3999-E014-AD46-6E97804158C3}"/>
              </a:ext>
            </a:extLst>
          </p:cNvPr>
          <p:cNvCxnSpPr>
            <a:cxnSpLocks/>
          </p:cNvCxnSpPr>
          <p:nvPr/>
        </p:nvCxnSpPr>
        <p:spPr>
          <a:xfrm>
            <a:off x="2686050" y="1724025"/>
            <a:ext cx="6105525" cy="244595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891713-D296-38F3-8E51-2B42976ECB33}"/>
              </a:ext>
            </a:extLst>
          </p:cNvPr>
          <p:cNvCxnSpPr>
            <a:cxnSpLocks/>
          </p:cNvCxnSpPr>
          <p:nvPr/>
        </p:nvCxnSpPr>
        <p:spPr>
          <a:xfrm>
            <a:off x="2781300" y="2143125"/>
            <a:ext cx="6010275" cy="476250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D049554-3B26-0A50-4115-D6785B20C00C}"/>
              </a:ext>
            </a:extLst>
          </p:cNvPr>
          <p:cNvCxnSpPr>
            <a:cxnSpLocks/>
          </p:cNvCxnSpPr>
          <p:nvPr/>
        </p:nvCxnSpPr>
        <p:spPr>
          <a:xfrm>
            <a:off x="2552700" y="2720940"/>
            <a:ext cx="6238875" cy="2508285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2496645-6B80-D5CD-D733-E909FDBEF8EF}"/>
              </a:ext>
            </a:extLst>
          </p:cNvPr>
          <p:cNvCxnSpPr>
            <a:cxnSpLocks/>
          </p:cNvCxnSpPr>
          <p:nvPr/>
        </p:nvCxnSpPr>
        <p:spPr>
          <a:xfrm>
            <a:off x="2781300" y="3169603"/>
            <a:ext cx="6010275" cy="2520688"/>
          </a:xfrm>
          <a:prstGeom prst="line">
            <a:avLst/>
          </a:prstGeom>
          <a:ln w="76200">
            <a:solidFill>
              <a:srgbClr val="F622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EE39D45-63D8-9EA8-6E9B-D41FD0AABE80}"/>
              </a:ext>
            </a:extLst>
          </p:cNvPr>
          <p:cNvCxnSpPr>
            <a:cxnSpLocks/>
          </p:cNvCxnSpPr>
          <p:nvPr/>
        </p:nvCxnSpPr>
        <p:spPr>
          <a:xfrm flipV="1">
            <a:off x="2505075" y="1691129"/>
            <a:ext cx="6286500" cy="2015544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B3CAF66-4454-1187-D40E-F4EF5096F070}"/>
              </a:ext>
            </a:extLst>
          </p:cNvPr>
          <p:cNvCxnSpPr>
            <a:cxnSpLocks/>
          </p:cNvCxnSpPr>
          <p:nvPr/>
        </p:nvCxnSpPr>
        <p:spPr>
          <a:xfrm>
            <a:off x="3081337" y="4244803"/>
            <a:ext cx="5710238" cy="491681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264C639-8D4A-3EDF-C512-6D3C3E38634B}"/>
              </a:ext>
            </a:extLst>
          </p:cNvPr>
          <p:cNvCxnSpPr>
            <a:cxnSpLocks/>
          </p:cNvCxnSpPr>
          <p:nvPr/>
        </p:nvCxnSpPr>
        <p:spPr>
          <a:xfrm flipV="1">
            <a:off x="3081337" y="3169603"/>
            <a:ext cx="5710238" cy="2087002"/>
          </a:xfrm>
          <a:prstGeom prst="line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702B9F1-C7D9-A7F1-62E8-29989A9DA156}"/>
              </a:ext>
            </a:extLst>
          </p:cNvPr>
          <p:cNvCxnSpPr>
            <a:cxnSpLocks/>
          </p:cNvCxnSpPr>
          <p:nvPr/>
        </p:nvCxnSpPr>
        <p:spPr>
          <a:xfrm flipV="1">
            <a:off x="3238500" y="1167709"/>
            <a:ext cx="5553075" cy="4522582"/>
          </a:xfrm>
          <a:prstGeom prst="line">
            <a:avLst/>
          </a:prstGeom>
          <a:ln w="762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B0BEEFD-9D92-B4CC-6F93-0943C0D87F32}"/>
              </a:ext>
            </a:extLst>
          </p:cNvPr>
          <p:cNvCxnSpPr>
            <a:cxnSpLocks/>
          </p:cNvCxnSpPr>
          <p:nvPr/>
        </p:nvCxnSpPr>
        <p:spPr>
          <a:xfrm flipV="1">
            <a:off x="2781300" y="2178433"/>
            <a:ext cx="6010275" cy="2518196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2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739CCB-32CF-B4A3-6580-A8F6BC02896D}"/>
              </a:ext>
            </a:extLst>
          </p:cNvPr>
          <p:cNvSpPr/>
          <p:nvPr/>
        </p:nvSpPr>
        <p:spPr>
          <a:xfrm>
            <a:off x="7579796" y="2785125"/>
            <a:ext cx="2023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adiós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67BC24-FE79-4833-19C6-FE37310EC918}"/>
              </a:ext>
            </a:extLst>
          </p:cNvPr>
          <p:cNvSpPr/>
          <p:nvPr/>
        </p:nvSpPr>
        <p:spPr>
          <a:xfrm>
            <a:off x="3138296" y="5774395"/>
            <a:ext cx="6575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¡Hasta la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próxima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0CF811-63D6-A8A9-4071-CAC96E2E60D2}"/>
              </a:ext>
            </a:extLst>
          </p:cNvPr>
          <p:cNvSpPr/>
          <p:nvPr/>
        </p:nvSpPr>
        <p:spPr>
          <a:xfrm>
            <a:off x="6834443" y="472586"/>
            <a:ext cx="5357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HeroicExtremeLeftFacing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4"/>
                </a:solidFill>
              </a:rPr>
              <a:t>¡Hasta la vista! 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E665E9-32FB-BBE6-D5F1-C96A498A456C}"/>
              </a:ext>
            </a:extLst>
          </p:cNvPr>
          <p:cNvSpPr/>
          <p:nvPr/>
        </p:nvSpPr>
        <p:spPr>
          <a:xfrm>
            <a:off x="-160964" y="621940"/>
            <a:ext cx="4854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¡Hasta pronto!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C8C146-303B-9DB5-F073-D3DD69CB8FCA}"/>
              </a:ext>
            </a:extLst>
          </p:cNvPr>
          <p:cNvSpPr/>
          <p:nvPr/>
        </p:nvSpPr>
        <p:spPr>
          <a:xfrm>
            <a:off x="7585283" y="4209122"/>
            <a:ext cx="4257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¡Nos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vemos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686DC8-8369-C7B6-8EA1-442A69AE79B5}"/>
              </a:ext>
            </a:extLst>
          </p:cNvPr>
          <p:cNvSpPr/>
          <p:nvPr/>
        </p:nvSpPr>
        <p:spPr>
          <a:xfrm>
            <a:off x="95413" y="4472866"/>
            <a:ext cx="626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¡Que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te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vaya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bien!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24DA20-A5D8-034C-749C-52EE67AEE58D}"/>
              </a:ext>
            </a:extLst>
          </p:cNvPr>
          <p:cNvSpPr/>
          <p:nvPr/>
        </p:nvSpPr>
        <p:spPr>
          <a:xfrm>
            <a:off x="4244844" y="671184"/>
            <a:ext cx="3334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¡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Cuídate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!</a:t>
            </a:r>
          </a:p>
        </p:txBody>
      </p:sp>
      <p:pic>
        <p:nvPicPr>
          <p:cNvPr id="17410" name="Picture 2" descr="Dibujado a mano gente de diseño plano agitando ilustración">
            <a:extLst>
              <a:ext uri="{FF2B5EF4-FFF2-40B4-BE49-F238E27FC236}">
                <a16:creationId xmlns:a16="http://schemas.microsoft.com/office/drawing/2014/main" id="{09995A2E-9D4F-0B44-0A45-CEE4F85B9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12" b="98770" l="2162" r="96486">
                        <a14:foregroundMark x1="24730" y1="22847" x2="30270" y2="22671"/>
                        <a14:foregroundMark x1="9324" y1="48682" x2="6622" y2="35852"/>
                        <a14:foregroundMark x1="6622" y1="35852" x2="6216" y2="35325"/>
                        <a14:foregroundMark x1="22297" y1="94200" x2="24730" y2="91564"/>
                        <a14:foregroundMark x1="40000" y1="97188" x2="36216" y2="97012"/>
                        <a14:foregroundMark x1="21622" y1="98770" x2="26486" y2="98418"/>
                        <a14:foregroundMark x1="91216" y1="53076" x2="92568" y2="36380"/>
                        <a14:foregroundMark x1="13649" y1="39367" x2="22973" y2="27065"/>
                        <a14:foregroundMark x1="22568" y1="23199" x2="27703" y2="17575"/>
                        <a14:foregroundMark x1="36486" y1="10545" x2="53108" y2="8787"/>
                        <a14:foregroundMark x1="53108" y1="8787" x2="56216" y2="9139"/>
                        <a14:foregroundMark x1="56486" y1="68190" x2="51622" y2="54657"/>
                        <a14:foregroundMark x1="51622" y1="54657" x2="51622" y2="54657"/>
                        <a14:foregroundMark x1="50405" y1="53954" x2="59189" y2="66960"/>
                        <a14:foregroundMark x1="59189" y1="66960" x2="55405" y2="76801"/>
                        <a14:foregroundMark x1="55405" y1="76801" x2="55270" y2="76450"/>
                        <a14:foregroundMark x1="50135" y1="74165" x2="53784" y2="52900"/>
                        <a14:foregroundMark x1="74595" y1="36907" x2="79189" y2="36380"/>
                        <a14:foregroundMark x1="82027" y1="29174" x2="79730" y2="26889"/>
                        <a14:foregroundMark x1="86622" y1="59402" x2="86216" y2="53076"/>
                        <a14:foregroundMark x1="85541" y1="65026" x2="86216" y2="60808"/>
                        <a14:foregroundMark x1="2297" y1="41652" x2="2297" y2="41652"/>
                        <a14:foregroundMark x1="96486" y1="32162" x2="96486" y2="321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511" y="1445160"/>
            <a:ext cx="4257063" cy="327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80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75D5D-C4C9-FD99-375F-D1094779F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2C7DE-9EF7-D893-58C0-94F49BB2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3600" dirty="0"/>
              <a:t>¡A romper el hielo! </a:t>
            </a:r>
            <a:r>
              <a:rPr lang="es-GT" dirty="0" err="1"/>
              <a:t>Icebreaker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B2AE9-45AA-20F5-4D9C-974D7D21F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650" y="446088"/>
            <a:ext cx="6252633" cy="5414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4000" b="1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MX" sz="40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Estoy_____.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am_________.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GT" sz="2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bien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GT" sz="2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GT" sz="2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más o menos</a:t>
            </a:r>
          </a:p>
          <a:p>
            <a:endParaRPr lang="es-MX" sz="40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GT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Prefiero_____. </a:t>
            </a:r>
            <a:r>
              <a:rPr lang="es-GT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 </a:t>
            </a:r>
            <a:r>
              <a:rPr lang="es-GT" sz="12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prefer</a:t>
            </a:r>
            <a:r>
              <a:rPr lang="es-GT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___________.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GT" sz="2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avión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GT" sz="2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carro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GT" sz="2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autobús</a:t>
            </a:r>
            <a:endParaRPr lang="es-GT" sz="22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C57A5-C7DA-997C-CB50-35236DC4F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523744"/>
            <a:ext cx="3547533" cy="3456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8" name="Picture 6" descr="Hola - Hello - Olá - Salut - Hallo by ...">
            <a:extLst>
              <a:ext uri="{FF2B5EF4-FFF2-40B4-BE49-F238E27FC236}">
                <a16:creationId xmlns:a16="http://schemas.microsoft.com/office/drawing/2014/main" id="{BC28B6EE-6705-691B-D5A3-9DA5CBC6B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1" y="2523744"/>
            <a:ext cx="3547533" cy="345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71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B57D9-139B-1E1B-5E58-EDB805396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664" y="2111773"/>
            <a:ext cx="4382521" cy="2007789"/>
          </a:xfrm>
        </p:spPr>
        <p:txBody>
          <a:bodyPr/>
          <a:lstStyle/>
          <a:p>
            <a:pPr algn="r"/>
            <a:r>
              <a:rPr lang="es-GT" dirty="0"/>
              <a:t>¡Vamos a Conversar! </a:t>
            </a:r>
            <a:br>
              <a:rPr lang="es-GT" dirty="0"/>
            </a:br>
            <a:endParaRPr lang="en-US" dirty="0"/>
          </a:p>
        </p:txBody>
      </p:sp>
      <p:pic>
        <p:nvPicPr>
          <p:cNvPr id="11266" name="Picture 2" descr="Amigos videollamadas en la computadora portátil">
            <a:extLst>
              <a:ext uri="{FF2B5EF4-FFF2-40B4-BE49-F238E27FC236}">
                <a16:creationId xmlns:a16="http://schemas.microsoft.com/office/drawing/2014/main" id="{40B02804-08D1-10AF-2138-996C68652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75" y="1653913"/>
            <a:ext cx="3524250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B2EA393-D888-3D4C-2153-0E582ECF6DBF}"/>
              </a:ext>
            </a:extLst>
          </p:cNvPr>
          <p:cNvSpPr txBox="1">
            <a:spLocks/>
          </p:cNvSpPr>
          <p:nvPr/>
        </p:nvSpPr>
        <p:spPr>
          <a:xfrm>
            <a:off x="6213150" y="4119562"/>
            <a:ext cx="4880300" cy="229552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GT" b="1"/>
              <a:t>Let’s go over the group conversation before we split into breakout rooms!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1293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298A41-0F1D-7B83-3237-2D0F375C024C}"/>
              </a:ext>
            </a:extLst>
          </p:cNvPr>
          <p:cNvSpPr/>
          <p:nvPr/>
        </p:nvSpPr>
        <p:spPr>
          <a:xfrm flipH="1" flipV="1">
            <a:off x="0" y="0"/>
            <a:ext cx="736396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C4103F-5F1F-3683-F2A1-5AF52255B952}"/>
              </a:ext>
            </a:extLst>
          </p:cNvPr>
          <p:cNvSpPr txBox="1"/>
          <p:nvPr/>
        </p:nvSpPr>
        <p:spPr>
          <a:xfrm>
            <a:off x="198024" y="181957"/>
            <a:ext cx="6967919" cy="649408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A: Hola. </a:t>
            </a:r>
            <a:r>
              <a:rPr lang="en-US" sz="1600" b="1" dirty="0" err="1">
                <a:solidFill>
                  <a:schemeClr val="bg1"/>
                </a:solidFill>
              </a:rPr>
              <a:t>Buenas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tardes</a:t>
            </a:r>
            <a:r>
              <a:rPr lang="en-US" sz="1600" b="1" dirty="0">
                <a:solidFill>
                  <a:schemeClr val="bg1"/>
                </a:solidFill>
              </a:rPr>
              <a:t>.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(Hello. Good afternoon.)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rgbClr val="00B050"/>
                </a:solidFill>
              </a:rPr>
              <a:t>B: Hola. ¿</a:t>
            </a:r>
            <a:r>
              <a:rPr lang="en-US" sz="1600" b="1" dirty="0" err="1">
                <a:solidFill>
                  <a:srgbClr val="00B050"/>
                </a:solidFill>
              </a:rPr>
              <a:t>Qué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tal</a:t>
            </a:r>
            <a:r>
              <a:rPr lang="en-US" sz="1600" b="1" dirty="0">
                <a:solidFill>
                  <a:srgbClr val="00B050"/>
                </a:solidFill>
              </a:rPr>
              <a:t>?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i="1" dirty="0">
                <a:solidFill>
                  <a:srgbClr val="00B050"/>
                </a:solidFill>
              </a:rPr>
              <a:t>(Hi. How are you?)</a:t>
            </a:r>
            <a:endParaRPr lang="en-US" sz="1600" dirty="0">
              <a:solidFill>
                <a:srgbClr val="00B050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A: </a:t>
            </a:r>
            <a:r>
              <a:rPr lang="en-US" sz="1600" b="1" dirty="0" err="1">
                <a:solidFill>
                  <a:schemeClr val="bg1"/>
                </a:solidFill>
              </a:rPr>
              <a:t>Perdón</a:t>
            </a:r>
            <a:r>
              <a:rPr lang="en-US" sz="1600" b="1" dirty="0">
                <a:solidFill>
                  <a:schemeClr val="bg1"/>
                </a:solidFill>
              </a:rPr>
              <a:t>, ¿</a:t>
            </a:r>
            <a:r>
              <a:rPr lang="en-US" sz="1600" b="1" dirty="0" err="1">
                <a:solidFill>
                  <a:schemeClr val="bg1"/>
                </a:solidFill>
              </a:rPr>
              <a:t>qué</a:t>
            </a:r>
            <a:r>
              <a:rPr lang="en-US" sz="1600" b="1" dirty="0">
                <a:solidFill>
                  <a:schemeClr val="bg1"/>
                </a:solidFill>
              </a:rPr>
              <a:t> hora es?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(Excuse me, what time is it?)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rgbClr val="00B050"/>
                </a:solidFill>
              </a:rPr>
              <a:t>B: Son las seis y media. </a:t>
            </a:r>
            <a:r>
              <a:rPr lang="en-US" sz="1600" i="1" dirty="0">
                <a:solidFill>
                  <a:srgbClr val="00B050"/>
                </a:solidFill>
              </a:rPr>
              <a:t>(It is six thirty.)</a:t>
            </a:r>
            <a:endParaRPr lang="en-US" sz="1600" dirty="0">
              <a:solidFill>
                <a:srgbClr val="00B050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A: Gracias.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(Thank you.)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rgbClr val="00B050"/>
                </a:solidFill>
              </a:rPr>
              <a:t>B: Por nada. </a:t>
            </a:r>
            <a:r>
              <a:rPr lang="en-US" sz="1600" b="1" dirty="0" err="1">
                <a:solidFill>
                  <a:srgbClr val="00B050"/>
                </a:solidFill>
              </a:rPr>
              <a:t>Disculpa</a:t>
            </a:r>
            <a:r>
              <a:rPr lang="en-US" sz="1600" b="1" dirty="0">
                <a:solidFill>
                  <a:srgbClr val="00B050"/>
                </a:solidFill>
              </a:rPr>
              <a:t>, ¿</a:t>
            </a:r>
            <a:r>
              <a:rPr lang="en-US" sz="1600" b="1" dirty="0" err="1">
                <a:solidFill>
                  <a:srgbClr val="00B050"/>
                </a:solidFill>
              </a:rPr>
              <a:t>cómo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te</a:t>
            </a:r>
            <a:r>
              <a:rPr lang="en-US" sz="1600" b="1" dirty="0">
                <a:solidFill>
                  <a:srgbClr val="00B050"/>
                </a:solidFill>
              </a:rPr>
              <a:t> llamas? </a:t>
            </a:r>
            <a:r>
              <a:rPr lang="en-US" sz="1600" i="1" dirty="0">
                <a:solidFill>
                  <a:srgbClr val="00B050"/>
                </a:solidFill>
              </a:rPr>
              <a:t>(You’re welcome. Excuse me, what is your name?)</a:t>
            </a:r>
            <a:endParaRPr lang="en-US" sz="1600" dirty="0">
              <a:solidFill>
                <a:srgbClr val="00B050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A: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Me </a:t>
            </a:r>
            <a:r>
              <a:rPr lang="en-US" sz="1600" b="1" dirty="0" err="1">
                <a:solidFill>
                  <a:schemeClr val="bg1"/>
                </a:solidFill>
              </a:rPr>
              <a:t>llamo</a:t>
            </a:r>
            <a:r>
              <a:rPr lang="en-US" sz="1600" b="1" dirty="0">
                <a:solidFill>
                  <a:schemeClr val="bg1"/>
                </a:solidFill>
              </a:rPr>
              <a:t> _______. ¿Y </a:t>
            </a:r>
            <a:r>
              <a:rPr lang="en-US" sz="1600" b="1" dirty="0" err="1">
                <a:solidFill>
                  <a:schemeClr val="bg1"/>
                </a:solidFill>
              </a:rPr>
              <a:t>tú</a:t>
            </a:r>
            <a:r>
              <a:rPr lang="en-US" sz="1600" b="1" dirty="0">
                <a:solidFill>
                  <a:schemeClr val="bg1"/>
                </a:solidFill>
              </a:rPr>
              <a:t>?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(My name is _______. And you?)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rgbClr val="00B050"/>
                </a:solidFill>
              </a:rPr>
              <a:t>B: Me </a:t>
            </a:r>
            <a:r>
              <a:rPr lang="en-US" sz="1600" b="1" dirty="0" err="1">
                <a:solidFill>
                  <a:srgbClr val="00B050"/>
                </a:solidFill>
              </a:rPr>
              <a:t>llamo</a:t>
            </a:r>
            <a:r>
              <a:rPr lang="en-US" sz="1600" b="1" dirty="0">
                <a:solidFill>
                  <a:srgbClr val="00B050"/>
                </a:solidFill>
              </a:rPr>
              <a:t> ________.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i="1" dirty="0">
                <a:solidFill>
                  <a:srgbClr val="00B050"/>
                </a:solidFill>
              </a:rPr>
              <a:t>(My name is ________.)</a:t>
            </a:r>
            <a:endParaRPr lang="en-US" sz="1600" dirty="0">
              <a:solidFill>
                <a:srgbClr val="00B050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A: Mucho gusto. ¿</a:t>
            </a:r>
            <a:r>
              <a:rPr lang="en-US" sz="1600" b="1" dirty="0" err="1">
                <a:solidFill>
                  <a:schemeClr val="bg1"/>
                </a:solidFill>
              </a:rPr>
              <a:t>Cómo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estás</a:t>
            </a:r>
            <a:r>
              <a:rPr lang="en-US" sz="1600" b="1" dirty="0">
                <a:solidFill>
                  <a:schemeClr val="bg1"/>
                </a:solidFill>
              </a:rPr>
              <a:t>?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(Nice to meet you. How are you?)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rgbClr val="00B050"/>
                </a:solidFill>
              </a:rPr>
              <a:t>B: </a:t>
            </a:r>
            <a:r>
              <a:rPr lang="en-US" sz="1600" b="1" dirty="0" err="1">
                <a:solidFill>
                  <a:srgbClr val="00B050"/>
                </a:solidFill>
              </a:rPr>
              <a:t>Estoy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más</a:t>
            </a:r>
            <a:r>
              <a:rPr lang="en-US" sz="1600" b="1" dirty="0">
                <a:solidFill>
                  <a:srgbClr val="00B050"/>
                </a:solidFill>
              </a:rPr>
              <a:t> o </a:t>
            </a:r>
            <a:r>
              <a:rPr lang="en-US" sz="1600" b="1" dirty="0" err="1">
                <a:solidFill>
                  <a:srgbClr val="00B050"/>
                </a:solidFill>
              </a:rPr>
              <a:t>menos</a:t>
            </a:r>
            <a:r>
              <a:rPr lang="en-US" sz="1600" b="1" dirty="0">
                <a:solidFill>
                  <a:srgbClr val="00B050"/>
                </a:solidFill>
              </a:rPr>
              <a:t>, </a:t>
            </a:r>
            <a:r>
              <a:rPr lang="en-US" sz="1600" b="1" dirty="0" err="1">
                <a:solidFill>
                  <a:srgbClr val="00B050"/>
                </a:solidFill>
              </a:rPr>
              <a:t>estoy</a:t>
            </a:r>
            <a:r>
              <a:rPr lang="en-US" sz="1600" b="1" dirty="0">
                <a:solidFill>
                  <a:srgbClr val="00B050"/>
                </a:solidFill>
              </a:rPr>
              <a:t> un poco </a:t>
            </a:r>
            <a:r>
              <a:rPr lang="en-US" sz="1600" b="1" dirty="0" err="1">
                <a:solidFill>
                  <a:srgbClr val="00B050"/>
                </a:solidFill>
              </a:rPr>
              <a:t>nervioso</a:t>
            </a:r>
            <a:r>
              <a:rPr lang="en-US" sz="1600" b="1" dirty="0">
                <a:solidFill>
                  <a:srgbClr val="00B050"/>
                </a:solidFill>
              </a:rPr>
              <a:t>. ¿Y </a:t>
            </a:r>
            <a:r>
              <a:rPr lang="en-US" sz="1600" b="1" dirty="0" err="1">
                <a:solidFill>
                  <a:srgbClr val="00B050"/>
                </a:solidFill>
              </a:rPr>
              <a:t>tú</a:t>
            </a:r>
            <a:r>
              <a:rPr lang="en-US" sz="1600" b="1" dirty="0">
                <a:solidFill>
                  <a:srgbClr val="00B050"/>
                </a:solidFill>
              </a:rPr>
              <a:t>?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i="1" dirty="0">
                <a:solidFill>
                  <a:srgbClr val="00B050"/>
                </a:solidFill>
              </a:rPr>
              <a:t>(I’m so-so, I’m a little nervous. And you?)</a:t>
            </a:r>
            <a:endParaRPr lang="en-US" sz="1600" dirty="0">
              <a:solidFill>
                <a:srgbClr val="00B050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A: </a:t>
            </a:r>
            <a:r>
              <a:rPr lang="en-US" sz="1600" b="1" dirty="0" err="1">
                <a:solidFill>
                  <a:schemeClr val="bg1"/>
                </a:solidFill>
              </a:rPr>
              <a:t>Estoy</a:t>
            </a:r>
            <a:r>
              <a:rPr lang="en-US" sz="1600" b="1" dirty="0">
                <a:solidFill>
                  <a:schemeClr val="bg1"/>
                </a:solidFill>
              </a:rPr>
              <a:t> bien, gracias. ¿A </a:t>
            </a:r>
            <a:r>
              <a:rPr lang="en-US" sz="1600" b="1" dirty="0" err="1">
                <a:solidFill>
                  <a:schemeClr val="bg1"/>
                </a:solidFill>
              </a:rPr>
              <a:t>dónde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viajas</a:t>
            </a:r>
            <a:r>
              <a:rPr lang="en-US" sz="1600" b="1" dirty="0">
                <a:solidFill>
                  <a:schemeClr val="bg1"/>
                </a:solidFill>
              </a:rPr>
              <a:t>?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(I’m well, thank you. Where are you traveling to?)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rgbClr val="00B050"/>
                </a:solidFill>
              </a:rPr>
              <a:t>B: </a:t>
            </a:r>
            <a:r>
              <a:rPr lang="en-US" sz="1600" b="1" dirty="0" err="1">
                <a:solidFill>
                  <a:srgbClr val="00B050"/>
                </a:solidFill>
              </a:rPr>
              <a:t>Yo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viajo</a:t>
            </a:r>
            <a:r>
              <a:rPr lang="en-US" sz="1600" b="1" dirty="0">
                <a:solidFill>
                  <a:srgbClr val="00B050"/>
                </a:solidFill>
              </a:rPr>
              <a:t> a Puerto Rico. ¿Y </a:t>
            </a:r>
            <a:r>
              <a:rPr lang="en-US" sz="1600" b="1" dirty="0" err="1">
                <a:solidFill>
                  <a:srgbClr val="00B050"/>
                </a:solidFill>
              </a:rPr>
              <a:t>tú</a:t>
            </a:r>
            <a:r>
              <a:rPr lang="en-US" sz="1600" b="1" dirty="0">
                <a:solidFill>
                  <a:srgbClr val="00B050"/>
                </a:solidFill>
              </a:rPr>
              <a:t>?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i="1" dirty="0">
                <a:solidFill>
                  <a:srgbClr val="00B050"/>
                </a:solidFill>
              </a:rPr>
              <a:t>(I am traveling to Puerto Rico. And you?)</a:t>
            </a:r>
            <a:endParaRPr lang="en-US" sz="1600" dirty="0">
              <a:solidFill>
                <a:srgbClr val="00B050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A: </a:t>
            </a:r>
            <a:r>
              <a:rPr lang="en-US" sz="1600" b="1" dirty="0" err="1">
                <a:solidFill>
                  <a:schemeClr val="bg1"/>
                </a:solidFill>
              </a:rPr>
              <a:t>Yo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voy</a:t>
            </a:r>
            <a:r>
              <a:rPr lang="en-US" sz="1600" b="1" dirty="0">
                <a:solidFill>
                  <a:schemeClr val="bg1"/>
                </a:solidFill>
              </a:rPr>
              <a:t> a </a:t>
            </a:r>
            <a:r>
              <a:rPr lang="en-US" sz="1600" b="1" dirty="0" err="1">
                <a:solidFill>
                  <a:schemeClr val="bg1"/>
                </a:solidFill>
              </a:rPr>
              <a:t>viajar</a:t>
            </a:r>
            <a:r>
              <a:rPr lang="en-US" sz="1600" b="1" dirty="0">
                <a:solidFill>
                  <a:schemeClr val="bg1"/>
                </a:solidFill>
              </a:rPr>
              <a:t> a Colombia.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(I am going to travel to Colombia.)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rgbClr val="00B050"/>
                </a:solidFill>
              </a:rPr>
              <a:t>B: ¡</a:t>
            </a:r>
            <a:r>
              <a:rPr lang="en-US" sz="1600" b="1" dirty="0" err="1">
                <a:solidFill>
                  <a:srgbClr val="00B050"/>
                </a:solidFill>
              </a:rPr>
              <a:t>Qué</a:t>
            </a:r>
            <a:r>
              <a:rPr lang="en-US" sz="1600" b="1" dirty="0">
                <a:solidFill>
                  <a:srgbClr val="00B050"/>
                </a:solidFill>
              </a:rPr>
              <a:t> bien! </a:t>
            </a:r>
            <a:r>
              <a:rPr lang="en-US" sz="1600" b="1" dirty="0" err="1">
                <a:solidFill>
                  <a:srgbClr val="00B050"/>
                </a:solidFill>
              </a:rPr>
              <a:t>Disculpa</a:t>
            </a:r>
            <a:r>
              <a:rPr lang="en-US" sz="1600" b="1" dirty="0">
                <a:solidFill>
                  <a:srgbClr val="00B050"/>
                </a:solidFill>
              </a:rPr>
              <a:t>, ¿sabes </a:t>
            </a:r>
            <a:r>
              <a:rPr lang="en-US" sz="1600" b="1" dirty="0" err="1">
                <a:solidFill>
                  <a:srgbClr val="00B050"/>
                </a:solidFill>
              </a:rPr>
              <a:t>dónde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están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los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pasajeros</a:t>
            </a:r>
            <a:r>
              <a:rPr lang="en-US" sz="1600" b="1" dirty="0">
                <a:solidFill>
                  <a:srgbClr val="00B050"/>
                </a:solidFill>
              </a:rPr>
              <a:t> del </a:t>
            </a:r>
            <a:r>
              <a:rPr lang="en-US" sz="1600" b="1" dirty="0" err="1">
                <a:solidFill>
                  <a:srgbClr val="00B050"/>
                </a:solidFill>
              </a:rPr>
              <a:t>vuelo</a:t>
            </a:r>
            <a:r>
              <a:rPr lang="en-US" sz="1600" b="1" dirty="0">
                <a:solidFill>
                  <a:srgbClr val="00B050"/>
                </a:solidFill>
              </a:rPr>
              <a:t> a Puerto Rico?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i="1" dirty="0">
                <a:solidFill>
                  <a:srgbClr val="00B050"/>
                </a:solidFill>
              </a:rPr>
              <a:t>(How nice! Excuse me, do you know where the passengers for the flight to Puerto Rico are?)</a:t>
            </a:r>
            <a:endParaRPr lang="en-US" sz="1600" dirty="0">
              <a:solidFill>
                <a:srgbClr val="00B050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A: </a:t>
            </a:r>
            <a:r>
              <a:rPr lang="en-US" sz="1600" b="1" dirty="0" err="1">
                <a:solidFill>
                  <a:schemeClr val="bg1"/>
                </a:solidFill>
              </a:rPr>
              <a:t>Sí</a:t>
            </a:r>
            <a:r>
              <a:rPr lang="en-US" sz="1600" b="1" dirty="0">
                <a:solidFill>
                  <a:schemeClr val="bg1"/>
                </a:solidFill>
              </a:rPr>
              <a:t>, </a:t>
            </a:r>
            <a:r>
              <a:rPr lang="en-US" sz="1600" b="1" dirty="0" err="1">
                <a:solidFill>
                  <a:schemeClr val="bg1"/>
                </a:solidFill>
              </a:rPr>
              <a:t>ya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están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en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el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avión</a:t>
            </a:r>
            <a:r>
              <a:rPr lang="en-US" sz="1600" b="1" dirty="0">
                <a:solidFill>
                  <a:schemeClr val="bg1"/>
                </a:solidFill>
              </a:rPr>
              <a:t>.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(Yes, they are already on the plane.)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rgbClr val="00B050"/>
                </a:solidFill>
              </a:rPr>
              <a:t>B: ¡Debo </a:t>
            </a:r>
            <a:r>
              <a:rPr lang="en-US" sz="1600" b="1" dirty="0" err="1">
                <a:solidFill>
                  <a:srgbClr val="00B050"/>
                </a:solidFill>
              </a:rPr>
              <a:t>apurarme</a:t>
            </a:r>
            <a:r>
              <a:rPr lang="en-US" sz="1600" b="1" dirty="0">
                <a:solidFill>
                  <a:srgbClr val="00B050"/>
                </a:solidFill>
              </a:rPr>
              <a:t>! Oh no, ¿</a:t>
            </a:r>
            <a:r>
              <a:rPr lang="en-US" sz="1600" b="1" dirty="0" err="1">
                <a:solidFill>
                  <a:srgbClr val="00B050"/>
                </a:solidFill>
              </a:rPr>
              <a:t>Dónde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están</a:t>
            </a:r>
            <a:r>
              <a:rPr lang="en-US" sz="1600" b="1" dirty="0">
                <a:solidFill>
                  <a:srgbClr val="00B050"/>
                </a:solidFill>
              </a:rPr>
              <a:t> mis maletas?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i="1" dirty="0">
                <a:solidFill>
                  <a:srgbClr val="00B050"/>
                </a:solidFill>
              </a:rPr>
              <a:t>(I must hurry! Oh no, where are my suitcases?)</a:t>
            </a:r>
            <a:endParaRPr lang="en-US" sz="1600" dirty="0">
              <a:solidFill>
                <a:srgbClr val="00B050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A: </a:t>
            </a:r>
            <a:r>
              <a:rPr lang="en-US" sz="1600" b="1" dirty="0" err="1">
                <a:solidFill>
                  <a:schemeClr val="bg1"/>
                </a:solidFill>
              </a:rPr>
              <a:t>Están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detrás</a:t>
            </a:r>
            <a:r>
              <a:rPr lang="en-US" sz="1600" b="1" dirty="0">
                <a:solidFill>
                  <a:schemeClr val="bg1"/>
                </a:solidFill>
              </a:rPr>
              <a:t> de </a:t>
            </a:r>
            <a:r>
              <a:rPr lang="en-US" sz="1600" b="1" dirty="0" err="1">
                <a:solidFill>
                  <a:schemeClr val="bg1"/>
                </a:solidFill>
              </a:rPr>
              <a:t>ti</a:t>
            </a:r>
            <a:r>
              <a:rPr lang="en-US" sz="1600" b="1" dirty="0">
                <a:solidFill>
                  <a:schemeClr val="bg1"/>
                </a:solidFill>
              </a:rPr>
              <a:t>.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(They are behind you.)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rgbClr val="00B050"/>
                </a:solidFill>
              </a:rPr>
              <a:t>B: Gracias, </a:t>
            </a:r>
            <a:r>
              <a:rPr lang="en-US" sz="1600" b="1" dirty="0" err="1">
                <a:solidFill>
                  <a:srgbClr val="00B050"/>
                </a:solidFill>
              </a:rPr>
              <a:t>muchas</a:t>
            </a:r>
            <a:r>
              <a:rPr lang="en-US" sz="1600" b="1" dirty="0">
                <a:solidFill>
                  <a:srgbClr val="00B050"/>
                </a:solidFill>
              </a:rPr>
              <a:t> gracias.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i="1" dirty="0">
                <a:solidFill>
                  <a:srgbClr val="00B050"/>
                </a:solidFill>
              </a:rPr>
              <a:t>(Thank you, thank you very much.)</a:t>
            </a:r>
            <a:br>
              <a:rPr lang="en-US" sz="1600" dirty="0">
                <a:solidFill>
                  <a:srgbClr val="00B050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A: </a:t>
            </a:r>
            <a:r>
              <a:rPr lang="en-US" sz="1600" b="1" dirty="0">
                <a:solidFill>
                  <a:schemeClr val="bg1"/>
                </a:solidFill>
              </a:rPr>
              <a:t>Por nada, hasta luego.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(You’re welcome, see you later.)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" name="Picture 2" descr="Airport concept. boarding or departure. travelling for holidays. flat.  vector and illustration. | Premium Vector">
            <a:extLst>
              <a:ext uri="{FF2B5EF4-FFF2-40B4-BE49-F238E27FC236}">
                <a16:creationId xmlns:a16="http://schemas.microsoft.com/office/drawing/2014/main" id="{FD39D566-30F8-16FB-D4EF-6FF9D7B59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352" y="969168"/>
            <a:ext cx="4700207" cy="470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91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DB2E7-C162-732C-AEBB-530424488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20" y="548300"/>
            <a:ext cx="10571998" cy="970450"/>
          </a:xfrm>
        </p:spPr>
        <p:txBody>
          <a:bodyPr/>
          <a:lstStyle/>
          <a:p>
            <a:r>
              <a:rPr lang="en-US" sz="6000" dirty="0"/>
              <a:t>EL VERBO VIAJAR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ED299A0-D1AC-EE15-F364-31077909D4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141275"/>
              </p:ext>
            </p:extLst>
          </p:nvPr>
        </p:nvGraphicFramePr>
        <p:xfrm>
          <a:off x="627120" y="3033100"/>
          <a:ext cx="4619629" cy="31653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2969">
                  <a:extLst>
                    <a:ext uri="{9D8B030D-6E8A-4147-A177-3AD203B41FA5}">
                      <a16:colId xmlns:a16="http://schemas.microsoft.com/office/drawing/2014/main" val="3820969624"/>
                    </a:ext>
                  </a:extLst>
                </a:gridCol>
                <a:gridCol w="2256660">
                  <a:extLst>
                    <a:ext uri="{9D8B030D-6E8A-4147-A177-3AD203B41FA5}">
                      <a16:colId xmlns:a16="http://schemas.microsoft.com/office/drawing/2014/main" val="1816442301"/>
                    </a:ext>
                  </a:extLst>
                </a:gridCol>
              </a:tblGrid>
              <a:tr h="3644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buNone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I travel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buNone/>
                      </a:pP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yo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viajo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948692"/>
                  </a:ext>
                </a:extLst>
              </a:tr>
              <a:tr h="3644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buNone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you travel (informal)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buNone/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tú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viajas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450548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buNone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he travels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buNone/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él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viaja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591627"/>
                  </a:ext>
                </a:extLst>
              </a:tr>
              <a:tr h="3644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buNone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she travels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buNone/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ella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viaja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773157"/>
                  </a:ext>
                </a:extLst>
              </a:tr>
              <a:tr h="3104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buNone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it travels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buNone/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esto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viaja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713584"/>
                  </a:ext>
                </a:extLst>
              </a:tr>
              <a:tr h="3644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buNone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you travel (formal)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buNone/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usted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viaja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28024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6C6607D-03AA-5236-0AC8-FB8270E40E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528939"/>
              </p:ext>
            </p:extLst>
          </p:nvPr>
        </p:nvGraphicFramePr>
        <p:xfrm>
          <a:off x="6007608" y="2989158"/>
          <a:ext cx="5383536" cy="2637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2656">
                  <a:extLst>
                    <a:ext uri="{9D8B030D-6E8A-4147-A177-3AD203B41FA5}">
                      <a16:colId xmlns:a16="http://schemas.microsoft.com/office/drawing/2014/main" val="910093296"/>
                    </a:ext>
                  </a:extLst>
                </a:gridCol>
                <a:gridCol w="2420880">
                  <a:extLst>
                    <a:ext uri="{9D8B030D-6E8A-4147-A177-3AD203B41FA5}">
                      <a16:colId xmlns:a16="http://schemas.microsoft.com/office/drawing/2014/main" val="697659805"/>
                    </a:ext>
                  </a:extLst>
                </a:gridCol>
              </a:tblGrid>
              <a:tr h="36449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buNone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we travel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buNone/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nosotros viajamos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830328"/>
                  </a:ext>
                </a:extLst>
              </a:tr>
              <a:tr h="36449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buNone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you all travel (informal)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buNone/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vosotros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viajáis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045320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buNone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they travel 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(all male or mix)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buNone/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ellos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viajan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553367"/>
                  </a:ext>
                </a:extLst>
              </a:tr>
              <a:tr h="36449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buNone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they travel (all female)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buNone/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ellas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viajan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443422"/>
                  </a:ext>
                </a:extLst>
              </a:tr>
              <a:tr h="31042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buNone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you all travel (formal)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buNone/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ustedes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viajan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41944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00C6A2C-D342-1783-F4FB-42DB3633BA0B}"/>
              </a:ext>
            </a:extLst>
          </p:cNvPr>
          <p:cNvSpPr txBox="1"/>
          <p:nvPr/>
        </p:nvSpPr>
        <p:spPr>
          <a:xfrm>
            <a:off x="665604" y="2149061"/>
            <a:ext cx="106840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                          </a:t>
            </a:r>
            <a:r>
              <a:rPr lang="es-MX" sz="3600" b="1" dirty="0">
                <a:effectLst/>
                <a:latin typeface="ADLaM Display" panose="0201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SINGULAR			            		   PLURAL</a:t>
            </a:r>
            <a:endParaRPr lang="en-US" sz="3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Fondo degradado del día mundial del turismo">
            <a:extLst>
              <a:ext uri="{FF2B5EF4-FFF2-40B4-BE49-F238E27FC236}">
                <a16:creationId xmlns:a16="http://schemas.microsoft.com/office/drawing/2014/main" id="{835E47A0-796F-2FF6-CDAE-7AD39122CD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0" t="7355" r="7535" b="6577"/>
          <a:stretch/>
        </p:blipFill>
        <p:spPr bwMode="auto">
          <a:xfrm>
            <a:off x="8892019" y="178561"/>
            <a:ext cx="2499125" cy="170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10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2B9AC-9B21-38E1-A2B1-C2EF37F6C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B47F9-D368-1D41-622F-2A93E909F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21" y="68879"/>
            <a:ext cx="3856990" cy="1618396"/>
          </a:xfrm>
        </p:spPr>
        <p:txBody>
          <a:bodyPr/>
          <a:lstStyle/>
          <a:p>
            <a:pPr algn="ctr"/>
            <a:r>
              <a:rPr lang="es-GT" sz="3000" dirty="0"/>
              <a:t>¡PRACTIQUEMOS!</a:t>
            </a:r>
            <a:r>
              <a:rPr lang="es-GT" sz="3600" dirty="0"/>
              <a:t> </a:t>
            </a:r>
            <a:r>
              <a:rPr lang="es-GT" dirty="0" err="1"/>
              <a:t>Written</a:t>
            </a:r>
            <a:r>
              <a:rPr lang="es-GT" dirty="0"/>
              <a:t> </a:t>
            </a:r>
            <a:r>
              <a:rPr lang="es-GT" dirty="0" err="1"/>
              <a:t>practice</a:t>
            </a:r>
            <a:r>
              <a:rPr lang="es-GT" dirty="0"/>
              <a:t>.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7391F-BFF3-3764-B32E-CBB1EFD33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523744"/>
            <a:ext cx="3547533" cy="3456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 descr="Ilustración de icono de dibujos animados de lápiz y papel. Concepto de icono de objeto de educación aislado. Estilo de dibujos animados plana">
            <a:extLst>
              <a:ext uri="{FF2B5EF4-FFF2-40B4-BE49-F238E27FC236}">
                <a16:creationId xmlns:a16="http://schemas.microsoft.com/office/drawing/2014/main" id="{C425B46B-3C69-3F9A-22A1-AE1DA61A7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2523744"/>
            <a:ext cx="3547533" cy="345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9BCB0C-74E0-F10F-9A39-8AD53799E750}"/>
              </a:ext>
            </a:extLst>
          </p:cNvPr>
          <p:cNvSpPr txBox="1"/>
          <p:nvPr/>
        </p:nvSpPr>
        <p:spPr>
          <a:xfrm>
            <a:off x="5561838" y="1239219"/>
            <a:ext cx="6094476" cy="4138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250000"/>
              </a:lnSpc>
              <a:buFont typeface="+mj-lt"/>
              <a:buAutoNum type="alphaLcParenR"/>
            </a:pPr>
            <a:r>
              <a:rPr lang="en-US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_____________________ a Colombia.</a:t>
            </a:r>
          </a:p>
          <a:p>
            <a:pPr marL="342900" marR="0" lvl="0" indent="-342900">
              <a:lnSpc>
                <a:spcPct val="250000"/>
              </a:lnSpc>
              <a:buFont typeface="+mj-lt"/>
              <a:buAutoNum type="alphaLcParenR"/>
            </a:pPr>
            <a:r>
              <a:rPr lang="en-US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Él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_____________________ a Puerto Rico.</a:t>
            </a:r>
          </a:p>
          <a:p>
            <a:pPr marL="342900" marR="0" lvl="0" indent="-342900">
              <a:lnSpc>
                <a:spcPct val="250000"/>
              </a:lnSpc>
              <a:buFont typeface="+mj-lt"/>
              <a:buAutoNum type="alphaLcParenR"/>
            </a:pPr>
            <a:r>
              <a:rPr lang="en-US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Nosotros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____________________ a Guatemala.</a:t>
            </a:r>
          </a:p>
          <a:p>
            <a:pPr marL="342900" marR="0" lvl="0" indent="-342900">
              <a:lnSpc>
                <a:spcPct val="250000"/>
              </a:lnSpc>
              <a:buFont typeface="+mj-lt"/>
              <a:buAutoNum type="alphaLcParenR"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Ellas ________________________ a El Salvador.</a:t>
            </a:r>
          </a:p>
          <a:p>
            <a:pPr marL="342900" marR="0" lvl="0" indent="-342900">
              <a:lnSpc>
                <a:spcPct val="250000"/>
              </a:lnSpc>
              <a:buFont typeface="+mj-lt"/>
              <a:buAutoNum type="alphaLcParenR"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Tú __________________________ a Paraguay. </a:t>
            </a:r>
          </a:p>
          <a:p>
            <a:pPr marL="342900" marR="0" lvl="0" indent="-342900">
              <a:lnSpc>
                <a:spcPct val="250000"/>
              </a:lnSpc>
              <a:buFont typeface="+mj-lt"/>
              <a:buAutoNum type="alphaLcParenR"/>
            </a:pPr>
            <a:r>
              <a:rPr lang="en-US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Vosotros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_______________________ a España.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2D150C0-2960-72D0-5734-5CF15F8C8F9B}"/>
              </a:ext>
            </a:extLst>
          </p:cNvPr>
          <p:cNvSpPr/>
          <p:nvPr/>
        </p:nvSpPr>
        <p:spPr>
          <a:xfrm>
            <a:off x="6428232" y="1399446"/>
            <a:ext cx="1856232" cy="402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>
                <a:solidFill>
                  <a:schemeClr val="accent1">
                    <a:lumMod val="75000"/>
                  </a:schemeClr>
                </a:solidFill>
              </a:rPr>
              <a:t>viajo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B0B5210-FA23-1AAD-E9BE-12C7A9F61E31}"/>
              </a:ext>
            </a:extLst>
          </p:cNvPr>
          <p:cNvSpPr/>
          <p:nvPr/>
        </p:nvSpPr>
        <p:spPr>
          <a:xfrm>
            <a:off x="6428232" y="2045622"/>
            <a:ext cx="1856232" cy="402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>
                <a:solidFill>
                  <a:schemeClr val="accent1">
                    <a:lumMod val="75000"/>
                  </a:schemeClr>
                </a:solidFill>
              </a:rPr>
              <a:t>viaja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D85E176-B8C6-E727-16FB-FBF72BA7E0C1}"/>
              </a:ext>
            </a:extLst>
          </p:cNvPr>
          <p:cNvSpPr/>
          <p:nvPr/>
        </p:nvSpPr>
        <p:spPr>
          <a:xfrm>
            <a:off x="7028688" y="2755806"/>
            <a:ext cx="1856232" cy="402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>
                <a:solidFill>
                  <a:schemeClr val="accent1">
                    <a:lumMod val="75000"/>
                  </a:schemeClr>
                </a:solidFill>
              </a:rPr>
              <a:t>viajamos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C27A7F9-71D4-3253-4EC9-497FBE76EEB9}"/>
              </a:ext>
            </a:extLst>
          </p:cNvPr>
          <p:cNvSpPr/>
          <p:nvPr/>
        </p:nvSpPr>
        <p:spPr>
          <a:xfrm>
            <a:off x="6827520" y="3429000"/>
            <a:ext cx="1856232" cy="402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>
                <a:solidFill>
                  <a:schemeClr val="accent1">
                    <a:lumMod val="75000"/>
                  </a:schemeClr>
                </a:solidFill>
              </a:rPr>
              <a:t>viajan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D5464E9-F941-0B6B-94A1-53C5726A3347}"/>
              </a:ext>
            </a:extLst>
          </p:cNvPr>
          <p:cNvSpPr/>
          <p:nvPr/>
        </p:nvSpPr>
        <p:spPr>
          <a:xfrm>
            <a:off x="6752844" y="4066573"/>
            <a:ext cx="1856232" cy="402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>
                <a:solidFill>
                  <a:schemeClr val="accent1">
                    <a:lumMod val="75000"/>
                  </a:schemeClr>
                </a:solidFill>
              </a:rPr>
              <a:t>viajas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DC5FC97-9135-D18C-C815-FED9319ECDCD}"/>
              </a:ext>
            </a:extLst>
          </p:cNvPr>
          <p:cNvSpPr/>
          <p:nvPr/>
        </p:nvSpPr>
        <p:spPr>
          <a:xfrm>
            <a:off x="7220712" y="4812378"/>
            <a:ext cx="1856232" cy="402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>
                <a:solidFill>
                  <a:schemeClr val="accent1">
                    <a:lumMod val="75000"/>
                  </a:schemeClr>
                </a:solidFill>
              </a:rPr>
              <a:t>viajáis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38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DB2E7-C162-732C-AEBB-530424488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32" y="684932"/>
            <a:ext cx="10571998" cy="970450"/>
          </a:xfrm>
        </p:spPr>
        <p:txBody>
          <a:bodyPr/>
          <a:lstStyle/>
          <a:p>
            <a:pPr algn="ctr"/>
            <a:r>
              <a:rPr lang="es-GT" sz="6000" dirty="0"/>
              <a:t>V</a:t>
            </a:r>
            <a:r>
              <a:rPr lang="en-US" sz="6000" dirty="0"/>
              <a:t>OCABULARIO DE VIAJE</a:t>
            </a:r>
          </a:p>
        </p:txBody>
      </p:sp>
      <p:pic>
        <p:nvPicPr>
          <p:cNvPr id="1028" name="Picture 4" descr="Gente ocupada en la ilustración plana del vestíbulo del aeropuerto.">
            <a:extLst>
              <a:ext uri="{FF2B5EF4-FFF2-40B4-BE49-F238E27FC236}">
                <a16:creationId xmlns:a16="http://schemas.microsoft.com/office/drawing/2014/main" id="{7E136992-F2DB-DF6C-72E5-96E5F523F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476" y="1863090"/>
            <a:ext cx="7410450" cy="444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oncepto de neón de avión de vuelo">
            <a:extLst>
              <a:ext uri="{FF2B5EF4-FFF2-40B4-BE49-F238E27FC236}">
                <a16:creationId xmlns:a16="http://schemas.microsoft.com/office/drawing/2014/main" id="{FF2D12EC-CFAB-D2B4-FB46-5CAFB45BC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218" y="1536510"/>
            <a:ext cx="1618298" cy="161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052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7D6BB25-B114-F2C8-3C88-97E446184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222938"/>
              </p:ext>
            </p:extLst>
          </p:nvPr>
        </p:nvGraphicFramePr>
        <p:xfrm>
          <a:off x="3275513" y="614553"/>
          <a:ext cx="6097087" cy="46224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5065">
                  <a:extLst>
                    <a:ext uri="{9D8B030D-6E8A-4147-A177-3AD203B41FA5}">
                      <a16:colId xmlns:a16="http://schemas.microsoft.com/office/drawing/2014/main" val="699362481"/>
                    </a:ext>
                  </a:extLst>
                </a:gridCol>
                <a:gridCol w="3022022">
                  <a:extLst>
                    <a:ext uri="{9D8B030D-6E8A-4147-A177-3AD203B41FA5}">
                      <a16:colId xmlns:a16="http://schemas.microsoft.com/office/drawing/2014/main" val="3478191192"/>
                    </a:ext>
                  </a:extLst>
                </a:gridCol>
              </a:tblGrid>
              <a:tr h="608557">
                <a:tc>
                  <a:txBody>
                    <a:bodyPr/>
                    <a:lstStyle/>
                    <a:p>
                      <a:pPr marL="0" marR="0">
                        <a:lnSpc>
                          <a:spcPct val="250000"/>
                        </a:lnSpc>
                        <a:buNone/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aeropuerto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19" marR="59919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50000"/>
                        </a:lnSpc>
                        <a:buNone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the airport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19" marR="59919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656023"/>
                  </a:ext>
                </a:extLst>
              </a:tr>
              <a:tr h="608557">
                <a:tc>
                  <a:txBody>
                    <a:bodyPr/>
                    <a:lstStyle/>
                    <a:p>
                      <a:pPr marL="0" marR="0">
                        <a:lnSpc>
                          <a:spcPct val="250000"/>
                        </a:lnSpc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la maleta /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equipaje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19" marR="59919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50000"/>
                        </a:lnSpc>
                        <a:buNone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the suitcase, luggage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19" marR="59919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549645"/>
                  </a:ext>
                </a:extLst>
              </a:tr>
              <a:tr h="82921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s-GT" sz="20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la maleta de mano /            el equipaje de mano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19" marR="59919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carry-on luggage 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19" marR="59919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93299"/>
                  </a:ext>
                </a:extLst>
              </a:tr>
              <a:tr h="608557">
                <a:tc>
                  <a:txBody>
                    <a:bodyPr/>
                    <a:lstStyle/>
                    <a:p>
                      <a:pPr marL="0" marR="0">
                        <a:lnSpc>
                          <a:spcPct val="250000"/>
                        </a:lnSpc>
                        <a:buNone/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pasaje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abordar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19" marR="59919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50000"/>
                        </a:lnSpc>
                        <a:buNone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the boarding pass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19" marR="59919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31746"/>
                  </a:ext>
                </a:extLst>
              </a:tr>
              <a:tr h="608557">
                <a:tc>
                  <a:txBody>
                    <a:bodyPr/>
                    <a:lstStyle/>
                    <a:p>
                      <a:pPr marL="0" marR="0">
                        <a:lnSpc>
                          <a:spcPct val="250000"/>
                        </a:lnSpc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seguridad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19" marR="59919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50000"/>
                        </a:lnSpc>
                        <a:buNone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security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19" marR="59919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026965"/>
                  </a:ext>
                </a:extLst>
              </a:tr>
              <a:tr h="608557">
                <a:tc>
                  <a:txBody>
                    <a:bodyPr/>
                    <a:lstStyle/>
                    <a:p>
                      <a:pPr marL="0" marR="0">
                        <a:lnSpc>
                          <a:spcPct val="250000"/>
                        </a:lnSpc>
                        <a:buNone/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una fila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19" marR="59919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50000"/>
                        </a:lnSpc>
                        <a:buNone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 line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19" marR="59919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103187"/>
                  </a:ext>
                </a:extLst>
              </a:tr>
              <a:tr h="608557">
                <a:tc>
                  <a:txBody>
                    <a:bodyPr/>
                    <a:lstStyle/>
                    <a:p>
                      <a:pPr marL="0" marR="0">
                        <a:lnSpc>
                          <a:spcPct val="250000"/>
                        </a:lnSpc>
                        <a:buNone/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asiento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19" marR="59919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50000"/>
                        </a:lnSpc>
                        <a:buNone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the assigned seat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19" marR="59919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465495"/>
                  </a:ext>
                </a:extLst>
              </a:tr>
            </a:tbl>
          </a:graphicData>
        </a:graphic>
      </p:graphicFrame>
      <p:pic>
        <p:nvPicPr>
          <p:cNvPr id="2052" name="Picture 4" descr="Aeropuerto, aviones. Ilustración de vector de Lineart en blanco y negro con terminal aérea y aviones.">
            <a:extLst>
              <a:ext uri="{FF2B5EF4-FFF2-40B4-BE49-F238E27FC236}">
                <a16:creationId xmlns:a16="http://schemas.microsoft.com/office/drawing/2014/main" id="{8E0EF4E3-4F6F-0041-54AD-ACC79096F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9" y="492269"/>
            <a:ext cx="2555252" cy="142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leta sobre ruedas">
            <a:extLst>
              <a:ext uri="{FF2B5EF4-FFF2-40B4-BE49-F238E27FC236}">
                <a16:creationId xmlns:a16="http://schemas.microsoft.com/office/drawing/2014/main" id="{B739DC09-386D-120E-EA89-D29E910C3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587" y="2249364"/>
            <a:ext cx="2999232" cy="299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Un equipaje vacío en blanco">
            <a:extLst>
              <a:ext uri="{FF2B5EF4-FFF2-40B4-BE49-F238E27FC236}">
                <a16:creationId xmlns:a16="http://schemas.microsoft.com/office/drawing/2014/main" id="{F7AE3D7E-B7B5-D747-7E96-4415195D1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53" b="97847" l="7973" r="92703">
                        <a14:foregroundMark x1="20811" y1="9017" x2="66622" y2="5787"/>
                        <a14:foregroundMark x1="66622" y1="5787" x2="71892" y2="7941"/>
                        <a14:foregroundMark x1="24324" y1="62719" x2="53108" y2="62180"/>
                        <a14:foregroundMark x1="53108" y1="62180" x2="81892" y2="78735"/>
                        <a14:foregroundMark x1="81892" y1="78735" x2="52162" y2="90444"/>
                        <a14:foregroundMark x1="52162" y1="90444" x2="34595" y2="88022"/>
                        <a14:foregroundMark x1="34595" y1="88022" x2="34595" y2="87483"/>
                        <a14:foregroundMark x1="16081" y1="84522" x2="70811" y2="81696"/>
                        <a14:foregroundMark x1="22703" y1="92194" x2="90946" y2="83445"/>
                        <a14:foregroundMark x1="88514" y1="92463" x2="86757" y2="76447"/>
                        <a14:foregroundMark x1="86757" y1="76447" x2="85946" y2="74428"/>
                        <a14:foregroundMark x1="75405" y1="79542" x2="26892" y2="82773"/>
                        <a14:foregroundMark x1="29054" y1="79004" x2="7973" y2="79542"/>
                        <a14:foregroundMark x1="4865" y1="75908" x2="2838" y2="82638"/>
                        <a14:foregroundMark x1="2838" y1="82638" x2="10752" y2="95226"/>
                        <a14:foregroundMark x1="87973" y1="92463" x2="91081" y2="80081"/>
                        <a14:foregroundMark x1="91081" y1="80081" x2="91081" y2="79273"/>
                        <a14:foregroundMark x1="92703" y1="74832" x2="90000" y2="92732"/>
                        <a14:backgroundMark x1="13514" y1="97039" x2="17027" y2="97039"/>
                        <a14:backgroundMark x1="17162" y1="98385" x2="11351" y2="975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7" y="4376583"/>
            <a:ext cx="2046955" cy="205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oletos de avión vacíos para. ilustración. Concepto de negocio. Modelo .">
            <a:extLst>
              <a:ext uri="{FF2B5EF4-FFF2-40B4-BE49-F238E27FC236}">
                <a16:creationId xmlns:a16="http://schemas.microsoft.com/office/drawing/2014/main" id="{BBBE13BE-B67B-FAFE-3E9A-946C6B574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8514" y1="59524" x2="75405" y2="69196"/>
                        <a14:foregroundMark x1="75405" y1="69196" x2="82432" y2="84970"/>
                        <a14:foregroundMark x1="82432" y1="84970" x2="81892" y2="85863"/>
                        <a14:foregroundMark x1="31486" y1="89732" x2="25405" y2="81696"/>
                        <a14:foregroundMark x1="25405" y1="81696" x2="23378" y2="67708"/>
                        <a14:foregroundMark x1="23378" y1="67708" x2="25811" y2="62351"/>
                        <a14:foregroundMark x1="11216" y1="63244" x2="13649" y2="81845"/>
                        <a14:foregroundMark x1="89184" y1="84860" x2="89324" y2="86012"/>
                        <a14:foregroundMark x1="86622" y1="63839" x2="87608" y2="71927"/>
                        <a14:foregroundMark x1="13378" y1="84970" x2="13108" y2="70387"/>
                        <a14:foregroundMark x1="11622" y1="86458" x2="11216" y2="69643"/>
                        <a14:foregroundMark x1="89039" y1="71728" x2="87973" y2="59524"/>
                        <a14:foregroundMark x1="86351" y1="82440" x2="86351" y2="86756"/>
                        <a14:backgroundMark x1="89054" y1="71726" x2="90541" y2="84673"/>
                        <a14:backgroundMark x1="89595" y1="86310" x2="89224" y2="84779"/>
                        <a14:backgroundMark x1="89459" y1="86607" x2="89459" y2="866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587" y="4714795"/>
            <a:ext cx="2360077" cy="214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lustración de puertas de control de seguridad Guardia revisando pasajeros con detector de metales hombre de negocios con maleta en la sala de embarque">
            <a:extLst>
              <a:ext uri="{FF2B5EF4-FFF2-40B4-BE49-F238E27FC236}">
                <a16:creationId xmlns:a16="http://schemas.microsoft.com/office/drawing/2014/main" id="{68C4894C-AC4F-4EFC-C70B-70A0F4A35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119" y="304990"/>
            <a:ext cx="1628545" cy="225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ersonas en la cola del aeropuerto. Equipaje de pasajeros en línea, registro de registro en terminal. Concepto de salida y llegada al aeropuerto">
            <a:extLst>
              <a:ext uri="{FF2B5EF4-FFF2-40B4-BE49-F238E27FC236}">
                <a16:creationId xmlns:a16="http://schemas.microsoft.com/office/drawing/2014/main" id="{1B7E1788-0F32-7B08-04EB-916452E12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48" r="40487" b="8912"/>
          <a:stretch>
            <a:fillRect/>
          </a:stretch>
        </p:blipFill>
        <p:spPr bwMode="auto">
          <a:xfrm>
            <a:off x="4130766" y="5404104"/>
            <a:ext cx="4194810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Fila realista vector de asientos de cine rojo vista frontal de cerca aislado sobre fondo blanco.">
            <a:extLst>
              <a:ext uri="{FF2B5EF4-FFF2-40B4-BE49-F238E27FC236}">
                <a16:creationId xmlns:a16="http://schemas.microsoft.com/office/drawing/2014/main" id="{0EA01E9B-CAE2-EDAD-02FD-54AF1E706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1" y="1969817"/>
            <a:ext cx="3262122" cy="241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02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5962</TotalTime>
  <Words>2043</Words>
  <Application>Microsoft Office PowerPoint</Application>
  <PresentationFormat>Widescreen</PresentationFormat>
  <Paragraphs>259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ADLaM Display</vt:lpstr>
      <vt:lpstr>Aptos</vt:lpstr>
      <vt:lpstr>Aptos Display</vt:lpstr>
      <vt:lpstr>Arial</vt:lpstr>
      <vt:lpstr>Biome</vt:lpstr>
      <vt:lpstr>Century Gothic</vt:lpstr>
      <vt:lpstr>Wingdings</vt:lpstr>
      <vt:lpstr>Wingdings 2</vt:lpstr>
      <vt:lpstr>Quotable</vt:lpstr>
      <vt:lpstr>Español para Viajar Spanish for Travel</vt:lpstr>
      <vt:lpstr>¡A romper el hielo! Icebreaker</vt:lpstr>
      <vt:lpstr>¡A romper el hielo! Icebreaker</vt:lpstr>
      <vt:lpstr>¡Vamos a Conversar!  </vt:lpstr>
      <vt:lpstr>PowerPoint Presentation</vt:lpstr>
      <vt:lpstr>EL VERBO VIAJAR</vt:lpstr>
      <vt:lpstr>¡PRACTIQUEMOS! Written practice. </vt:lpstr>
      <vt:lpstr>VOCABULARIO DE VIAJE</vt:lpstr>
      <vt:lpstr>PowerPoint Presentation</vt:lpstr>
      <vt:lpstr>PowerPoint Presentation</vt:lpstr>
      <vt:lpstr>WHOLE CLASS ACTIVITY!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LUGARES EN LA CIUDAD</vt:lpstr>
      <vt:lpstr>PowerPoint Presentation</vt:lpstr>
      <vt:lpstr>¡PRACTIQUEMOS! Written practice. </vt:lpstr>
      <vt:lpstr>¡Vamos a Conversar! 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Valeska Anderson</dc:creator>
  <cp:lastModifiedBy>Valeska Anderson</cp:lastModifiedBy>
  <cp:revision>17</cp:revision>
  <dcterms:created xsi:type="dcterms:W3CDTF">2025-05-26T23:32:26Z</dcterms:created>
  <dcterms:modified xsi:type="dcterms:W3CDTF">2026-04-09T20:10:00Z</dcterms:modified>
</cp:coreProperties>
</file>