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27"/>
  </p:notesMasterIdLst>
  <p:sldIdLst>
    <p:sldId id="257" r:id="rId2"/>
    <p:sldId id="272" r:id="rId3"/>
    <p:sldId id="273" r:id="rId4"/>
    <p:sldId id="323" r:id="rId5"/>
    <p:sldId id="324" r:id="rId6"/>
    <p:sldId id="268" r:id="rId7"/>
    <p:sldId id="309" r:id="rId8"/>
    <p:sldId id="310" r:id="rId9"/>
    <p:sldId id="311" r:id="rId10"/>
    <p:sldId id="288" r:id="rId11"/>
    <p:sldId id="312" r:id="rId12"/>
    <p:sldId id="284" r:id="rId13"/>
    <p:sldId id="314" r:id="rId14"/>
    <p:sldId id="313" r:id="rId15"/>
    <p:sldId id="269" r:id="rId16"/>
    <p:sldId id="315" r:id="rId17"/>
    <p:sldId id="316" r:id="rId18"/>
    <p:sldId id="317" r:id="rId19"/>
    <p:sldId id="293" r:id="rId20"/>
    <p:sldId id="318" r:id="rId21"/>
    <p:sldId id="319" r:id="rId22"/>
    <p:sldId id="320" r:id="rId23"/>
    <p:sldId id="321" r:id="rId24"/>
    <p:sldId id="322" r:id="rId25"/>
    <p:sldId id="30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1502"/>
    <a:srgbClr val="EE4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65853-495C-47DF-90BC-A289D9A7976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92F8D-9FED-44B4-A83C-6A52E6986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72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BEE1-5AA9-430D-84F0-1D2D2F2205B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608-C28B-44B2-BE31-7F8395E71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31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BEE1-5AA9-430D-84F0-1D2D2F2205B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608-C28B-44B2-BE31-7F8395E71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5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BEE1-5AA9-430D-84F0-1D2D2F2205B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608-C28B-44B2-BE31-7F8395E71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72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D642-E4A9-4BC8-AD4B-810EA7C9999B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A3E27-9E40-471C-A54D-693394BD3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52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BEE1-5AA9-430D-84F0-1D2D2F2205B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608-C28B-44B2-BE31-7F8395E71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14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BEE1-5AA9-430D-84F0-1D2D2F2205B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608-C28B-44B2-BE31-7F8395E71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98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BEE1-5AA9-430D-84F0-1D2D2F2205B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608-C28B-44B2-BE31-7F8395E71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49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BEE1-5AA9-430D-84F0-1D2D2F2205B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608-C28B-44B2-BE31-7F8395E71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3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BEE1-5AA9-430D-84F0-1D2D2F2205B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608-C28B-44B2-BE31-7F8395E71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04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BEE1-5AA9-430D-84F0-1D2D2F2205B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608-C28B-44B2-BE31-7F8395E71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98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BEE1-5AA9-430D-84F0-1D2D2F2205B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608-C28B-44B2-BE31-7F8395E71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9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BEE1-5AA9-430D-84F0-1D2D2F2205B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608-C28B-44B2-BE31-7F8395E71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EBEE1-5AA9-430D-84F0-1D2D2F2205B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3608-C28B-44B2-BE31-7F8395E71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6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A5DEBEE1-5AA9-430D-84F0-1D2D2F2205B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E7C63608-C28B-44B2-BE31-7F8395E71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20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5DEBEE1-5AA9-430D-84F0-1D2D2F2205B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E7C63608-C28B-44B2-BE31-7F8395E71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435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ca_esv=87b41ab4477c98ab&amp;hl=en&amp;cs=0&amp;sxsrf=AE3TifPIJJLajkyVQWYqvq3tgoYoIKp8zA%3A1749212796414&amp;q=almuerzo&amp;sa=X&amp;ved=2ahUKEwjUkei65dyNAxXPj4kEHa78BNAQxccNegQIAxAC&amp;mstk=AUtExfBwW5ktaGgBi8IYdAz0ReMyxYuB5LtJGGUnjmYs2qT7FC7UfCy4knflEzUZnl8OqSrlRbm0osAgH75_CBHEyY363hgCCQJoYQVG0QmBAXA_EQYyfQVxXXoQ9P3N9RbancFPP0iaeZuFotezLeHCOs7cD-Y1hjD6LvszjrtqA8iE84ZiTAxk7xuFoazbUEy_ESH3Y6DMSnJe5vLHrwE_1PYY-DxD0oLbM2exQiLHn7Ljaiano2E-ADMWk87n2cm-o0J3stCYJU5wC-o5NrqB2VA1kuFdL-uyeErcNxUiIFKr-j-71uVM_dgKVYlTNg0QZQ&amp;csui=3" TargetMode="External"/><Relationship Id="rId7" Type="http://schemas.openxmlformats.org/officeDocument/2006/relationships/image" Target="../media/image35.png"/><Relationship Id="rId2" Type="http://schemas.openxmlformats.org/officeDocument/2006/relationships/hyperlink" Target="https://www.google.com/search?sca_esv=87b41ab4477c98ab&amp;hl=en&amp;cs=0&amp;sxsrf=AE3TifPIJJLajkyVQWYqvq3tgoYoIKp8zA%3A1749212796414&amp;q=comida&amp;sa=X&amp;ved=2ahUKEwjUkei65dyNAxXPj4kEHa78BNAQxccNegQIAxAB&amp;mstk=AUtExfBwW5ktaGgBi8IYdAz0ReMyxYuB5LtJGGUnjmYs2qT7FC7UfCy4knflEzUZnl8OqSrlRbm0osAgH75_CBHEyY363hgCCQJoYQVG0QmBAXA_EQYyfQVxXXoQ9P3N9RbancFPP0iaeZuFotezLeHCOs7cD-Y1hjD6LvszjrtqA8iE84ZiTAxk7xuFoazbUEy_ESH3Y6DMSnJe5vLHrwE_1PYY-DxD0oLbM2exQiLHn7Ljaiano2E-ADMWk87n2cm-o0J3stCYJU5wC-o5NrqB2VA1kuFdL-uyeErcNxUiIFKr-j-71uVM_dgKVYlTNg0QZQ&amp;csui=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microsoft.com/office/2007/relationships/hdphoto" Target="../media/hdphoto12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43.png"/><Relationship Id="rId18" Type="http://schemas.microsoft.com/office/2007/relationships/hdphoto" Target="../media/hdphoto21.wdp"/><Relationship Id="rId3" Type="http://schemas.microsoft.com/office/2007/relationships/hdphoto" Target="../media/hdphoto14.wdp"/><Relationship Id="rId7" Type="http://schemas.openxmlformats.org/officeDocument/2006/relationships/image" Target="../media/image40.png"/><Relationship Id="rId12" Type="http://schemas.microsoft.com/office/2007/relationships/hdphoto" Target="../media/hdphoto18.wdp"/><Relationship Id="rId17" Type="http://schemas.openxmlformats.org/officeDocument/2006/relationships/image" Target="../media/image45.png"/><Relationship Id="rId2" Type="http://schemas.openxmlformats.org/officeDocument/2006/relationships/image" Target="../media/image37.png"/><Relationship Id="rId16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4.png"/><Relationship Id="rId10" Type="http://schemas.microsoft.com/office/2007/relationships/hdphoto" Target="../media/hdphoto17.wdp"/><Relationship Id="rId4" Type="http://schemas.openxmlformats.org/officeDocument/2006/relationships/image" Target="../media/image38.jpeg"/><Relationship Id="rId9" Type="http://schemas.openxmlformats.org/officeDocument/2006/relationships/image" Target="../media/image41.png"/><Relationship Id="rId14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27.wdp"/><Relationship Id="rId18" Type="http://schemas.openxmlformats.org/officeDocument/2006/relationships/image" Target="../media/image54.png"/><Relationship Id="rId3" Type="http://schemas.microsoft.com/office/2007/relationships/hdphoto" Target="../media/hdphoto22.wdp"/><Relationship Id="rId7" Type="http://schemas.microsoft.com/office/2007/relationships/hdphoto" Target="../media/hdphoto24.wdp"/><Relationship Id="rId12" Type="http://schemas.openxmlformats.org/officeDocument/2006/relationships/image" Target="../media/image51.png"/><Relationship Id="rId17" Type="http://schemas.microsoft.com/office/2007/relationships/hdphoto" Target="../media/hdphoto29.wdp"/><Relationship Id="rId2" Type="http://schemas.openxmlformats.org/officeDocument/2006/relationships/image" Target="../media/image46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microsoft.com/office/2007/relationships/hdphoto" Target="../media/hdphoto26.wdp"/><Relationship Id="rId5" Type="http://schemas.microsoft.com/office/2007/relationships/hdphoto" Target="../media/hdphoto23.wdp"/><Relationship Id="rId15" Type="http://schemas.microsoft.com/office/2007/relationships/hdphoto" Target="../media/hdphoto28.wdp"/><Relationship Id="rId10" Type="http://schemas.openxmlformats.org/officeDocument/2006/relationships/image" Target="../media/image50.png"/><Relationship Id="rId19" Type="http://schemas.microsoft.com/office/2007/relationships/hdphoto" Target="../media/hdphoto30.wdp"/><Relationship Id="rId4" Type="http://schemas.openxmlformats.org/officeDocument/2006/relationships/image" Target="../media/image47.png"/><Relationship Id="rId9" Type="http://schemas.microsoft.com/office/2007/relationships/hdphoto" Target="../media/hdphoto25.wdp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36.wdp"/><Relationship Id="rId3" Type="http://schemas.microsoft.com/office/2007/relationships/hdphoto" Target="../media/hdphoto31.wdp"/><Relationship Id="rId7" Type="http://schemas.microsoft.com/office/2007/relationships/hdphoto" Target="../media/hdphoto33.wdp"/><Relationship Id="rId12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microsoft.com/office/2007/relationships/hdphoto" Target="../media/hdphoto35.wdp"/><Relationship Id="rId5" Type="http://schemas.microsoft.com/office/2007/relationships/hdphoto" Target="../media/hdphoto32.wdp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microsoft.com/office/2007/relationships/hdphoto" Target="../media/hdphoto3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12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8.wdp"/><Relationship Id="rId3" Type="http://schemas.microsoft.com/office/2007/relationships/hdphoto" Target="../media/hdphoto5.wdp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jpeg"/><Relationship Id="rId5" Type="http://schemas.microsoft.com/office/2007/relationships/hdphoto" Target="../media/hdphoto6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9D0A7-7890-351E-9FD2-245D30298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0" y="1330275"/>
            <a:ext cx="10572000" cy="2971051"/>
          </a:xfrm>
        </p:spPr>
        <p:txBody>
          <a:bodyPr/>
          <a:lstStyle/>
          <a:p>
            <a:r>
              <a:rPr lang="en-US" sz="8000" dirty="0"/>
              <a:t>Esp</a:t>
            </a:r>
            <a:r>
              <a:rPr lang="es-GT" sz="8000" dirty="0" err="1"/>
              <a:t>añol</a:t>
            </a:r>
            <a:r>
              <a:rPr lang="es-GT" sz="8000" dirty="0"/>
              <a:t> para Viajar</a:t>
            </a:r>
            <a:br>
              <a:rPr lang="es-GT" sz="8000" dirty="0"/>
            </a:br>
            <a:r>
              <a:rPr lang="en-US" sz="6000" dirty="0"/>
              <a:t>Spanish for Travel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F58851-56FD-78E6-4F02-BDA8E2C88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748892"/>
          </a:xfrm>
        </p:spPr>
        <p:txBody>
          <a:bodyPr>
            <a:noAutofit/>
          </a:bodyPr>
          <a:lstStyle/>
          <a:p>
            <a:pPr algn="r"/>
            <a:r>
              <a:rPr lang="en-US" sz="4400" b="1" dirty="0"/>
              <a:t>Day 3</a:t>
            </a:r>
          </a:p>
        </p:txBody>
      </p:sp>
      <p:pic>
        <p:nvPicPr>
          <p:cNvPr id="4" name="Picture 2" descr="Mount Horeb Area School District - Futura Spanish Adventures">
            <a:extLst>
              <a:ext uri="{FF2B5EF4-FFF2-40B4-BE49-F238E27FC236}">
                <a16:creationId xmlns:a16="http://schemas.microsoft.com/office/drawing/2014/main" id="{21440FE3-F4AF-6322-2FA7-ECC0F6FF0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" y="212661"/>
            <a:ext cx="2548954" cy="101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003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75BD25-F195-7E5C-611C-8991C88E2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C9A3C-B4DB-ABB4-6A3E-F8112CFB3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431" y="489746"/>
            <a:ext cx="3547533" cy="1618396"/>
          </a:xfrm>
        </p:spPr>
        <p:txBody>
          <a:bodyPr/>
          <a:lstStyle/>
          <a:p>
            <a:pPr algn="ctr"/>
            <a:r>
              <a:rPr lang="es-GT" sz="3600" dirty="0"/>
              <a:t>WHOLE CLASS ACTIVITY! </a:t>
            </a:r>
            <a:br>
              <a:rPr lang="es-GT" sz="3600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638A3-EF07-8249-5EF7-CA212EC23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22588" y="1236527"/>
            <a:ext cx="6700604" cy="1743229"/>
          </a:xfrm>
        </p:spPr>
        <p:txBody>
          <a:bodyPr/>
          <a:lstStyle/>
          <a:p>
            <a:pPr marL="0" marR="0" algn="just"/>
            <a:r>
              <a:rPr lang="en-US" sz="1800" b="1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~ ¿</a:t>
            </a:r>
            <a:r>
              <a:rPr lang="en-US" sz="18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Qué</a:t>
            </a:r>
            <a:r>
              <a:rPr lang="en-US" sz="1800" b="1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3">
                    <a:lumMod val="40000"/>
                    <a:lumOff val="6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ves</a:t>
            </a:r>
            <a:r>
              <a:rPr lang="en-US" sz="1800" b="1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 I SPY!</a:t>
            </a:r>
          </a:p>
          <a:p>
            <a:pPr algn="just"/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</a:rPr>
              <a:t>Listen carefully to the descriptions given by your teacher and guess what she “spies” on the picture. Then share out loud the correct Spanish definition that matches the description. </a:t>
            </a:r>
            <a:endParaRPr lang="es-GT" sz="18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endParaRPr lang="es-GT" dirty="0">
              <a:solidFill>
                <a:schemeClr val="bg1"/>
              </a:solidFill>
            </a:endParaRPr>
          </a:p>
          <a:p>
            <a:endParaRPr lang="es-GT" dirty="0"/>
          </a:p>
          <a:p>
            <a:endParaRPr lang="es-GT" dirty="0"/>
          </a:p>
          <a:p>
            <a:endParaRPr lang="en-US" dirty="0"/>
          </a:p>
        </p:txBody>
      </p:sp>
      <p:pic>
        <p:nvPicPr>
          <p:cNvPr id="12290" name="Picture 2" descr="Personajes pensativos Personajes de tormenta de ideas">
            <a:extLst>
              <a:ext uri="{FF2B5EF4-FFF2-40B4-BE49-F238E27FC236}">
                <a16:creationId xmlns:a16="http://schemas.microsoft.com/office/drawing/2014/main" id="{C4FD4803-84A0-35FB-963E-78C75C266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894" y="2548171"/>
            <a:ext cx="8017002" cy="33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2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Generated image">
            <a:extLst>
              <a:ext uri="{FF2B5EF4-FFF2-40B4-BE49-F238E27FC236}">
                <a16:creationId xmlns:a16="http://schemas.microsoft.com/office/drawing/2014/main" id="{8DE06532-4FD3-0499-012E-48FAA70CF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C1B3D6-167F-C493-F2D4-68045975EBA8}"/>
              </a:ext>
            </a:extLst>
          </p:cNvPr>
          <p:cNvSpPr/>
          <p:nvPr/>
        </p:nvSpPr>
        <p:spPr>
          <a:xfrm>
            <a:off x="3300984" y="0"/>
            <a:ext cx="5385816" cy="722376"/>
          </a:xfrm>
          <a:prstGeom prst="roundRect">
            <a:avLst/>
          </a:prstGeom>
          <a:solidFill>
            <a:srgbClr val="EE4C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4400" b="1" dirty="0"/>
              <a:t>YO VEO…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00750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2B9AC-9B21-38E1-A2B1-C2EF37F6C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B47F9-D368-1D41-622F-2A93E909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21" y="68879"/>
            <a:ext cx="3856990" cy="1618396"/>
          </a:xfrm>
        </p:spPr>
        <p:txBody>
          <a:bodyPr/>
          <a:lstStyle/>
          <a:p>
            <a:pPr algn="ctr"/>
            <a:r>
              <a:rPr lang="es-GT" sz="3000" dirty="0"/>
              <a:t>¡PRACTIQUEMOS!</a:t>
            </a:r>
            <a:r>
              <a:rPr lang="es-GT" sz="3600" dirty="0"/>
              <a:t> </a:t>
            </a:r>
            <a:r>
              <a:rPr lang="es-GT" dirty="0" err="1"/>
              <a:t>Written</a:t>
            </a:r>
            <a:r>
              <a:rPr lang="es-GT" dirty="0"/>
              <a:t> </a:t>
            </a:r>
            <a:r>
              <a:rPr lang="es-GT" dirty="0" err="1"/>
              <a:t>practice</a:t>
            </a:r>
            <a:r>
              <a:rPr lang="es-GT" dirty="0"/>
              <a:t>. 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7391F-BFF3-3764-B32E-CBB1EFD3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523744"/>
            <a:ext cx="3547533" cy="34561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Ilustración de icono de dibujos animados de lápiz y papel. Concepto de icono de objeto de educación aislado. Estilo de dibujos animados plana">
            <a:extLst>
              <a:ext uri="{FF2B5EF4-FFF2-40B4-BE49-F238E27FC236}">
                <a16:creationId xmlns:a16="http://schemas.microsoft.com/office/drawing/2014/main" id="{C425B46B-3C69-3F9A-22A1-AE1DA61A7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94" y="2523744"/>
            <a:ext cx="3547533" cy="345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9BCB0C-74E0-F10F-9A39-8AD53799E750}"/>
              </a:ext>
            </a:extLst>
          </p:cNvPr>
          <p:cNvSpPr txBox="1"/>
          <p:nvPr/>
        </p:nvSpPr>
        <p:spPr>
          <a:xfrm>
            <a:off x="4916425" y="1359822"/>
            <a:ext cx="9496044" cy="4830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250000"/>
              </a:lnSpc>
            </a:pPr>
            <a:r>
              <a:rPr lang="en-US" dirty="0"/>
              <a:t>I love the food! ____________________________________________</a:t>
            </a:r>
          </a:p>
          <a:p>
            <a:pPr lvl="0">
              <a:lnSpc>
                <a:spcPct val="250000"/>
              </a:lnSpc>
            </a:pPr>
            <a:r>
              <a:rPr lang="en-US" dirty="0"/>
              <a:t>Could I have the menu, please? ____________________________</a:t>
            </a:r>
          </a:p>
          <a:p>
            <a:pPr lvl="0">
              <a:lnSpc>
                <a:spcPct val="250000"/>
              </a:lnSpc>
            </a:pPr>
            <a:endParaRPr lang="en-US" dirty="0"/>
          </a:p>
          <a:p>
            <a:pPr lvl="0">
              <a:lnSpc>
                <a:spcPct val="250000"/>
              </a:lnSpc>
            </a:pPr>
            <a:r>
              <a:rPr lang="en-US" dirty="0"/>
              <a:t>I like the table. _____________________________________________</a:t>
            </a:r>
          </a:p>
          <a:p>
            <a:pPr lvl="0">
              <a:lnSpc>
                <a:spcPct val="250000"/>
              </a:lnSpc>
            </a:pPr>
            <a:r>
              <a:rPr lang="en-US" dirty="0"/>
              <a:t>I need more napkins. _______________________________________</a:t>
            </a:r>
          </a:p>
          <a:p>
            <a:pPr lvl="0">
              <a:lnSpc>
                <a:spcPct val="250000"/>
              </a:lnSpc>
            </a:pPr>
            <a:r>
              <a:rPr lang="en-US" dirty="0"/>
              <a:t>Cheers! Enjoy your meal. ____________________________________</a:t>
            </a:r>
          </a:p>
          <a:p>
            <a:pPr marL="342900" marR="0" lvl="0" indent="-342900">
              <a:lnSpc>
                <a:spcPct val="250000"/>
              </a:lnSpc>
              <a:buFont typeface="+mj-lt"/>
              <a:buAutoNum type="alphaLcParenR"/>
            </a:pP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D150C0-2960-72D0-5734-5CF15F8C8F9B}"/>
              </a:ext>
            </a:extLst>
          </p:cNvPr>
          <p:cNvSpPr/>
          <p:nvPr/>
        </p:nvSpPr>
        <p:spPr>
          <a:xfrm>
            <a:off x="6980682" y="1499489"/>
            <a:ext cx="4138422" cy="402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¡Me encanta la comida!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0B5210-FA23-1AAD-E9BE-12C7A9F61E31}"/>
              </a:ext>
            </a:extLst>
          </p:cNvPr>
          <p:cNvSpPr/>
          <p:nvPr/>
        </p:nvSpPr>
        <p:spPr>
          <a:xfrm>
            <a:off x="6835140" y="2721039"/>
            <a:ext cx="4823460" cy="4727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¿Podría tener el menú, por favor?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85E176-B8C6-E727-16FB-FBF72BA7E0C1}"/>
              </a:ext>
            </a:extLst>
          </p:cNvPr>
          <p:cNvSpPr/>
          <p:nvPr/>
        </p:nvSpPr>
        <p:spPr>
          <a:xfrm>
            <a:off x="6752844" y="3594339"/>
            <a:ext cx="2793492" cy="402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Me gusta la mesa.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27A7F9-71D4-3253-4EC9-497FBE76EEB9}"/>
              </a:ext>
            </a:extLst>
          </p:cNvPr>
          <p:cNvSpPr/>
          <p:nvPr/>
        </p:nvSpPr>
        <p:spPr>
          <a:xfrm>
            <a:off x="8080248" y="4236927"/>
            <a:ext cx="3349752" cy="402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Necesito más servilletas.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5464E9-F941-0B6B-94A1-53C5726A3347}"/>
              </a:ext>
            </a:extLst>
          </p:cNvPr>
          <p:cNvSpPr/>
          <p:nvPr/>
        </p:nvSpPr>
        <p:spPr>
          <a:xfrm>
            <a:off x="7908798" y="4898185"/>
            <a:ext cx="3649218" cy="4023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2000" b="1" dirty="0">
                <a:solidFill>
                  <a:schemeClr val="accent1">
                    <a:lumMod val="75000"/>
                  </a:schemeClr>
                </a:solidFill>
              </a:rPr>
              <a:t>¡Salud! Buen provecho.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53917F-98BC-4463-EC75-F1BC2A8BAD9F}"/>
              </a:ext>
            </a:extLst>
          </p:cNvPr>
          <p:cNvSpPr txBox="1"/>
          <p:nvPr/>
        </p:nvSpPr>
        <p:spPr>
          <a:xfrm>
            <a:off x="1313688" y="508904"/>
            <a:ext cx="60944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/>
            <a:r>
              <a:rPr lang="es-GT" sz="54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NOTA CULTURAL</a:t>
            </a:r>
            <a:endParaRPr lang="en-US" sz="5400" b="1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F83BF-90A8-8598-B816-95B2CEF489AD}"/>
              </a:ext>
            </a:extLst>
          </p:cNvPr>
          <p:cNvSpPr txBox="1"/>
          <p:nvPr/>
        </p:nvSpPr>
        <p:spPr>
          <a:xfrm>
            <a:off x="7200900" y="575786"/>
            <a:ext cx="723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r>
              <a:rPr lang="en-US" sz="1800" b="1" dirty="0">
                <a:solidFill>
                  <a:schemeClr val="bg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¿A </a:t>
            </a:r>
            <a:r>
              <a:rPr lang="en-US" sz="1800" b="1" dirty="0" err="1">
                <a:solidFill>
                  <a:schemeClr val="bg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qué</a:t>
            </a:r>
            <a:r>
              <a:rPr lang="en-US" sz="1800" b="1" dirty="0">
                <a:solidFill>
                  <a:schemeClr val="bg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hora comes </a:t>
            </a:r>
            <a:r>
              <a:rPr lang="en-US" sz="1800" b="1" dirty="0" err="1">
                <a:solidFill>
                  <a:schemeClr val="bg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1800" b="1" dirty="0">
                <a:solidFill>
                  <a:schemeClr val="bg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almuerzo? </a:t>
            </a:r>
          </a:p>
          <a:p>
            <a:pPr marL="0" marR="0"/>
            <a:r>
              <a:rPr lang="en-US" sz="1800" b="1" dirty="0">
                <a:solidFill>
                  <a:schemeClr val="bg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/At what time do you eat lunch? </a:t>
            </a:r>
            <a:endParaRPr lang="en-US" sz="1800" dirty="0">
              <a:solidFill>
                <a:schemeClr val="bg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ombre sujetando el reloj en sus manos">
            <a:extLst>
              <a:ext uri="{FF2B5EF4-FFF2-40B4-BE49-F238E27FC236}">
                <a16:creationId xmlns:a16="http://schemas.microsoft.com/office/drawing/2014/main" id="{EE5D34CA-B687-2138-3D88-C6A24D6A9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658331"/>
            <a:ext cx="7048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uacamole de dibujos animados con verduras vector ilustración comida tradicional mexicana aislado en blanco">
            <a:extLst>
              <a:ext uri="{FF2B5EF4-FFF2-40B4-BE49-F238E27FC236}">
                <a16:creationId xmlns:a16="http://schemas.microsoft.com/office/drawing/2014/main" id="{694AF1A1-66D1-B568-9634-5A1A39BA17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60" b="89306" l="6988" r="93494">
                        <a14:foregroundMark x1="10361" y1="64451" x2="6988" y2="56069"/>
                        <a14:foregroundMark x1="65542" y1="82370" x2="63855" y2="75723"/>
                        <a14:foregroundMark x1="90843" y1="65896" x2="93494" y2="65896"/>
                        <a14:foregroundMark x1="60000" y1="10405" x2="60000" y2="10405"/>
                        <a14:foregroundMark x1="61687" y1="8960" x2="61687" y2="8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682" y="2708592"/>
            <a:ext cx="1727835" cy="1440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46379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392B71-A5B3-080A-94CB-2D6B7B1CA8F4}"/>
              </a:ext>
            </a:extLst>
          </p:cNvPr>
          <p:cNvSpPr txBox="1"/>
          <p:nvPr/>
        </p:nvSpPr>
        <p:spPr>
          <a:xfrm>
            <a:off x="512064" y="344938"/>
            <a:ext cx="87576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many parts of Latin America, lunch (called "</a:t>
            </a:r>
            <a:r>
              <a:rPr lang="en-US" sz="18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comida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 or "</a:t>
            </a:r>
            <a:r>
              <a:rPr lang="en-US" sz="1800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almuerzo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") is often the largest and most important meal of the day, often taking place between 1:00 pm and 3:00 pm. This is in contrast to North American and European cultures where dinner is typically the main meal.</a:t>
            </a:r>
            <a:endParaRPr lang="en-US" sz="18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Ensalada de verduras en una cuchara">
            <a:extLst>
              <a:ext uri="{FF2B5EF4-FFF2-40B4-BE49-F238E27FC236}">
                <a16:creationId xmlns:a16="http://schemas.microsoft.com/office/drawing/2014/main" id="{E049BD5C-8EE5-157E-53BF-69748458D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30" b="93189" l="3649" r="96351">
                        <a14:foregroundMark x1="8649" y1="64706" x2="9054" y2="89164"/>
                        <a14:foregroundMark x1="9054" y1="89164" x2="17432" y2="93808"/>
                        <a14:foregroundMark x1="17432" y1="93808" x2="24459" y2="91022"/>
                        <a14:foregroundMark x1="7568" y1="79567" x2="3649" y2="67492"/>
                        <a14:foregroundMark x1="86081" y1="10836" x2="94865" y2="7430"/>
                        <a14:foregroundMark x1="94865" y1="7430" x2="96351" y2="9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555" y="747639"/>
            <a:ext cx="2469261" cy="107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52CAF0-C7F5-7FFB-B61B-605BE77FC135}"/>
              </a:ext>
            </a:extLst>
          </p:cNvPr>
          <p:cNvSpPr txBox="1"/>
          <p:nvPr/>
        </p:nvSpPr>
        <p:spPr>
          <a:xfrm>
            <a:off x="4122800" y="2933518"/>
            <a:ext cx="105495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Mexico and Guatemala lunch is often considered the most important meal, </a:t>
            </a:r>
          </a:p>
          <a:p>
            <a:pPr marL="0" marR="0"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families and friends come together to share a leisurely meal with rich </a:t>
            </a:r>
          </a:p>
          <a:p>
            <a:pPr marL="0" marR="0"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flavors and hearty dishes. </a:t>
            </a:r>
            <a:endParaRPr lang="en-US" sz="18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05F1B-205C-9B5E-7731-38C0EB14C8FC}"/>
              </a:ext>
            </a:extLst>
          </p:cNvPr>
          <p:cNvSpPr txBox="1"/>
          <p:nvPr/>
        </p:nvSpPr>
        <p:spPr>
          <a:xfrm>
            <a:off x="804100" y="4964928"/>
            <a:ext cx="104211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endParaRPr lang="en-US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Spain, which has a significant influence on many Latin American cultures, lunch </a:t>
            </a:r>
          </a:p>
          <a:p>
            <a:pPr marL="0" marR="0"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 also</a:t>
            </a:r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largest meal of the day, often involving several courses and lasting </a:t>
            </a:r>
          </a:p>
          <a:p>
            <a:pPr marL="0" marR="0">
              <a:buNone/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several hours. </a:t>
            </a:r>
            <a:endParaRPr lang="en-US" sz="18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ispanic Family Eating Stock Vector Illustration and Royalty Free Hispanic  Family Eating Clipart">
            <a:extLst>
              <a:ext uri="{FF2B5EF4-FFF2-40B4-BE49-F238E27FC236}">
                <a16:creationId xmlns:a16="http://schemas.microsoft.com/office/drawing/2014/main" id="{748DBE1B-9382-884D-99BC-0FCA4D0E3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25" y="2406650"/>
            <a:ext cx="329565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AD502F-700F-54B9-5E15-67F2575502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9730" y="4519686"/>
            <a:ext cx="2386013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7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B2E7-C162-732C-AEBB-530424488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96" y="383180"/>
            <a:ext cx="10571998" cy="970450"/>
          </a:xfrm>
        </p:spPr>
        <p:txBody>
          <a:bodyPr/>
          <a:lstStyle/>
          <a:p>
            <a:r>
              <a:rPr lang="en-US" sz="5400" dirty="0"/>
              <a:t>LA COMIDA VOCABULARY</a:t>
            </a:r>
          </a:p>
        </p:txBody>
      </p:sp>
      <p:pic>
        <p:nvPicPr>
          <p:cNvPr id="9218" name="Picture 2" descr="Comida rápida comida círculo composición cartel">
            <a:extLst>
              <a:ext uri="{FF2B5EF4-FFF2-40B4-BE49-F238E27FC236}">
                <a16:creationId xmlns:a16="http://schemas.microsoft.com/office/drawing/2014/main" id="{77AFAB76-E489-D56E-222B-56D3859F3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351" l="5000" r="90946">
                        <a14:foregroundMark x1="28514" y1="20811" x2="17838" y2="27297"/>
                        <a14:foregroundMark x1="17838" y1="27297" x2="24324" y2="36757"/>
                        <a14:foregroundMark x1="24324" y1="36757" x2="30541" y2="35676"/>
                        <a14:foregroundMark x1="48243" y1="11486" x2="44865" y2="22297"/>
                        <a14:foregroundMark x1="44865" y1="22297" x2="54459" y2="22973"/>
                        <a14:foregroundMark x1="54459" y1="22973" x2="55676" y2="17027"/>
                        <a14:foregroundMark x1="78514" y1="22297" x2="70676" y2="23649"/>
                        <a14:foregroundMark x1="70676" y1="23649" x2="71081" y2="32703"/>
                        <a14:foregroundMark x1="71081" y1="32703" x2="80135" y2="32973"/>
                        <a14:foregroundMark x1="80135" y1="32973" x2="81351" y2="28649"/>
                        <a14:foregroundMark x1="81892" y1="46892" x2="89189" y2="59324"/>
                        <a14:foregroundMark x1="89189" y1="59324" x2="90946" y2="50541"/>
                        <a14:foregroundMark x1="90946" y1="50541" x2="87838" y2="48108"/>
                        <a14:foregroundMark x1="69595" y1="74054" x2="79324" y2="81216"/>
                        <a14:foregroundMark x1="79324" y1="81216" x2="82297" y2="72973"/>
                        <a14:foregroundMark x1="82297" y1="72973" x2="78784" y2="71622"/>
                        <a14:foregroundMark x1="25270" y1="71892" x2="21351" y2="77838"/>
                        <a14:foregroundMark x1="21351" y1="77838" x2="22297" y2="84730"/>
                        <a14:foregroundMark x1="22297" y1="84730" x2="25000" y2="85405"/>
                        <a14:foregroundMark x1="9865" y1="45270" x2="15405" y2="58784"/>
                        <a14:foregroundMark x1="15405" y1="58784" x2="19730" y2="52973"/>
                        <a14:foregroundMark x1="19730" y1="52973" x2="19595" y2="51892"/>
                        <a14:foregroundMark x1="5811" y1="57703" x2="5000" y2="50000"/>
                        <a14:foregroundMark x1="5000" y1="50000" x2="5405" y2="49324"/>
                        <a14:foregroundMark x1="55541" y1="96351" x2="50270" y2="71216"/>
                        <a14:foregroundMark x1="12162" y1="20541" x2="12162" y2="20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7" y="1714499"/>
            <a:ext cx="5038725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5261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95A521-3330-D147-F65E-00F0294B23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60725"/>
              </p:ext>
            </p:extLst>
          </p:nvPr>
        </p:nvGraphicFramePr>
        <p:xfrm>
          <a:off x="3001063" y="1758951"/>
          <a:ext cx="6229350" cy="32918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905380600"/>
                    </a:ext>
                  </a:extLst>
                </a:gridCol>
                <a:gridCol w="3143250">
                  <a:extLst>
                    <a:ext uri="{9D8B030D-6E8A-4147-A177-3AD203B41FA5}">
                      <a16:colId xmlns:a16="http://schemas.microsoft.com/office/drawing/2014/main" val="130402514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el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effectLst/>
                        </a:rPr>
                        <a:t>desayuno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</a:rPr>
                        <a:t>breakfast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72876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el almuerzo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lunch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502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la cena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dinner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2791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la merienda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snack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62237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el postre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dessert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03605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la fruta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fruit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3729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los huevos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eggs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54848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el jamón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ham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71482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el tocino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bacon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453646"/>
                  </a:ext>
                </a:extLst>
              </a:tr>
            </a:tbl>
          </a:graphicData>
        </a:graphic>
      </p:graphicFrame>
      <p:pic>
        <p:nvPicPr>
          <p:cNvPr id="10242" name="Picture 2" descr="Conjunto de iconos de desayuno. Sandwich, té, café con galletas, panqueques con chocolate, tostadas, huevo frito con salchichas, tazón de gachas de avena, anillos de copos de maíz. Diseño plano">
            <a:extLst>
              <a:ext uri="{FF2B5EF4-FFF2-40B4-BE49-F238E27FC236}">
                <a16:creationId xmlns:a16="http://schemas.microsoft.com/office/drawing/2014/main" id="{D0951977-7F12-94D0-281E-E0D88DA03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973" b="63514" l="32568" r="67973">
                        <a14:foregroundMark x1="33919" y1="56892" x2="32568" y2="54054"/>
                        <a14:foregroundMark x1="67838" y1="56892" x2="67973" y2="53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78" t="34800" r="29022" b="33200"/>
          <a:stretch>
            <a:fillRect/>
          </a:stretch>
        </p:blipFill>
        <p:spPr bwMode="auto">
          <a:xfrm>
            <a:off x="155829" y="0"/>
            <a:ext cx="2825496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et de almuerzos en caja">
            <a:extLst>
              <a:ext uri="{FF2B5EF4-FFF2-40B4-BE49-F238E27FC236}">
                <a16:creationId xmlns:a16="http://schemas.microsoft.com/office/drawing/2014/main" id="{CCA4869F-DCB0-6B1E-D401-EB7131F95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" t="2133" r="68489" b="61734"/>
          <a:stretch>
            <a:fillRect/>
          </a:stretch>
        </p:blipFill>
        <p:spPr bwMode="auto">
          <a:xfrm rot="5400000">
            <a:off x="9993815" y="60790"/>
            <a:ext cx="1621666" cy="207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Mesa de comedor para la cita con copas de vino Ilustración de vector de boceto dibujado a mano">
            <a:extLst>
              <a:ext uri="{FF2B5EF4-FFF2-40B4-BE49-F238E27FC236}">
                <a16:creationId xmlns:a16="http://schemas.microsoft.com/office/drawing/2014/main" id="{CA6212B4-192B-75FC-D387-F1EC87F9A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609" y="4131659"/>
            <a:ext cx="3201529" cy="263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olección de snacks deliciosos">
            <a:extLst>
              <a:ext uri="{FF2B5EF4-FFF2-40B4-BE49-F238E27FC236}">
                <a16:creationId xmlns:a16="http://schemas.microsoft.com/office/drawing/2014/main" id="{7D7C8F0C-05DD-6AA0-D119-B6E23079D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432" b="89324" l="9595" r="34730">
                        <a14:foregroundMark x1="12568" y1="81216" x2="20135" y2="83378"/>
                        <a14:foregroundMark x1="20135" y1="83378" x2="33919" y2="79730"/>
                        <a14:foregroundMark x1="33919" y1="79730" x2="34730" y2="78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8" t="64825" r="62533" b="7867"/>
          <a:stretch>
            <a:fillRect/>
          </a:stretch>
        </p:blipFill>
        <p:spPr bwMode="auto">
          <a:xfrm>
            <a:off x="497967" y="2770931"/>
            <a:ext cx="1787384" cy="158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Set de pasteles y dulces.">
            <a:extLst>
              <a:ext uri="{FF2B5EF4-FFF2-40B4-BE49-F238E27FC236}">
                <a16:creationId xmlns:a16="http://schemas.microsoft.com/office/drawing/2014/main" id="{2AF5B837-EF65-7548-F0A4-E2F7B8E79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80" b="29453" l="6181" r="24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1" t="6533" r="72756" b="68000"/>
          <a:stretch>
            <a:fillRect/>
          </a:stretch>
        </p:blipFill>
        <p:spPr bwMode="auto">
          <a:xfrm>
            <a:off x="6647920" y="-157357"/>
            <a:ext cx="1897996" cy="206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Cuenco naranja con frutas frescas y bayas Alimentos orgánicos y saludables Nutrición vegetariana Icono de vector plano">
            <a:extLst>
              <a:ext uri="{FF2B5EF4-FFF2-40B4-BE49-F238E27FC236}">
                <a16:creationId xmlns:a16="http://schemas.microsoft.com/office/drawing/2014/main" id="{C227E885-80F1-E32C-1A58-9A3319A8A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873" y="3703361"/>
            <a:ext cx="4282440" cy="428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uevos fritos para el desayuno">
            <a:extLst>
              <a:ext uri="{FF2B5EF4-FFF2-40B4-BE49-F238E27FC236}">
                <a16:creationId xmlns:a16="http://schemas.microsoft.com/office/drawing/2014/main" id="{4A11D9E9-EEA7-4694-5E04-BD797BE44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081" b="55811" l="17973" r="80000">
                        <a14:foregroundMark x1="46757" y1="48784" x2="35946" y2="48378"/>
                        <a14:foregroundMark x1="35946" y1="48378" x2="25405" y2="42162"/>
                        <a14:foregroundMark x1="25405" y1="42162" x2="22973" y2="32838"/>
                        <a14:foregroundMark x1="22973" y1="32838" x2="34730" y2="25405"/>
                        <a14:foregroundMark x1="34730" y1="25405" x2="41351" y2="27568"/>
                        <a14:foregroundMark x1="53784" y1="46351" x2="52838" y2="38784"/>
                        <a14:foregroundMark x1="52838" y1="38784" x2="63108" y2="27703"/>
                        <a14:foregroundMark x1="63108" y1="27703" x2="74865" y2="34459"/>
                        <a14:foregroundMark x1="74865" y1="34459" x2="77162" y2="45676"/>
                        <a14:foregroundMark x1="77162" y1="45676" x2="68378" y2="52162"/>
                        <a14:foregroundMark x1="68378" y1="52162" x2="55541" y2="52838"/>
                        <a14:foregroundMark x1="55541" y1="52838" x2="52432" y2="51486"/>
                        <a14:foregroundMark x1="46216" y1="52973" x2="32703" y2="52432"/>
                        <a14:foregroundMark x1="32703" y1="52432" x2="18919" y2="46216"/>
                        <a14:foregroundMark x1="18919" y1="46216" x2="18108" y2="37432"/>
                        <a14:foregroundMark x1="18108" y1="37432" x2="18514" y2="34324"/>
                        <a14:foregroundMark x1="20541" y1="31351" x2="31081" y2="24189"/>
                        <a14:foregroundMark x1="33649" y1="23649" x2="53649" y2="28514"/>
                        <a14:foregroundMark x1="41216" y1="24324" x2="62162" y2="23514"/>
                        <a14:foregroundMark x1="62162" y1="23514" x2="80000" y2="33108"/>
                        <a14:foregroundMark x1="80000" y1="33108" x2="79865" y2="44459"/>
                        <a14:foregroundMark x1="42297" y1="28378" x2="44324" y2="41216"/>
                        <a14:foregroundMark x1="44324" y1="41216" x2="59865" y2="37973"/>
                        <a14:foregroundMark x1="59865" y1="37973" x2="58649" y2="31486"/>
                        <a14:foregroundMark x1="55811" y1="26622" x2="45946" y2="31351"/>
                        <a14:foregroundMark x1="45946" y1="31351" x2="53378" y2="29459"/>
                        <a14:foregroundMark x1="53378" y1="29459" x2="57162" y2="26622"/>
                        <a14:foregroundMark x1="48919" y1="37027" x2="59865" y2="25946"/>
                        <a14:foregroundMark x1="42703" y1="46081" x2="56081" y2="48514"/>
                        <a14:foregroundMark x1="56081" y1="48514" x2="66081" y2="47027"/>
                        <a14:foregroundMark x1="25811" y1="51622" x2="62838" y2="52297"/>
                        <a14:foregroundMark x1="62838" y1="52297" x2="72703" y2="51216"/>
                        <a14:foregroundMark x1="28243" y1="53649" x2="43649" y2="55811"/>
                        <a14:foregroundMark x1="43649" y1="55811" x2="45946" y2="54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31" t="17866" r="15689" b="45600"/>
          <a:stretch>
            <a:fillRect/>
          </a:stretch>
        </p:blipFill>
        <p:spPr bwMode="auto">
          <a:xfrm>
            <a:off x="5235192" y="5272228"/>
            <a:ext cx="2361726" cy="12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Etiqueta engomada linda del garabato de las rayas del tocino con un vector de borde blanco">
            <a:extLst>
              <a:ext uri="{FF2B5EF4-FFF2-40B4-BE49-F238E27FC236}">
                <a16:creationId xmlns:a16="http://schemas.microsoft.com/office/drawing/2014/main" id="{B0A1B4BF-D720-E379-0F70-26F7286A3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3784" y1="47297" x2="52703" y2="28514"/>
                        <a14:foregroundMark x1="45000" y1="41081" x2="47838" y2="33378"/>
                        <a14:foregroundMark x1="47838" y1="33378" x2="53919" y2="27162"/>
                        <a14:foregroundMark x1="53919" y1="27162" x2="52162" y2="34324"/>
                        <a14:foregroundMark x1="38378" y1="42162" x2="26622" y2="48784"/>
                        <a14:foregroundMark x1="30811" y1="62703" x2="62703" y2="33108"/>
                        <a14:foregroundMark x1="68378" y1="35541" x2="57162" y2="51892"/>
                        <a14:foregroundMark x1="30000" y1="61351" x2="37838" y2="55135"/>
                        <a14:foregroundMark x1="28514" y1="50135" x2="34054" y2="45541"/>
                        <a14:foregroundMark x1="51486" y1="62162" x2="69324" y2="43649"/>
                        <a14:foregroundMark x1="69595" y1="46757" x2="58649" y2="57838"/>
                        <a14:foregroundMark x1="54054" y1="70405" x2="70270" y2="56216"/>
                        <a14:foregroundMark x1="70270" y1="56216" x2="72568" y2="47973"/>
                        <a14:foregroundMark x1="25676" y1="46892" x2="41081" y2="37162"/>
                        <a14:foregroundMark x1="72162" y1="51757" x2="76351" y2="45811"/>
                        <a14:foregroundMark x1="76351" y1="45811" x2="76622" y2="4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079" y="2242501"/>
            <a:ext cx="2701719" cy="270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Ilustración del vector del jamón cortado">
            <a:extLst>
              <a:ext uri="{FF2B5EF4-FFF2-40B4-BE49-F238E27FC236}">
                <a16:creationId xmlns:a16="http://schemas.microsoft.com/office/drawing/2014/main" id="{B9A8DC7F-A80A-273F-A1A7-59087A0D3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682" b="94091" l="2297" r="97703">
                        <a14:foregroundMark x1="7162" y1="62045" x2="5811" y2="50455"/>
                        <a14:foregroundMark x1="37838" y1="94545" x2="44730" y2="93636"/>
                        <a14:foregroundMark x1="54459" y1="5682" x2="67838" y2="10000"/>
                        <a14:foregroundMark x1="92432" y1="52045" x2="94324" y2="45227"/>
                        <a14:foregroundMark x1="91622" y1="24318" x2="90405" y2="19545"/>
                        <a14:foregroundMark x1="3108" y1="52727" x2="2432" y2="52273"/>
                        <a14:foregroundMark x1="97703" y1="48182" x2="97432" y2="4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08" y="286446"/>
            <a:ext cx="2356596" cy="14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008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031B9E1-74F4-6562-EB6D-FB41244CAD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926804"/>
              </p:ext>
            </p:extLst>
          </p:nvPr>
        </p:nvGraphicFramePr>
        <p:xfrm>
          <a:off x="3063621" y="1664208"/>
          <a:ext cx="6229350" cy="32918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124879645"/>
                    </a:ext>
                  </a:extLst>
                </a:gridCol>
                <a:gridCol w="3143250">
                  <a:extLst>
                    <a:ext uri="{9D8B030D-6E8A-4147-A177-3AD203B41FA5}">
                      <a16:colId xmlns:a16="http://schemas.microsoft.com/office/drawing/2014/main" val="406587657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la ensalada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effectLst/>
                        </a:rPr>
                        <a:t>salad</a:t>
                      </a:r>
                      <a:endParaRPr lang="en-US" sz="2000" b="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0515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el pollo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chicken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11748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el bistec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steak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9561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las papas fritas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french fries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06816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la hamburguesa 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hamburger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67927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la bebida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drink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43807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s-MX" sz="2000">
                          <a:solidFill>
                            <a:schemeClr val="bg1"/>
                          </a:solidFill>
                          <a:effectLst/>
                        </a:rPr>
                        <a:t>el agua 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s-MX" sz="2000">
                          <a:solidFill>
                            <a:schemeClr val="bg1"/>
                          </a:solidFill>
                          <a:effectLst/>
                        </a:rPr>
                        <a:t>water 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41169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el café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coffee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7528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la leche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milk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20278"/>
                  </a:ext>
                </a:extLst>
              </a:tr>
            </a:tbl>
          </a:graphicData>
        </a:graphic>
      </p:graphicFrame>
      <p:pic>
        <p:nvPicPr>
          <p:cNvPr id="11266" name="Picture 2" descr="Comida saludable con ensaladera de verduras frescas">
            <a:extLst>
              <a:ext uri="{FF2B5EF4-FFF2-40B4-BE49-F238E27FC236}">
                <a16:creationId xmlns:a16="http://schemas.microsoft.com/office/drawing/2014/main" id="{908EC79B-2002-AD22-2A23-F5A976C92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80" b="94041" l="1622" r="96351">
                        <a14:foregroundMark x1="8784" y1="42086" x2="26622" y2="70019"/>
                        <a14:foregroundMark x1="26622" y1="70019" x2="54595" y2="70205"/>
                        <a14:foregroundMark x1="54595" y1="70205" x2="68243" y2="61453"/>
                        <a14:foregroundMark x1="68243" y1="61453" x2="69459" y2="59777"/>
                        <a14:foregroundMark x1="14189" y1="65177" x2="26622" y2="81564"/>
                        <a14:foregroundMark x1="26622" y1="81564" x2="66622" y2="89944"/>
                        <a14:foregroundMark x1="66622" y1="89944" x2="87568" y2="69646"/>
                        <a14:foregroundMark x1="87568" y1="69646" x2="89865" y2="59404"/>
                        <a14:foregroundMark x1="89865" y1="59404" x2="89865" y2="57728"/>
                        <a14:foregroundMark x1="92973" y1="45438" x2="94459" y2="53259"/>
                        <a14:foregroundMark x1="26351" y1="67225" x2="28514" y2="51955"/>
                        <a14:foregroundMark x1="28514" y1="51955" x2="47027" y2="52886"/>
                        <a14:foregroundMark x1="47027" y1="52886" x2="51892" y2="62756"/>
                        <a14:foregroundMark x1="43108" y1="12291" x2="50811" y2="12104"/>
                        <a14:foregroundMark x1="50811" y1="12104" x2="57838" y2="17132"/>
                        <a14:foregroundMark x1="57838" y1="17132" x2="58514" y2="18063"/>
                        <a14:foregroundMark x1="68784" y1="37616" x2="77568" y2="41155"/>
                        <a14:foregroundMark x1="77568" y1="41155" x2="82568" y2="48231"/>
                        <a14:foregroundMark x1="82568" y1="48231" x2="82568" y2="48417"/>
                        <a14:foregroundMark x1="78514" y1="35196" x2="69189" y2="32588"/>
                        <a14:foregroundMark x1="69189" y1="32588" x2="79189" y2="48045"/>
                        <a14:foregroundMark x1="79189" y1="48045" x2="82027" y2="46369"/>
                        <a14:foregroundMark x1="67568" y1="8566" x2="69730" y2="9683"/>
                        <a14:foregroundMark x1="39730" y1="46369" x2="32297" y2="46741"/>
                        <a14:foregroundMark x1="32297" y1="46741" x2="49730" y2="54749"/>
                        <a14:foregroundMark x1="49730" y1="54749" x2="50676" y2="47486"/>
                        <a14:foregroundMark x1="3378" y1="48045" x2="14189" y2="68529"/>
                        <a14:foregroundMark x1="14189" y1="68529" x2="14189" y2="68529"/>
                        <a14:foregroundMark x1="9054" y1="64246" x2="24730" y2="85475"/>
                        <a14:foregroundMark x1="24730" y1="85475" x2="50270" y2="89758"/>
                        <a14:foregroundMark x1="50270" y1="89758" x2="55946" y2="89572"/>
                        <a14:foregroundMark x1="30946" y1="91434" x2="65135" y2="94413"/>
                        <a14:foregroundMark x1="3108" y1="47114" x2="7568" y2="41527"/>
                        <a14:foregroundMark x1="1622" y1="45996" x2="5541" y2="42458"/>
                        <a14:foregroundMark x1="96351" y1="49907" x2="96081" y2="44507"/>
                        <a14:foregroundMark x1="67027" y1="91061" x2="75541" y2="87709"/>
                        <a14:foregroundMark x1="75541" y1="87709" x2="75676" y2="8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" y="377762"/>
            <a:ext cx="2265426" cy="164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un dibujo de un pavo en un plato con un cuchillo y un tenedor">
            <a:extLst>
              <a:ext uri="{FF2B5EF4-FFF2-40B4-BE49-F238E27FC236}">
                <a16:creationId xmlns:a16="http://schemas.microsoft.com/office/drawing/2014/main" id="{7DF943E0-CEA5-94A0-EFC8-8082D19C5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0" b="89880" l="7432" r="94054">
                        <a14:foregroundMark x1="12162" y1="55663" x2="9241" y2="35914"/>
                        <a14:foregroundMark x1="10021" y1="32720" x2="17297" y2="26024"/>
                        <a14:foregroundMark x1="17297" y1="26024" x2="20541" y2="25542"/>
                        <a14:foregroundMark x1="47838" y1="10602" x2="50676" y2="10361"/>
                        <a14:foregroundMark x1="89054" y1="38313" x2="93540" y2="56691"/>
                        <a14:foregroundMark x1="92712" y1="56157" x2="92973" y2="53735"/>
                        <a14:foregroundMark x1="92973" y1="53735" x2="94189" y2="53735"/>
                        <a14:foregroundMark x1="8649" y1="55422" x2="7432" y2="41446"/>
                        <a14:foregroundMark x1="7432" y1="41446" x2="7703" y2="40964"/>
                        <a14:backgroundMark x1="8378" y1="34940" x2="10405" y2="31084"/>
                        <a14:backgroundMark x1="92973" y1="66024" x2="94595" y2="59036"/>
                        <a14:backgroundMark x1="93243" y1="59759" x2="94865" y2="58072"/>
                        <a14:backgroundMark x1="93919" y1="58554" x2="91757" y2="61205"/>
                        <a14:backgroundMark x1="92297" y1="62410" x2="91757" y2="61446"/>
                        <a14:backgroundMark x1="94189" y1="57108" x2="91892" y2="67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82560" y="4979501"/>
            <a:ext cx="3391431" cy="190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arne de carnicería de costillas cortas">
            <a:extLst>
              <a:ext uri="{FF2B5EF4-FFF2-40B4-BE49-F238E27FC236}">
                <a16:creationId xmlns:a16="http://schemas.microsoft.com/office/drawing/2014/main" id="{065EED4A-FD64-18F5-1C84-979B803C8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7" b="89865" l="5946" r="91757">
                        <a14:foregroundMark x1="5946" y1="54054" x2="8108" y2="34122"/>
                        <a14:foregroundMark x1="91757" y1="70946" x2="89595" y2="56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00" y="2158887"/>
            <a:ext cx="2684921" cy="21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Dibujos animados simples de papas fritas aisladas">
            <a:extLst>
              <a:ext uri="{FF2B5EF4-FFF2-40B4-BE49-F238E27FC236}">
                <a16:creationId xmlns:a16="http://schemas.microsoft.com/office/drawing/2014/main" id="{E814BB8F-9DE5-CD57-CCC8-07A4D4A33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91" b="90759" l="3919" r="97703">
                        <a14:foregroundMark x1="3919" y1="46205" x2="5676" y2="31683"/>
                        <a14:foregroundMark x1="40946" y1="10231" x2="49865" y2="7591"/>
                        <a14:foregroundMark x1="49865" y1="7591" x2="56486" y2="7591"/>
                        <a14:foregroundMark x1="20405" y1="52805" x2="19730" y2="43564"/>
                        <a14:foregroundMark x1="35676" y1="26073" x2="37027" y2="12871"/>
                        <a14:foregroundMark x1="38108" y1="87789" x2="36757" y2="73927"/>
                        <a14:foregroundMark x1="61622" y1="87459" x2="60541" y2="73597"/>
                        <a14:foregroundMark x1="87297" y1="91419" x2="86757" y2="78878"/>
                        <a14:foregroundMark x1="92703" y1="48515" x2="89865" y2="24752"/>
                        <a14:foregroundMark x1="97703" y1="53135" x2="94730" y2="39604"/>
                        <a14:backgroundMark x1="28108" y1="55116" x2="30000" y2="5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970" y="5213859"/>
            <a:ext cx="2487930" cy="101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Deliciosa hamburguesa con queso con ingredientes frescos">
            <a:extLst>
              <a:ext uri="{FF2B5EF4-FFF2-40B4-BE49-F238E27FC236}">
                <a16:creationId xmlns:a16="http://schemas.microsoft.com/office/drawing/2014/main" id="{D98663A4-581E-C35F-8518-BF7D9C7E4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23" b="94064" l="5000" r="96622">
                        <a14:foregroundMark x1="22973" y1="36377" x2="23108" y2="25266"/>
                        <a14:foregroundMark x1="23108" y1="25266" x2="51892" y2="10350"/>
                        <a14:foregroundMark x1="51892" y1="10350" x2="75946" y2="31963"/>
                        <a14:foregroundMark x1="75946" y1="31963" x2="75000" y2="43531"/>
                        <a14:foregroundMark x1="87297" y1="35312" x2="82432" y2="22831"/>
                        <a14:foregroundMark x1="82432" y1="22831" x2="62432" y2="6240"/>
                        <a14:foregroundMark x1="62432" y1="6240" x2="52162" y2="5479"/>
                        <a14:foregroundMark x1="82162" y1="19330" x2="66081" y2="13242"/>
                        <a14:foregroundMark x1="66081" y1="13242" x2="31351" y2="17047"/>
                        <a14:foregroundMark x1="31351" y1="17047" x2="23108" y2="36225"/>
                        <a14:foregroundMark x1="23108" y1="36225" x2="34730" y2="41705"/>
                        <a14:foregroundMark x1="32703" y1="37595" x2="59054" y2="38813"/>
                        <a14:foregroundMark x1="59054" y1="38813" x2="79865" y2="33486"/>
                        <a14:foregroundMark x1="79865" y1="33486" x2="80676" y2="31963"/>
                        <a14:foregroundMark x1="91216" y1="56164" x2="90000" y2="64688"/>
                        <a14:foregroundMark x1="90000" y1="64688" x2="86486" y2="46271"/>
                        <a14:foregroundMark x1="84730" y1="83562" x2="57432" y2="91172"/>
                        <a14:foregroundMark x1="57432" y1="91172" x2="21486" y2="87519"/>
                        <a14:foregroundMark x1="21486" y1="87519" x2="13243" y2="82192"/>
                        <a14:foregroundMark x1="16892" y1="84170" x2="25405" y2="91324"/>
                        <a14:foregroundMark x1="25405" y1="91324" x2="71486" y2="79604"/>
                        <a14:foregroundMark x1="84730" y1="85236" x2="25270" y2="83562"/>
                        <a14:foregroundMark x1="25270" y1="83562" x2="39054" y2="92085"/>
                        <a14:foregroundMark x1="39054" y1="92085" x2="76622" y2="88889"/>
                        <a14:foregroundMark x1="76622" y1="88889" x2="82432" y2="89041"/>
                        <a14:foregroundMark x1="81486" y1="89650" x2="85000" y2="78843"/>
                        <a14:foregroundMark x1="85000" y1="78843" x2="92297" y2="84018"/>
                        <a14:foregroundMark x1="92297" y1="84018" x2="89189" y2="57534"/>
                        <a14:foregroundMark x1="89189" y1="57534" x2="89189" y2="57534"/>
                        <a14:foregroundMark x1="82432" y1="29072" x2="76351" y2="16591"/>
                        <a14:foregroundMark x1="76351" y1="16591" x2="57432" y2="5936"/>
                        <a14:foregroundMark x1="57432" y1="5936" x2="55135" y2="7306"/>
                        <a14:foregroundMark x1="82568" y1="22070" x2="74730" y2="15221"/>
                        <a14:foregroundMark x1="74730" y1="15221" x2="48108" y2="8828"/>
                        <a14:foregroundMark x1="48108" y1="8828" x2="25135" y2="15068"/>
                        <a14:foregroundMark x1="25135" y1="15068" x2="16081" y2="35008"/>
                        <a14:foregroundMark x1="16081" y1="35008" x2="36486" y2="46728"/>
                        <a14:foregroundMark x1="36486" y1="46728" x2="78514" y2="40791"/>
                        <a14:foregroundMark x1="78514" y1="40791" x2="86892" y2="33181"/>
                        <a14:foregroundMark x1="86892" y1="33181" x2="86892" y2="33029"/>
                        <a14:foregroundMark x1="92838" y1="35616" x2="90135" y2="27093"/>
                        <a14:foregroundMark x1="90135" y1="27093" x2="74865" y2="7610"/>
                        <a14:foregroundMark x1="16622" y1="42161" x2="12162" y2="29224"/>
                        <a14:foregroundMark x1="12162" y1="29224" x2="12162" y2="29224"/>
                        <a14:foregroundMark x1="41757" y1="32572" x2="56622" y2="22374"/>
                        <a14:foregroundMark x1="56622" y1="22374" x2="57432" y2="22222"/>
                        <a14:foregroundMark x1="16081" y1="89193" x2="32838" y2="91020"/>
                        <a14:foregroundMark x1="32838" y1="91020" x2="59189" y2="90563"/>
                        <a14:foregroundMark x1="59189" y1="90563" x2="82973" y2="93455"/>
                        <a14:foregroundMark x1="10541" y1="65601" x2="5270" y2="58904"/>
                        <a14:foregroundMark x1="5270" y1="58904" x2="8378" y2="52207"/>
                        <a14:foregroundMark x1="96622" y1="67580" x2="93514" y2="56012"/>
                        <a14:foregroundMark x1="34595" y1="94064" x2="71892" y2="92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442" y="274320"/>
            <a:ext cx="2122648" cy="188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agua de salpicaduras en vaso">
            <a:extLst>
              <a:ext uri="{FF2B5EF4-FFF2-40B4-BE49-F238E27FC236}">
                <a16:creationId xmlns:a16="http://schemas.microsoft.com/office/drawing/2014/main" id="{AD04F1CA-2FB3-2B51-D75F-5E5CBDD7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03" b="90946" l="10000" r="91216">
                        <a14:foregroundMark x1="75811" y1="20000" x2="78243" y2="12568"/>
                        <a14:foregroundMark x1="91486" y1="46081" x2="91351" y2="38649"/>
                        <a14:foregroundMark x1="79595" y1="9054" x2="75541" y2="7703"/>
                        <a14:foregroundMark x1="45676" y1="89865" x2="34865" y2="90946"/>
                        <a14:foregroundMark x1="34865" y1="90946" x2="20541" y2="85541"/>
                        <a14:foregroundMark x1="20541" y1="85541" x2="12027" y2="79054"/>
                        <a14:foregroundMark x1="12027" y1="79054" x2="10541" y2="70405"/>
                        <a14:foregroundMark x1="10541" y1="70405" x2="17973" y2="40270"/>
                        <a14:foregroundMark x1="17973" y1="40270" x2="17838" y2="36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59" y="4332394"/>
            <a:ext cx="2021727" cy="202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Árbol de café o espuma de hoja con ilustración de icono de dibujos animados de frijoles">
            <a:extLst>
              <a:ext uri="{FF2B5EF4-FFF2-40B4-BE49-F238E27FC236}">
                <a16:creationId xmlns:a16="http://schemas.microsoft.com/office/drawing/2014/main" id="{27226160-FB05-B415-2581-A12534A7A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4189" y1="32162" x2="42432" y2="26757"/>
                        <a14:foregroundMark x1="41081" y1="25811" x2="41892" y2="24054"/>
                        <a14:foregroundMark x1="51216" y1="31892" x2="51081" y2="24054"/>
                        <a14:foregroundMark x1="51081" y1="24054" x2="48378" y2="19865"/>
                        <a14:foregroundMark x1="48378" y1="20541" x2="50270" y2="17703"/>
                        <a14:foregroundMark x1="41622" y1="33378" x2="42432" y2="32297"/>
                        <a14:foregroundMark x1="49730" y1="32703" x2="50676" y2="32162"/>
                        <a14:foregroundMark x1="50135" y1="17703" x2="50811" y2="16757"/>
                        <a14:foregroundMark x1="42838" y1="23243" x2="43243" y2="22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387" y="2094907"/>
            <a:ext cx="2668186" cy="26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Icono de vaso de yogur Caricatura de icono de vector de vaso de yogur para diseño web aislado sobre fondo blanco">
            <a:extLst>
              <a:ext uri="{FF2B5EF4-FFF2-40B4-BE49-F238E27FC236}">
                <a16:creationId xmlns:a16="http://schemas.microsoft.com/office/drawing/2014/main" id="{DE62E6A9-51DB-BDA1-A110-7ECEE752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054" b="90000" l="10000" r="90000">
                        <a14:foregroundMark x1="22027" y1="14865" x2="24054" y2="15405"/>
                        <a14:foregroundMark x1="55000" y1="9054" x2="76757" y2="14595"/>
                        <a14:foregroundMark x1="76757" y1="14595" x2="78649" y2="16216"/>
                        <a14:foregroundMark x1="21486" y1="14595" x2="30405" y2="10000"/>
                        <a14:foregroundMark x1="30405" y1="10000" x2="32297" y2="9730"/>
                        <a14:foregroundMark x1="74730" y1="50135" x2="71486" y2="76622"/>
                        <a14:foregroundMark x1="32703" y1="89054" x2="53784" y2="89459"/>
                        <a14:foregroundMark x1="53784" y1="89459" x2="68649" y2="88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309" y="0"/>
            <a:ext cx="1722120" cy="17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Conjunto de bebidas alcohólicas.">
            <a:extLst>
              <a:ext uri="{FF2B5EF4-FFF2-40B4-BE49-F238E27FC236}">
                <a16:creationId xmlns:a16="http://schemas.microsoft.com/office/drawing/2014/main" id="{1FFDF527-C823-E831-6858-A1E611DBD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568" b="92162" l="10000" r="90000">
                        <a14:foregroundMark x1="12703" y1="62568" x2="11081" y2="54730"/>
                        <a14:foregroundMark x1="11081" y1="54730" x2="12568" y2="43378"/>
                        <a14:foregroundMark x1="12568" y1="43378" x2="17973" y2="42162"/>
                        <a14:foregroundMark x1="36216" y1="16757" x2="47568" y2="14324"/>
                        <a14:foregroundMark x1="47568" y1="14324" x2="64459" y2="15405"/>
                        <a14:foregroundMark x1="66622" y1="9730" x2="77973" y2="7568"/>
                        <a14:foregroundMark x1="64865" y1="38784" x2="84730" y2="36216"/>
                        <a14:foregroundMark x1="84730" y1="36216" x2="87703" y2="36216"/>
                        <a14:foregroundMark x1="67162" y1="89730" x2="80135" y2="88378"/>
                        <a14:foregroundMark x1="18514" y1="92162" x2="35541" y2="91216"/>
                        <a14:foregroundMark x1="24189" y1="30811" x2="25228" y2="31348"/>
                        <a14:foregroundMark x1="36081" y1="32297" x2="32568" y2="33919"/>
                        <a14:foregroundMark x1="41486" y1="49730" x2="38378" y2="40541"/>
                        <a14:foregroundMark x1="38378" y1="40541" x2="37973" y2="40000"/>
                        <a14:backgroundMark x1="19595" y1="33919" x2="27973" y2="33649"/>
                        <a14:backgroundMark x1="27973" y1="33649" x2="28108" y2="3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21" y="115766"/>
            <a:ext cx="1447829" cy="144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84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AF40C3-30EA-83BA-1C9D-3E90940F36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326962"/>
              </p:ext>
            </p:extLst>
          </p:nvPr>
        </p:nvGraphicFramePr>
        <p:xfrm>
          <a:off x="2573369" y="1790795"/>
          <a:ext cx="7045262" cy="292608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062032">
                  <a:extLst>
                    <a:ext uri="{9D8B030D-6E8A-4147-A177-3AD203B41FA5}">
                      <a16:colId xmlns:a16="http://schemas.microsoft.com/office/drawing/2014/main" val="1649050203"/>
                    </a:ext>
                  </a:extLst>
                </a:gridCol>
                <a:gridCol w="1983230">
                  <a:extLst>
                    <a:ext uri="{9D8B030D-6E8A-4147-A177-3AD203B41FA5}">
                      <a16:colId xmlns:a16="http://schemas.microsoft.com/office/drawing/2014/main" val="1949615139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el</a:t>
                      </a:r>
                      <a:r>
                        <a:rPr lang="en-US" sz="2000" dirty="0">
                          <a:solidFill>
                            <a:sysClr val="windowText" lastClr="0000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té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b="0" dirty="0">
                          <a:solidFill>
                            <a:sysClr val="windowText" lastClr="000000"/>
                          </a:solidFill>
                          <a:effectLst/>
                        </a:rPr>
                        <a:t>tea</a:t>
                      </a:r>
                      <a:endParaRPr lang="en-US" sz="2000" b="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49137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s-GT" sz="2000" dirty="0">
                          <a:solidFill>
                            <a:sysClr val="windowText" lastClr="000000"/>
                          </a:solidFill>
                          <a:effectLst/>
                        </a:rPr>
                        <a:t>el refresco /la soda /la gaseosa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ysClr val="windowText" lastClr="000000"/>
                          </a:solidFill>
                          <a:effectLst/>
                        </a:rPr>
                        <a:t>soda</a:t>
                      </a:r>
                      <a:endParaRPr lang="en-US" sz="20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64076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s-MX" sz="2000">
                          <a:solidFill>
                            <a:sysClr val="windowText" lastClr="000000"/>
                          </a:solidFill>
                          <a:effectLst/>
                        </a:rPr>
                        <a:t>el vino</a:t>
                      </a:r>
                      <a:endParaRPr lang="en-US" sz="20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s-MX" sz="20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wine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3346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ysClr val="windowText" lastClr="000000"/>
                          </a:solidFill>
                          <a:effectLst/>
                        </a:rPr>
                        <a:t>la cerveza</a:t>
                      </a:r>
                      <a:endParaRPr lang="en-US" sz="20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ysClr val="windowText" lastClr="000000"/>
                          </a:solidFill>
                          <a:effectLst/>
                        </a:rPr>
                        <a:t>beer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50895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s-MX" sz="2000">
                          <a:solidFill>
                            <a:sysClr val="windowText" lastClr="000000"/>
                          </a:solidFill>
                          <a:effectLst/>
                        </a:rPr>
                        <a:t>hielo</a:t>
                      </a:r>
                      <a:endParaRPr lang="en-US" sz="20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s-MX" sz="2000" dirty="0">
                          <a:solidFill>
                            <a:sysClr val="windowText" lastClr="000000"/>
                          </a:solidFill>
                          <a:effectLst/>
                        </a:rPr>
                        <a:t>ice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13077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ysClr val="windowText" lastClr="000000"/>
                          </a:solidFill>
                          <a:effectLst/>
                        </a:rPr>
                        <a:t>con </a:t>
                      </a:r>
                      <a:endParaRPr lang="en-US" sz="20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ysClr val="windowText" lastClr="000000"/>
                          </a:solidFill>
                          <a:effectLst/>
                        </a:rPr>
                        <a:t>with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98389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ysClr val="windowText" lastClr="000000"/>
                          </a:solidFill>
                          <a:effectLst/>
                        </a:rPr>
                        <a:t>sin</a:t>
                      </a:r>
                      <a:endParaRPr lang="en-US" sz="20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ysClr val="windowText" lastClr="000000"/>
                          </a:solidFill>
                          <a:effectLst/>
                        </a:rPr>
                        <a:t>without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68698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>
                          <a:solidFill>
                            <a:sysClr val="windowText" lastClr="000000"/>
                          </a:solidFill>
                          <a:effectLst/>
                        </a:rPr>
                        <a:t>y (pronounced “e”)</a:t>
                      </a:r>
                      <a:endParaRPr lang="en-US" sz="20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ysClr val="windowText" lastClr="000000"/>
                          </a:solidFill>
                          <a:effectLst/>
                        </a:rPr>
                        <a:t>and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716961"/>
                  </a:ext>
                </a:extLst>
              </a:tr>
            </a:tbl>
          </a:graphicData>
        </a:graphic>
      </p:graphicFrame>
      <p:pic>
        <p:nvPicPr>
          <p:cNvPr id="12290" name="Picture 2" descr="Ilustración plana del día internacional del té">
            <a:extLst>
              <a:ext uri="{FF2B5EF4-FFF2-40B4-BE49-F238E27FC236}">
                <a16:creationId xmlns:a16="http://schemas.microsoft.com/office/drawing/2014/main" id="{76722BF7-A66C-6EAE-E310-5CB9955F6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6757" y1="43108" x2="60270" y2="44595"/>
                        <a14:foregroundMark x1="70946" y1="48243" x2="71351" y2="39054"/>
                        <a14:foregroundMark x1="74865" y1="48243" x2="78108" y2="39595"/>
                        <a14:foregroundMark x1="68649" y1="48243" x2="68514" y2="41216"/>
                        <a14:foregroundMark x1="68649" y1="49730" x2="70405" y2="40000"/>
                        <a14:foregroundMark x1="70405" y1="40000" x2="71351" y2="39054"/>
                        <a14:foregroundMark x1="69595" y1="49730" x2="67568" y2="39459"/>
                        <a14:foregroundMark x1="67568" y1="39459" x2="67703" y2="38919"/>
                        <a14:foregroundMark x1="69459" y1="42297" x2="72973" y2="38649"/>
                        <a14:backgroundMark x1="18919" y1="44595" x2="17703" y2="34459"/>
                        <a14:backgroundMark x1="17703" y1="34459" x2="24595" y2="17703"/>
                        <a14:backgroundMark x1="24595" y1="17703" x2="45946" y2="12432"/>
                        <a14:backgroundMark x1="45946" y1="12432" x2="66757" y2="14189"/>
                        <a14:backgroundMark x1="66757" y1="14189" x2="79324" y2="23919"/>
                        <a14:backgroundMark x1="79324" y1="23919" x2="85811" y2="57703"/>
                        <a14:backgroundMark x1="85811" y1="57703" x2="82297" y2="73108"/>
                        <a14:backgroundMark x1="82297" y1="73108" x2="58378" y2="81892"/>
                        <a14:backgroundMark x1="58378" y1="81892" x2="40135" y2="80270"/>
                        <a14:backgroundMark x1="40135" y1="80270" x2="28378" y2="70676"/>
                        <a14:backgroundMark x1="28378" y1="70676" x2="14730" y2="44324"/>
                        <a14:backgroundMark x1="14730" y1="44324" x2="14459" y2="39189"/>
                        <a14:backgroundMark x1="22973" y1="50405" x2="28784" y2="49324"/>
                        <a14:backgroundMark x1="77958" y1="39883" x2="73243" y2="23108"/>
                        <a14:backgroundMark x1="79054" y1="43784" x2="77978" y2="39957"/>
                        <a14:backgroundMark x1="72028" y1="36959" x2="71757" y2="29730"/>
                        <a14:backgroundMark x1="68468" y1="47678" x2="68378" y2="48514"/>
                        <a14:backgroundMark x1="71216" y1="22027" x2="68998" y2="42728"/>
                        <a14:backgroundMark x1="70277" y1="50313" x2="76081" y2="55811"/>
                        <a14:backgroundMark x1="69498" y1="49575" x2="70100" y2="50145"/>
                        <a14:backgroundMark x1="68378" y1="48514" x2="68891" y2="49000"/>
                        <a14:backgroundMark x1="76081" y1="55811" x2="77568" y2="55946"/>
                        <a14:backgroundMark x1="76757" y1="49865" x2="83108" y2="65000"/>
                        <a14:backgroundMark x1="83108" y1="65000" x2="83108" y2="65135"/>
                        <a14:backgroundMark x1="79865" y1="62568" x2="68243" y2="70270"/>
                        <a14:backgroundMark x1="68243" y1="70270" x2="28108" y2="74865"/>
                        <a14:backgroundMark x1="28108" y1="74865" x2="26351" y2="74054"/>
                        <a14:backgroundMark x1="24459" y1="25270" x2="29865" y2="20405"/>
                        <a14:backgroundMark x1="29865" y1="20405" x2="29865" y2="20405"/>
                        <a14:backgroundMark x1="22703" y1="57432" x2="25946" y2="54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679" y="143256"/>
            <a:ext cx="3285744" cy="328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lustración clásica de la botella de refresco">
            <a:extLst>
              <a:ext uri="{FF2B5EF4-FFF2-40B4-BE49-F238E27FC236}">
                <a16:creationId xmlns:a16="http://schemas.microsoft.com/office/drawing/2014/main" id="{9C17255D-EE5E-5F4E-4F6E-900FCEF69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0" b="96450" l="2579" r="97135">
                        <a14:foregroundMark x1="31089" y1="23850" x2="38682" y2="5850"/>
                        <a14:foregroundMark x1="38682" y1="5850" x2="38682" y2="5850"/>
                        <a14:foregroundMark x1="39398" y1="4400" x2="60458" y2="3600"/>
                        <a14:foregroundMark x1="60458" y1="3600" x2="61605" y2="3850"/>
                        <a14:foregroundMark x1="92120" y1="37850" x2="97135" y2="50550"/>
                        <a14:foregroundMark x1="10745" y1="56250" x2="2579" y2="43200"/>
                        <a14:foregroundMark x1="2579" y1="43200" x2="4298" y2="35450"/>
                        <a14:foregroundMark x1="18481" y1="92000" x2="41977" y2="93000"/>
                        <a14:foregroundMark x1="41977" y1="93000" x2="73496" y2="92000"/>
                        <a14:foregroundMark x1="26791" y1="6150" x2="41691" y2="3050"/>
                        <a14:foregroundMark x1="23782" y1="96400" x2="52865" y2="96450"/>
                        <a14:foregroundMark x1="52865" y1="96450" x2="65473" y2="96400"/>
                        <a14:foregroundMark x1="84527" y1="95750" x2="92120" y2="8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100" y="3738467"/>
            <a:ext cx="1021419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Vaso de vino tinto icono plano vectorial logotipo cartel de cartel impreso concepto de menú diseño de marca">
            <a:extLst>
              <a:ext uri="{FF2B5EF4-FFF2-40B4-BE49-F238E27FC236}">
                <a16:creationId xmlns:a16="http://schemas.microsoft.com/office/drawing/2014/main" id="{D6D57446-38E3-C279-89AE-BD17A8F42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541" l="10000" r="90000">
                        <a14:foregroundMark x1="40946" y1="90541" x2="49459" y2="89730"/>
                        <a14:foregroundMark x1="49459" y1="89730" x2="55135" y2="89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200" y="-259366"/>
            <a:ext cx="3410712" cy="341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seis cervezas bebidas establecer iconos">
            <a:extLst>
              <a:ext uri="{FF2B5EF4-FFF2-40B4-BE49-F238E27FC236}">
                <a16:creationId xmlns:a16="http://schemas.microsoft.com/office/drawing/2014/main" id="{F2A08FEF-9351-4BEF-1020-6A7F927FD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47" b="45250" l="7973" r="35692">
                        <a14:backgroundMark x1="11622" y1="33960" x2="10541" y2="29191"/>
                        <a14:backgroundMark x1="29459" y1="31358" x2="29730" y2="27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8" t="2497" r="60843" b="50000"/>
          <a:stretch>
            <a:fillRect/>
          </a:stretch>
        </p:blipFill>
        <p:spPr bwMode="auto">
          <a:xfrm>
            <a:off x="-55912" y="2911697"/>
            <a:ext cx="2442210" cy="313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ubo de hielo sobre fondo blanco.">
            <a:extLst>
              <a:ext uri="{FF2B5EF4-FFF2-40B4-BE49-F238E27FC236}">
                <a16:creationId xmlns:a16="http://schemas.microsoft.com/office/drawing/2014/main" id="{90B8721B-E4D4-D12D-E386-A11A9A4D7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97" b="66954" l="2838" r="93784">
                        <a14:foregroundMark x1="7162" y1="18103" x2="26892" y2="47989"/>
                        <a14:foregroundMark x1="27703" y1="43391" x2="24054" y2="32184"/>
                        <a14:foregroundMark x1="19730" y1="29885" x2="19459" y2="25862"/>
                        <a14:foregroundMark x1="17027" y1="9770" x2="17027" y2="9770"/>
                        <a14:foregroundMark x1="2838" y1="13506" x2="14595" y2="18678"/>
                        <a14:foregroundMark x1="14595" y1="18678" x2="18919" y2="29310"/>
                        <a14:foregroundMark x1="34865" y1="67241" x2="34865" y2="67241"/>
                        <a14:foregroundMark x1="49324" y1="60345" x2="60270" y2="56322"/>
                        <a14:foregroundMark x1="78784" y1="59770" x2="89189" y2="53161"/>
                        <a14:foregroundMark x1="89189" y1="53161" x2="90000" y2="45115"/>
                        <a14:foregroundMark x1="91216" y1="52011" x2="93784" y2="52874"/>
                        <a14:foregroundMark x1="87297" y1="58333" x2="78649" y2="60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30139"/>
          <a:stretch>
            <a:fillRect/>
          </a:stretch>
        </p:blipFill>
        <p:spPr bwMode="auto">
          <a:xfrm>
            <a:off x="3817621" y="5047583"/>
            <a:ext cx="4410456" cy="144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Signo pintado a pincel sin estilo dibujado a mano un efecto grunge">
            <a:extLst>
              <a:ext uri="{FF2B5EF4-FFF2-40B4-BE49-F238E27FC236}">
                <a16:creationId xmlns:a16="http://schemas.microsoft.com/office/drawing/2014/main" id="{EC93945C-4427-DE2A-9503-DD32912C9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6622" y1="10405" x2="67297" y2="13514"/>
                        <a14:foregroundMark x1="67297" y1="13514" x2="74730" y2="17973"/>
                        <a14:foregroundMark x1="74730" y1="17973" x2="74730" y2="17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141" y="137970"/>
            <a:ext cx="1658112" cy="165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B57D9-139B-1E1B-5E58-EDB80539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64" y="2111773"/>
            <a:ext cx="4382521" cy="2007789"/>
          </a:xfrm>
        </p:spPr>
        <p:txBody>
          <a:bodyPr/>
          <a:lstStyle/>
          <a:p>
            <a:pPr algn="r"/>
            <a:r>
              <a:rPr lang="es-GT" dirty="0"/>
              <a:t>¡Vamos a Conversar! </a:t>
            </a:r>
            <a:br>
              <a:rPr lang="es-GT" dirty="0"/>
            </a:br>
            <a:endParaRPr lang="en-US" dirty="0"/>
          </a:p>
        </p:txBody>
      </p:sp>
      <p:pic>
        <p:nvPicPr>
          <p:cNvPr id="11266" name="Picture 2" descr="Amigos videollamadas en la computadora portátil">
            <a:extLst>
              <a:ext uri="{FF2B5EF4-FFF2-40B4-BE49-F238E27FC236}">
                <a16:creationId xmlns:a16="http://schemas.microsoft.com/office/drawing/2014/main" id="{40B02804-08D1-10AF-2138-996C68652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75" y="1653913"/>
            <a:ext cx="3524250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B2EA393-D888-3D4C-2153-0E582ECF6DBF}"/>
              </a:ext>
            </a:extLst>
          </p:cNvPr>
          <p:cNvSpPr txBox="1">
            <a:spLocks/>
          </p:cNvSpPr>
          <p:nvPr/>
        </p:nvSpPr>
        <p:spPr>
          <a:xfrm>
            <a:off x="6213150" y="4119562"/>
            <a:ext cx="4880300" cy="229552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GT" b="1"/>
              <a:t>Let’s go over the group conversation before we split into breakout rooms!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29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BC329-9D3F-97BC-04AB-4F72267DC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sz="3600" dirty="0"/>
              <a:t>¡A romper el hielo! </a:t>
            </a:r>
            <a:r>
              <a:rPr lang="es-GT" dirty="0" err="1"/>
              <a:t>Icebreaker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68E7E-7262-6FBD-3174-FC64DFC82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129" y="546672"/>
            <a:ext cx="6252633" cy="5414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Please tell us:</a:t>
            </a:r>
          </a:p>
          <a:p>
            <a:pPr marL="0" indent="0">
              <a:buNone/>
            </a:pPr>
            <a:endParaRPr lang="en-US" sz="4000" b="1" i="1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MX" sz="40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¿Cómo estás? </a:t>
            </a:r>
            <a:r>
              <a:rPr lang="es-MX" sz="12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</a:t>
            </a:r>
            <a:r>
              <a:rPr lang="es-MX" sz="1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are </a:t>
            </a:r>
            <a:r>
              <a:rPr lang="es-MX" sz="12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</a:t>
            </a:r>
            <a:r>
              <a:rPr lang="es-MX" sz="1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endParaRPr lang="es-MX" sz="4000" b="1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GT" sz="40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Menciona 2 </a:t>
            </a:r>
            <a:r>
              <a:rPr lang="es-GT" sz="40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elementos que necesitas para viajar.</a:t>
            </a:r>
            <a:r>
              <a:rPr lang="es-GT" sz="40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1200" b="1" i="1" kern="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Mention</a:t>
            </a:r>
            <a:r>
              <a:rPr lang="es-GT" sz="1200" b="1" i="1" kern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 </a:t>
            </a:r>
            <a:r>
              <a:rPr lang="es-GT" sz="1200" b="1" i="1" kern="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elements</a:t>
            </a:r>
            <a:r>
              <a:rPr lang="es-GT" sz="1200" b="1" i="1" kern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1200" b="1" i="1" kern="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that</a:t>
            </a:r>
            <a:r>
              <a:rPr lang="es-GT" sz="1200" b="1" i="1" kern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1200" b="1" i="1" kern="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</a:t>
            </a:r>
            <a:r>
              <a:rPr lang="es-GT" sz="1200" b="1" i="1" kern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1200" b="1" i="1" kern="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need</a:t>
            </a:r>
            <a:r>
              <a:rPr lang="es-GT" sz="1200" b="1" i="1" kern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1200" b="1" i="1" kern="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</a:t>
            </a:r>
            <a:r>
              <a:rPr lang="es-GT" sz="1200" b="1" i="1" kern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GT" sz="1200" b="1" i="1" kern="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traveling</a:t>
            </a:r>
            <a:r>
              <a:rPr lang="es-GT" sz="1200" b="1" i="1" kern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s-GT" sz="1200" b="1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509562-A3A4-7395-4DAD-61BD54A0D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456992"/>
            <a:ext cx="3547533" cy="360031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2" name="Picture 4" descr="Amigos de diseño plano mirando hacia arriba">
            <a:extLst>
              <a:ext uri="{FF2B5EF4-FFF2-40B4-BE49-F238E27FC236}">
                <a16:creationId xmlns:a16="http://schemas.microsoft.com/office/drawing/2014/main" id="{50EE80AB-66DC-67CE-95CD-BE720AE23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2456992"/>
            <a:ext cx="3547533" cy="360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95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B1D87-B903-14C2-2966-637F00B1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05"/>
          <a:stretch>
            <a:fillRect/>
          </a:stretch>
        </p:blipFill>
        <p:spPr>
          <a:xfrm>
            <a:off x="117163" y="1042067"/>
            <a:ext cx="11957674" cy="53587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6A3271-9063-87C0-CD8F-7C8456D68D6A}"/>
              </a:ext>
            </a:extLst>
          </p:cNvPr>
          <p:cNvSpPr txBox="1"/>
          <p:nvPr/>
        </p:nvSpPr>
        <p:spPr>
          <a:xfrm>
            <a:off x="381000" y="211069"/>
            <a:ext cx="415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Part</a:t>
            </a:r>
            <a:r>
              <a:rPr lang="es-GT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#1</a:t>
            </a:r>
            <a:endParaRPr lang="en-US" sz="4800" dirty="0">
              <a:solidFill>
                <a:schemeClr val="accent6">
                  <a:lumMod val="60000"/>
                  <a:lumOff val="40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38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33BCC1-9A41-2838-1BB0-E999E0DA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00D538-C49E-C4D6-F367-F3D099E17424}"/>
              </a:ext>
            </a:extLst>
          </p:cNvPr>
          <p:cNvSpPr txBox="1"/>
          <p:nvPr/>
        </p:nvSpPr>
        <p:spPr>
          <a:xfrm>
            <a:off x="381000" y="211069"/>
            <a:ext cx="415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Part</a:t>
            </a:r>
            <a:r>
              <a:rPr lang="es-GT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#2</a:t>
            </a:r>
            <a:endParaRPr lang="en-US" sz="4800" dirty="0">
              <a:solidFill>
                <a:schemeClr val="accent6">
                  <a:lumMod val="60000"/>
                  <a:lumOff val="40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17DC2-11FC-676D-8A4C-39F3C5F54E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76" b="1360"/>
          <a:stretch>
            <a:fillRect/>
          </a:stretch>
        </p:blipFill>
        <p:spPr>
          <a:xfrm>
            <a:off x="47625" y="1114424"/>
            <a:ext cx="12057432" cy="476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3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DE7259-FA4C-7CBC-308A-1366161F6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DAD223-2849-2D8A-AD91-BCA430C7E3DC}"/>
              </a:ext>
            </a:extLst>
          </p:cNvPr>
          <p:cNvSpPr txBox="1"/>
          <p:nvPr/>
        </p:nvSpPr>
        <p:spPr>
          <a:xfrm>
            <a:off x="295275" y="82721"/>
            <a:ext cx="415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Part</a:t>
            </a:r>
            <a:r>
              <a:rPr lang="es-GT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#3</a:t>
            </a:r>
            <a:endParaRPr lang="en-US" sz="4800" dirty="0">
              <a:solidFill>
                <a:schemeClr val="accent6">
                  <a:lumMod val="60000"/>
                  <a:lumOff val="40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C87FF-93A5-7329-9E7D-FADED12E2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074" y="913718"/>
            <a:ext cx="10019101" cy="563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3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C186D-6ECF-2B27-77FF-2DC115AC5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GT" sz="7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¡Más Práctica!</a:t>
            </a:r>
            <a:endParaRPr lang="en-US" sz="72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69DE0-5764-4FA8-6EAB-22D0B36CF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dirty="0"/>
              <a:t>Match </a:t>
            </a:r>
            <a:r>
              <a:rPr lang="es-GT" dirty="0" err="1"/>
              <a:t>the</a:t>
            </a:r>
            <a:r>
              <a:rPr lang="es-GT" dirty="0"/>
              <a:t> </a:t>
            </a:r>
            <a:r>
              <a:rPr lang="es-GT" dirty="0" err="1"/>
              <a:t>words</a:t>
            </a:r>
            <a:r>
              <a:rPr lang="es-GT" dirty="0"/>
              <a:t> </a:t>
            </a:r>
            <a:r>
              <a:rPr lang="es-GT" dirty="0" err="1"/>
              <a:t>with</a:t>
            </a:r>
            <a:r>
              <a:rPr lang="es-GT" dirty="0"/>
              <a:t> </a:t>
            </a:r>
            <a:r>
              <a:rPr lang="es-GT" dirty="0" err="1"/>
              <a:t>the</a:t>
            </a:r>
            <a:r>
              <a:rPr lang="es-GT" dirty="0"/>
              <a:t> </a:t>
            </a:r>
            <a:r>
              <a:rPr lang="es-GT" dirty="0" err="1"/>
              <a:t>correct</a:t>
            </a:r>
            <a:r>
              <a:rPr lang="es-GT" dirty="0"/>
              <a:t> </a:t>
            </a:r>
            <a:r>
              <a:rPr lang="es-GT" dirty="0" err="1"/>
              <a:t>Spanish</a:t>
            </a:r>
            <a:r>
              <a:rPr lang="es-GT" dirty="0"/>
              <a:t> </a:t>
            </a:r>
            <a:r>
              <a:rPr lang="es-GT" dirty="0" err="1"/>
              <a:t>definition</a:t>
            </a:r>
            <a:r>
              <a:rPr lang="es-GT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08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4C3880CD-EF22-AF91-7014-F8B1B76868E9}"/>
              </a:ext>
            </a:extLst>
          </p:cNvPr>
          <p:cNvSpPr txBox="1"/>
          <p:nvPr/>
        </p:nvSpPr>
        <p:spPr>
          <a:xfrm>
            <a:off x="1501458" y="805180"/>
            <a:ext cx="1956118" cy="5062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50000"/>
              </a:lnSpc>
              <a:buNone/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cena 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buNone/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merienda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buNone/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postre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buNone/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fruta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buNone/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los huevos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buNone/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jamón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buNone/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tocino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buNone/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pollo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buNone/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vino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buNone/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cerveza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buNone/>
            </a:pPr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café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/>
            <a:r>
              <a:rPr lang="es-GT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B0429F69-179D-BC85-E73A-CB59DE82D190}"/>
              </a:ext>
            </a:extLst>
          </p:cNvPr>
          <p:cNvSpPr txBox="1"/>
          <p:nvPr/>
        </p:nvSpPr>
        <p:spPr>
          <a:xfrm>
            <a:off x="8334375" y="805180"/>
            <a:ext cx="1956118" cy="5062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50000"/>
              </a:lnSpc>
              <a:buNone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bacon</a:t>
            </a:r>
          </a:p>
          <a:p>
            <a:pPr marL="0" marR="0">
              <a:lnSpc>
                <a:spcPct val="150000"/>
              </a:lnSpc>
              <a:buNone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coffee</a:t>
            </a:r>
          </a:p>
          <a:p>
            <a:pPr marL="0" marR="0">
              <a:lnSpc>
                <a:spcPct val="150000"/>
              </a:lnSpc>
              <a:buNone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dinner</a:t>
            </a:r>
          </a:p>
          <a:p>
            <a:pPr marL="0" marR="0">
              <a:lnSpc>
                <a:spcPct val="150000"/>
              </a:lnSpc>
              <a:buNone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chicken</a:t>
            </a:r>
          </a:p>
          <a:p>
            <a:pPr marL="0" marR="0">
              <a:lnSpc>
                <a:spcPct val="150000"/>
              </a:lnSpc>
              <a:buNone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eggs</a:t>
            </a:r>
          </a:p>
          <a:p>
            <a:pPr marL="0" marR="0">
              <a:lnSpc>
                <a:spcPct val="150000"/>
              </a:lnSpc>
              <a:buNone/>
            </a:pPr>
            <a:r>
              <a:rPr lang="en-US" sz="20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snack</a:t>
            </a:r>
          </a:p>
          <a:p>
            <a:pPr marL="0" marR="0">
              <a:lnSpc>
                <a:spcPct val="150000"/>
              </a:lnSpc>
              <a:buNone/>
            </a:pP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dessert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buNone/>
            </a:pP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fruit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buNone/>
            </a:pP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wine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buNone/>
            </a:pP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ham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</a:pPr>
            <a:r>
              <a:rPr lang="es-GT" sz="2000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beer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1CC9AB-EA9A-C6B8-88A7-9F563A89665A}"/>
              </a:ext>
            </a:extLst>
          </p:cNvPr>
          <p:cNvCxnSpPr>
            <a:cxnSpLocks/>
          </p:cNvCxnSpPr>
          <p:nvPr/>
        </p:nvCxnSpPr>
        <p:spPr>
          <a:xfrm>
            <a:off x="2686050" y="1200624"/>
            <a:ext cx="5715000" cy="82820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7B9F3D-49D4-8AAF-067D-924BB63081E7}"/>
              </a:ext>
            </a:extLst>
          </p:cNvPr>
          <p:cNvCxnSpPr>
            <a:cxnSpLocks/>
          </p:cNvCxnSpPr>
          <p:nvPr/>
        </p:nvCxnSpPr>
        <p:spPr>
          <a:xfrm>
            <a:off x="2943225" y="1604002"/>
            <a:ext cx="5457825" cy="1765251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95B508-2B12-77BD-8095-5096FC69BF63}"/>
              </a:ext>
            </a:extLst>
          </p:cNvPr>
          <p:cNvCxnSpPr>
            <a:cxnSpLocks/>
          </p:cNvCxnSpPr>
          <p:nvPr/>
        </p:nvCxnSpPr>
        <p:spPr>
          <a:xfrm>
            <a:off x="2686050" y="2061740"/>
            <a:ext cx="5715000" cy="1815923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D27F0E-0953-0C85-1E76-A1DCE9B3E39E}"/>
              </a:ext>
            </a:extLst>
          </p:cNvPr>
          <p:cNvCxnSpPr>
            <a:cxnSpLocks/>
          </p:cNvCxnSpPr>
          <p:nvPr/>
        </p:nvCxnSpPr>
        <p:spPr>
          <a:xfrm>
            <a:off x="2371725" y="2546374"/>
            <a:ext cx="6029325" cy="1818593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40539C-11A2-8C49-D0AB-0E50D8EA064B}"/>
              </a:ext>
            </a:extLst>
          </p:cNvPr>
          <p:cNvCxnSpPr>
            <a:cxnSpLocks/>
          </p:cNvCxnSpPr>
          <p:nvPr/>
        </p:nvCxnSpPr>
        <p:spPr>
          <a:xfrm>
            <a:off x="2781300" y="2969701"/>
            <a:ext cx="5553075" cy="0"/>
          </a:xfrm>
          <a:prstGeom prst="line">
            <a:avLst/>
          </a:prstGeom>
          <a:ln w="76200">
            <a:solidFill>
              <a:srgbClr val="F622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5C9530-666D-409F-56EB-CC5870B33B22}"/>
              </a:ext>
            </a:extLst>
          </p:cNvPr>
          <p:cNvCxnSpPr>
            <a:cxnSpLocks/>
          </p:cNvCxnSpPr>
          <p:nvPr/>
        </p:nvCxnSpPr>
        <p:spPr>
          <a:xfrm>
            <a:off x="2590800" y="3377123"/>
            <a:ext cx="5810250" cy="187161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97C25F-BC24-9F47-EF79-EAFAC63DCC75}"/>
              </a:ext>
            </a:extLst>
          </p:cNvPr>
          <p:cNvCxnSpPr>
            <a:cxnSpLocks/>
          </p:cNvCxnSpPr>
          <p:nvPr/>
        </p:nvCxnSpPr>
        <p:spPr>
          <a:xfrm flipV="1">
            <a:off x="2590800" y="1103773"/>
            <a:ext cx="5810250" cy="2788352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F12FE5-3787-B286-867C-EFE6981F7D77}"/>
              </a:ext>
            </a:extLst>
          </p:cNvPr>
          <p:cNvCxnSpPr>
            <a:cxnSpLocks/>
          </p:cNvCxnSpPr>
          <p:nvPr/>
        </p:nvCxnSpPr>
        <p:spPr>
          <a:xfrm flipV="1">
            <a:off x="2479517" y="2522814"/>
            <a:ext cx="5997733" cy="1799677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03E19E-CC5F-8E4C-EB36-6A5316652FEB}"/>
              </a:ext>
            </a:extLst>
          </p:cNvPr>
          <p:cNvCxnSpPr>
            <a:cxnSpLocks/>
          </p:cNvCxnSpPr>
          <p:nvPr/>
        </p:nvCxnSpPr>
        <p:spPr>
          <a:xfrm>
            <a:off x="2371725" y="4811854"/>
            <a:ext cx="6029325" cy="22136"/>
          </a:xfrm>
          <a:prstGeom prst="line">
            <a:avLst/>
          </a:prstGeom>
          <a:ln w="762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E39AA0-930B-8DF0-539C-B73A635B55BE}"/>
              </a:ext>
            </a:extLst>
          </p:cNvPr>
          <p:cNvCxnSpPr>
            <a:cxnSpLocks/>
          </p:cNvCxnSpPr>
          <p:nvPr/>
        </p:nvCxnSpPr>
        <p:spPr>
          <a:xfrm>
            <a:off x="2781300" y="5280877"/>
            <a:ext cx="5553075" cy="414745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FB38095-2749-C5F6-0A19-83563B9F8548}"/>
              </a:ext>
            </a:extLst>
          </p:cNvPr>
          <p:cNvCxnSpPr>
            <a:cxnSpLocks/>
          </p:cNvCxnSpPr>
          <p:nvPr/>
        </p:nvCxnSpPr>
        <p:spPr>
          <a:xfrm flipV="1">
            <a:off x="2479517" y="1561526"/>
            <a:ext cx="5921533" cy="413409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51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739CCB-32CF-B4A3-6580-A8F6BC02896D}"/>
              </a:ext>
            </a:extLst>
          </p:cNvPr>
          <p:cNvSpPr/>
          <p:nvPr/>
        </p:nvSpPr>
        <p:spPr>
          <a:xfrm>
            <a:off x="7579796" y="2785125"/>
            <a:ext cx="2023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adiós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67BC24-FE79-4833-19C6-FE37310EC918}"/>
              </a:ext>
            </a:extLst>
          </p:cNvPr>
          <p:cNvSpPr/>
          <p:nvPr/>
        </p:nvSpPr>
        <p:spPr>
          <a:xfrm>
            <a:off x="3138296" y="5774395"/>
            <a:ext cx="6575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¡Hasta la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próxima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0CF811-63D6-A8A9-4071-CAC96E2E60D2}"/>
              </a:ext>
            </a:extLst>
          </p:cNvPr>
          <p:cNvSpPr/>
          <p:nvPr/>
        </p:nvSpPr>
        <p:spPr>
          <a:xfrm>
            <a:off x="6834443" y="472586"/>
            <a:ext cx="53575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HeroicExtremeLeftFacing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¡Hasta la vista!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E665E9-32FB-BBE6-D5F1-C96A498A456C}"/>
              </a:ext>
            </a:extLst>
          </p:cNvPr>
          <p:cNvSpPr/>
          <p:nvPr/>
        </p:nvSpPr>
        <p:spPr>
          <a:xfrm>
            <a:off x="-160964" y="621940"/>
            <a:ext cx="48542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¡Hasta pronto!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C8C146-303B-9DB5-F073-D3DD69CB8FCA}"/>
              </a:ext>
            </a:extLst>
          </p:cNvPr>
          <p:cNvSpPr/>
          <p:nvPr/>
        </p:nvSpPr>
        <p:spPr>
          <a:xfrm>
            <a:off x="7585283" y="4209122"/>
            <a:ext cx="4257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¡Nos 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vemos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686DC8-8369-C7B6-8EA1-442A69AE79B5}"/>
              </a:ext>
            </a:extLst>
          </p:cNvPr>
          <p:cNvSpPr/>
          <p:nvPr/>
        </p:nvSpPr>
        <p:spPr>
          <a:xfrm>
            <a:off x="95413" y="4472866"/>
            <a:ext cx="626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¡Que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te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vaya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bien!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24DA20-A5D8-034C-749C-52EE67AEE58D}"/>
              </a:ext>
            </a:extLst>
          </p:cNvPr>
          <p:cNvSpPr/>
          <p:nvPr/>
        </p:nvSpPr>
        <p:spPr>
          <a:xfrm>
            <a:off x="4244844" y="671184"/>
            <a:ext cx="3334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¡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Cuídate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17410" name="Picture 2" descr="Dibujado a mano gente de diseño plano agitando ilustración">
            <a:extLst>
              <a:ext uri="{FF2B5EF4-FFF2-40B4-BE49-F238E27FC236}">
                <a16:creationId xmlns:a16="http://schemas.microsoft.com/office/drawing/2014/main" id="{09995A2E-9D4F-0B44-0A45-CEE4F85B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12" b="98770" l="2162" r="96486">
                        <a14:foregroundMark x1="24730" y1="22847" x2="30270" y2="22671"/>
                        <a14:foregroundMark x1="9324" y1="48682" x2="6622" y2="35852"/>
                        <a14:foregroundMark x1="6622" y1="35852" x2="6216" y2="35325"/>
                        <a14:foregroundMark x1="22297" y1="94200" x2="24730" y2="91564"/>
                        <a14:foregroundMark x1="40000" y1="97188" x2="36216" y2="97012"/>
                        <a14:foregroundMark x1="21622" y1="98770" x2="26486" y2="98418"/>
                        <a14:foregroundMark x1="91216" y1="53076" x2="92568" y2="36380"/>
                        <a14:foregroundMark x1="13649" y1="39367" x2="22973" y2="27065"/>
                        <a14:foregroundMark x1="22568" y1="23199" x2="27703" y2="17575"/>
                        <a14:foregroundMark x1="36486" y1="10545" x2="53108" y2="8787"/>
                        <a14:foregroundMark x1="53108" y1="8787" x2="56216" y2="9139"/>
                        <a14:foregroundMark x1="56486" y1="68190" x2="51622" y2="54657"/>
                        <a14:foregroundMark x1="51622" y1="54657" x2="51622" y2="54657"/>
                        <a14:foregroundMark x1="50405" y1="53954" x2="59189" y2="66960"/>
                        <a14:foregroundMark x1="59189" y1="66960" x2="55405" y2="76801"/>
                        <a14:foregroundMark x1="55405" y1="76801" x2="55270" y2="76450"/>
                        <a14:foregroundMark x1="50135" y1="74165" x2="53784" y2="52900"/>
                        <a14:foregroundMark x1="74595" y1="36907" x2="79189" y2="36380"/>
                        <a14:foregroundMark x1="82027" y1="29174" x2="79730" y2="26889"/>
                        <a14:foregroundMark x1="86622" y1="59402" x2="86216" y2="53076"/>
                        <a14:foregroundMark x1="85541" y1="65026" x2="86216" y2="60808"/>
                        <a14:foregroundMark x1="2297" y1="41652" x2="2297" y2="41652"/>
                        <a14:foregroundMark x1="96486" y1="32162" x2="96486" y2="32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511" y="1445160"/>
            <a:ext cx="4257063" cy="327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80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75D5D-C4C9-FD99-375F-D1094779F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C7DE-9EF7-D893-58C0-94F49BB2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sz="3600" dirty="0"/>
              <a:t>¡A romper el hielo! </a:t>
            </a:r>
            <a:r>
              <a:rPr lang="es-GT" dirty="0" err="1"/>
              <a:t>Icebreaker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B2AE9-45AA-20F5-4D9C-974D7D21F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178" y="446088"/>
            <a:ext cx="6252633" cy="5414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i="1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MX" sz="40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Estoy_____.</a:t>
            </a:r>
            <a:r>
              <a:rPr lang="es-MX" sz="1200" b="1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s-MX" sz="1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am_________.</a:t>
            </a:r>
            <a:endParaRPr lang="es-MX" sz="4000" b="1" i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s-GT" sz="40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Necesito______ y ______. </a:t>
            </a:r>
            <a:r>
              <a:rPr lang="es-GT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 </a:t>
            </a:r>
            <a:r>
              <a:rPr lang="es-GT" sz="1200" b="1" i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need</a:t>
            </a:r>
            <a:r>
              <a:rPr lang="es-GT" sz="1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___________ and ____________.</a:t>
            </a:r>
          </a:p>
          <a:p>
            <a:endParaRPr lang="es-GT" sz="1200" b="1" i="1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s-GT" sz="2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pasaje de abordar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GT" sz="2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pasaporte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GT" sz="2200" b="1" i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maleta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GT" sz="2200" b="1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maleta de mano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C57A5-C7DA-997C-CB50-35236DC4F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3151" y="2523744"/>
            <a:ext cx="3547533" cy="345617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8" name="Picture 6" descr="Hola - Hello - Olá - Salut - Hallo by ...">
            <a:extLst>
              <a:ext uri="{FF2B5EF4-FFF2-40B4-BE49-F238E27FC236}">
                <a16:creationId xmlns:a16="http://schemas.microsoft.com/office/drawing/2014/main" id="{BC28B6EE-6705-691B-D5A3-9DA5CBC6B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2523744"/>
            <a:ext cx="3547533" cy="345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7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B57D9-139B-1E1B-5E58-EDB80539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664" y="2111773"/>
            <a:ext cx="4382521" cy="2007789"/>
          </a:xfrm>
        </p:spPr>
        <p:txBody>
          <a:bodyPr/>
          <a:lstStyle/>
          <a:p>
            <a:pPr algn="r"/>
            <a:r>
              <a:rPr lang="es-GT" dirty="0"/>
              <a:t>¡Vamos a Conversar! </a:t>
            </a:r>
            <a:br>
              <a:rPr lang="es-GT" dirty="0"/>
            </a:br>
            <a:endParaRPr lang="en-US" dirty="0"/>
          </a:p>
        </p:txBody>
      </p:sp>
      <p:pic>
        <p:nvPicPr>
          <p:cNvPr id="11266" name="Picture 2" descr="Amigos videollamadas en la computadora portátil">
            <a:extLst>
              <a:ext uri="{FF2B5EF4-FFF2-40B4-BE49-F238E27FC236}">
                <a16:creationId xmlns:a16="http://schemas.microsoft.com/office/drawing/2014/main" id="{40B02804-08D1-10AF-2138-996C68652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75" y="1653913"/>
            <a:ext cx="3524250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B2EA393-D888-3D4C-2153-0E582ECF6DBF}"/>
              </a:ext>
            </a:extLst>
          </p:cNvPr>
          <p:cNvSpPr txBox="1">
            <a:spLocks/>
          </p:cNvSpPr>
          <p:nvPr/>
        </p:nvSpPr>
        <p:spPr>
          <a:xfrm>
            <a:off x="6213150" y="4119562"/>
            <a:ext cx="4880300" cy="2295525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GT" b="1"/>
              <a:t>Let’s go over the group conversation before we split into breakout rooms!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476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uple airport animation Images - Free Download on Freepik">
            <a:extLst>
              <a:ext uri="{FF2B5EF4-FFF2-40B4-BE49-F238E27FC236}">
                <a16:creationId xmlns:a16="http://schemas.microsoft.com/office/drawing/2014/main" id="{118144EF-AD75-F13B-322E-A11C69709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968" y="1014984"/>
            <a:ext cx="4828032" cy="48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298A41-0F1D-7B83-3237-2D0F375C024C}"/>
              </a:ext>
            </a:extLst>
          </p:cNvPr>
          <p:cNvSpPr/>
          <p:nvPr/>
        </p:nvSpPr>
        <p:spPr>
          <a:xfrm flipH="1" flipV="1">
            <a:off x="0" y="0"/>
            <a:ext cx="73639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C4103F-5F1F-3683-F2A1-5AF52255B952}"/>
              </a:ext>
            </a:extLst>
          </p:cNvPr>
          <p:cNvSpPr txBox="1"/>
          <p:nvPr/>
        </p:nvSpPr>
        <p:spPr>
          <a:xfrm>
            <a:off x="199644" y="305068"/>
            <a:ext cx="6964680" cy="624786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Hola. ¿</a:t>
            </a:r>
            <a:r>
              <a:rPr lang="en-US" sz="1600" b="1" dirty="0" err="1">
                <a:solidFill>
                  <a:schemeClr val="bg1"/>
                </a:solidFill>
              </a:rPr>
              <a:t>Dónde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estás</a:t>
            </a:r>
            <a:r>
              <a:rPr lang="en-US" sz="1600" b="1" dirty="0">
                <a:solidFill>
                  <a:schemeClr val="bg1"/>
                </a:solidFill>
              </a:rPr>
              <a:t>? </a:t>
            </a:r>
            <a:r>
              <a:rPr lang="en-US" sz="1600" i="1" dirty="0">
                <a:solidFill>
                  <a:schemeClr val="bg1"/>
                </a:solidFill>
              </a:rPr>
              <a:t>(Hi. Where are you?)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rgbClr val="00B050"/>
                </a:solidFill>
              </a:rPr>
              <a:t>B: </a:t>
            </a:r>
            <a:r>
              <a:rPr lang="en-US" sz="1600" b="1" dirty="0" err="1">
                <a:solidFill>
                  <a:srgbClr val="00B050"/>
                </a:solidFill>
              </a:rPr>
              <a:t>Estoy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 err="1">
                <a:solidFill>
                  <a:srgbClr val="00B050"/>
                </a:solidFill>
              </a:rPr>
              <a:t>en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 err="1">
                <a:solidFill>
                  <a:srgbClr val="00B050"/>
                </a:solidFill>
              </a:rPr>
              <a:t>el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 err="1">
                <a:solidFill>
                  <a:srgbClr val="00B050"/>
                </a:solidFill>
              </a:rPr>
              <a:t>aeropuerto</a:t>
            </a:r>
            <a:r>
              <a:rPr lang="en-US" sz="1600" b="1" dirty="0">
                <a:solidFill>
                  <a:srgbClr val="00B050"/>
                </a:solidFill>
              </a:rPr>
              <a:t>. </a:t>
            </a:r>
            <a:r>
              <a:rPr lang="en-US" sz="1600" i="1" dirty="0">
                <a:solidFill>
                  <a:srgbClr val="00B050"/>
                </a:solidFill>
              </a:rPr>
              <a:t>(I am at the airport.)</a:t>
            </a:r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¿</a:t>
            </a:r>
            <a:r>
              <a:rPr lang="en-US" sz="1600" b="1" dirty="0" err="1">
                <a:solidFill>
                  <a:schemeClr val="bg1"/>
                </a:solidFill>
              </a:rPr>
              <a:t>Tienes</a:t>
            </a:r>
            <a:r>
              <a:rPr lang="en-US" sz="1600" b="1" dirty="0">
                <a:solidFill>
                  <a:schemeClr val="bg1"/>
                </a:solidFill>
              </a:rPr>
              <a:t> la maleta? </a:t>
            </a:r>
            <a:r>
              <a:rPr lang="en-US" sz="1600" i="1" dirty="0">
                <a:solidFill>
                  <a:schemeClr val="bg1"/>
                </a:solidFill>
              </a:rPr>
              <a:t>(Do you have the suitcase?)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rgbClr val="00B050"/>
                </a:solidFill>
              </a:rPr>
              <a:t>B: </a:t>
            </a:r>
            <a:r>
              <a:rPr lang="en-US" sz="1600" b="1" dirty="0" err="1">
                <a:solidFill>
                  <a:srgbClr val="00B050"/>
                </a:solidFill>
              </a:rPr>
              <a:t>Sí</a:t>
            </a:r>
            <a:r>
              <a:rPr lang="en-US" sz="1600" b="1" dirty="0">
                <a:solidFill>
                  <a:srgbClr val="00B050"/>
                </a:solidFill>
              </a:rPr>
              <a:t>, </a:t>
            </a:r>
            <a:r>
              <a:rPr lang="en-US" sz="1600" b="1" dirty="0" err="1">
                <a:solidFill>
                  <a:srgbClr val="00B050"/>
                </a:solidFill>
              </a:rPr>
              <a:t>tengo</a:t>
            </a:r>
            <a:r>
              <a:rPr lang="en-US" sz="1600" b="1" dirty="0">
                <a:solidFill>
                  <a:srgbClr val="00B050"/>
                </a:solidFill>
              </a:rPr>
              <a:t> la maleta y </a:t>
            </a:r>
            <a:r>
              <a:rPr lang="en-US" sz="1600" b="1" dirty="0" err="1">
                <a:solidFill>
                  <a:srgbClr val="00B050"/>
                </a:solidFill>
              </a:rPr>
              <a:t>el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 err="1">
                <a:solidFill>
                  <a:srgbClr val="00B050"/>
                </a:solidFill>
              </a:rPr>
              <a:t>equipaje</a:t>
            </a:r>
            <a:r>
              <a:rPr lang="en-US" sz="1600" b="1" dirty="0">
                <a:solidFill>
                  <a:srgbClr val="00B050"/>
                </a:solidFill>
              </a:rPr>
              <a:t> de mano. </a:t>
            </a:r>
            <a:r>
              <a:rPr lang="en-US" sz="1600" i="1" dirty="0">
                <a:solidFill>
                  <a:srgbClr val="00B050"/>
                </a:solidFill>
              </a:rPr>
              <a:t>(Yes, I have the suitcase and the carry-on luggage.)</a:t>
            </a:r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¿</a:t>
            </a:r>
            <a:r>
              <a:rPr lang="en-US" sz="1600" b="1" dirty="0" err="1">
                <a:solidFill>
                  <a:schemeClr val="bg1"/>
                </a:solidFill>
              </a:rPr>
              <a:t>Tienes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el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pasaje</a:t>
            </a:r>
            <a:r>
              <a:rPr lang="en-US" sz="1600" b="1" dirty="0">
                <a:solidFill>
                  <a:schemeClr val="bg1"/>
                </a:solidFill>
              </a:rPr>
              <a:t> de </a:t>
            </a:r>
            <a:r>
              <a:rPr lang="en-US" sz="1600" b="1" dirty="0" err="1">
                <a:solidFill>
                  <a:schemeClr val="bg1"/>
                </a:solidFill>
              </a:rPr>
              <a:t>abordar</a:t>
            </a:r>
            <a:r>
              <a:rPr lang="en-US" sz="1600" b="1" dirty="0">
                <a:solidFill>
                  <a:schemeClr val="bg1"/>
                </a:solidFill>
              </a:rPr>
              <a:t>?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(Do you have the boarding pass?)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rgbClr val="00B050"/>
                </a:solidFill>
              </a:rPr>
              <a:t>B: </a:t>
            </a:r>
            <a:r>
              <a:rPr lang="en-US" sz="1600" b="1" dirty="0" err="1">
                <a:solidFill>
                  <a:srgbClr val="00B050"/>
                </a:solidFill>
              </a:rPr>
              <a:t>Sí</a:t>
            </a:r>
            <a:r>
              <a:rPr lang="en-US" sz="1600" b="1" dirty="0">
                <a:solidFill>
                  <a:srgbClr val="00B050"/>
                </a:solidFill>
              </a:rPr>
              <a:t>, </a:t>
            </a:r>
            <a:r>
              <a:rPr lang="en-US" sz="1600" b="1" dirty="0" err="1">
                <a:solidFill>
                  <a:srgbClr val="00B050"/>
                </a:solidFill>
              </a:rPr>
              <a:t>aquí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 err="1">
                <a:solidFill>
                  <a:srgbClr val="00B050"/>
                </a:solidFill>
              </a:rPr>
              <a:t>está</a:t>
            </a:r>
            <a:r>
              <a:rPr lang="en-US" sz="1600" b="1" dirty="0">
                <a:solidFill>
                  <a:srgbClr val="00B050"/>
                </a:solidFill>
              </a:rPr>
              <a:t> mi </a:t>
            </a:r>
            <a:r>
              <a:rPr lang="en-US" sz="1600" b="1" dirty="0" err="1">
                <a:solidFill>
                  <a:srgbClr val="00B050"/>
                </a:solidFill>
              </a:rPr>
              <a:t>pasaje</a:t>
            </a:r>
            <a:r>
              <a:rPr lang="en-US" sz="1600" b="1" dirty="0">
                <a:solidFill>
                  <a:srgbClr val="00B050"/>
                </a:solidFill>
              </a:rPr>
              <a:t> de </a:t>
            </a:r>
            <a:r>
              <a:rPr lang="en-US" sz="1600" b="1" dirty="0" err="1">
                <a:solidFill>
                  <a:srgbClr val="00B050"/>
                </a:solidFill>
              </a:rPr>
              <a:t>abordar</a:t>
            </a:r>
            <a:r>
              <a:rPr lang="en-US" sz="1600" b="1" dirty="0">
                <a:solidFill>
                  <a:srgbClr val="00B050"/>
                </a:solidFill>
              </a:rPr>
              <a:t>. </a:t>
            </a:r>
            <a:r>
              <a:rPr lang="en-US" sz="1600" i="1" dirty="0">
                <a:solidFill>
                  <a:srgbClr val="00B050"/>
                </a:solidFill>
              </a:rPr>
              <a:t>(Yes, here is my boarding pass.)</a:t>
            </a:r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Vamos a la </a:t>
            </a:r>
            <a:r>
              <a:rPr lang="en-US" sz="1600" b="1" dirty="0" err="1">
                <a:solidFill>
                  <a:schemeClr val="bg1"/>
                </a:solidFill>
              </a:rPr>
              <a:t>seguridad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i="1" dirty="0">
                <a:solidFill>
                  <a:schemeClr val="bg1"/>
                </a:solidFill>
              </a:rPr>
              <a:t>(Let’s go to security.)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rgbClr val="00B050"/>
                </a:solidFill>
              </a:rPr>
              <a:t>B: </a:t>
            </a:r>
            <a:r>
              <a:rPr lang="en-US" sz="1600" b="1" dirty="0" err="1">
                <a:solidFill>
                  <a:srgbClr val="00B050"/>
                </a:solidFill>
              </a:rPr>
              <a:t>Sí</a:t>
            </a:r>
            <a:r>
              <a:rPr lang="en-US" sz="1600" b="1" dirty="0">
                <a:solidFill>
                  <a:srgbClr val="00B050"/>
                </a:solidFill>
              </a:rPr>
              <a:t>, </a:t>
            </a:r>
            <a:r>
              <a:rPr lang="en-US" sz="1600" b="1" dirty="0" err="1">
                <a:solidFill>
                  <a:srgbClr val="00B050"/>
                </a:solidFill>
              </a:rPr>
              <a:t>pero</a:t>
            </a:r>
            <a:r>
              <a:rPr lang="en-US" sz="1600" b="1" dirty="0">
                <a:solidFill>
                  <a:srgbClr val="00B050"/>
                </a:solidFill>
              </a:rPr>
              <a:t> hay </a:t>
            </a:r>
            <a:r>
              <a:rPr lang="en-US" sz="1600" b="1" dirty="0" err="1">
                <a:solidFill>
                  <a:srgbClr val="00B050"/>
                </a:solidFill>
              </a:rPr>
              <a:t>una</a:t>
            </a:r>
            <a:r>
              <a:rPr lang="en-US" sz="1600" b="1" dirty="0">
                <a:solidFill>
                  <a:srgbClr val="00B050"/>
                </a:solidFill>
              </a:rPr>
              <a:t> fila </a:t>
            </a:r>
            <a:r>
              <a:rPr lang="en-US" sz="1600" b="1" dirty="0" err="1">
                <a:solidFill>
                  <a:srgbClr val="00B050"/>
                </a:solidFill>
              </a:rPr>
              <a:t>muy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 err="1">
                <a:solidFill>
                  <a:srgbClr val="00B050"/>
                </a:solidFill>
              </a:rPr>
              <a:t>larga</a:t>
            </a:r>
            <a:r>
              <a:rPr lang="en-US" sz="1600" b="1" dirty="0">
                <a:solidFill>
                  <a:srgbClr val="00B050"/>
                </a:solidFill>
              </a:rPr>
              <a:t>. </a:t>
            </a:r>
            <a:r>
              <a:rPr lang="en-US" sz="1600" i="1" dirty="0">
                <a:solidFill>
                  <a:srgbClr val="00B050"/>
                </a:solidFill>
              </a:rPr>
              <a:t>(Yes, but there is a very long line.)</a:t>
            </a:r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¿</a:t>
            </a:r>
            <a:r>
              <a:rPr lang="en-US" sz="1600" b="1" dirty="0" err="1">
                <a:solidFill>
                  <a:schemeClr val="bg1"/>
                </a:solidFill>
              </a:rPr>
              <a:t>Dónde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está</a:t>
            </a:r>
            <a:r>
              <a:rPr lang="en-US" sz="1600" b="1" dirty="0">
                <a:solidFill>
                  <a:schemeClr val="bg1"/>
                </a:solidFill>
              </a:rPr>
              <a:t> la </a:t>
            </a:r>
            <a:r>
              <a:rPr lang="en-US" sz="1600" b="1" dirty="0" err="1">
                <a:solidFill>
                  <a:schemeClr val="bg1"/>
                </a:solidFill>
              </a:rPr>
              <a:t>puerta</a:t>
            </a:r>
            <a:r>
              <a:rPr lang="en-US" sz="1600" b="1" dirty="0">
                <a:solidFill>
                  <a:schemeClr val="bg1"/>
                </a:solidFill>
              </a:rPr>
              <a:t>? </a:t>
            </a:r>
            <a:r>
              <a:rPr lang="en-US" sz="1600" i="1" dirty="0">
                <a:solidFill>
                  <a:schemeClr val="bg1"/>
                </a:solidFill>
              </a:rPr>
              <a:t>(Where is the gate?)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rgbClr val="00B050"/>
                </a:solidFill>
              </a:rPr>
              <a:t>B: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b="1" dirty="0">
                <a:solidFill>
                  <a:srgbClr val="00B050"/>
                </a:solidFill>
              </a:rPr>
              <a:t>La </a:t>
            </a:r>
            <a:r>
              <a:rPr lang="en-US" sz="1600" b="1" dirty="0" err="1">
                <a:solidFill>
                  <a:srgbClr val="00B050"/>
                </a:solidFill>
              </a:rPr>
              <a:t>puerta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 err="1">
                <a:solidFill>
                  <a:srgbClr val="00B050"/>
                </a:solidFill>
              </a:rPr>
              <a:t>está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 err="1">
                <a:solidFill>
                  <a:srgbClr val="00B050"/>
                </a:solidFill>
              </a:rPr>
              <a:t>allí</a:t>
            </a:r>
            <a:r>
              <a:rPr lang="en-US" sz="1600" b="1" dirty="0">
                <a:solidFill>
                  <a:srgbClr val="00B050"/>
                </a:solidFill>
              </a:rPr>
              <a:t>. </a:t>
            </a:r>
            <a:r>
              <a:rPr lang="en-US" sz="1600" i="1" dirty="0">
                <a:solidFill>
                  <a:srgbClr val="00B050"/>
                </a:solidFill>
              </a:rPr>
              <a:t>(The gate is over there.)</a:t>
            </a:r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Ya </a:t>
            </a:r>
            <a:r>
              <a:rPr lang="en-US" sz="1600" b="1" dirty="0" err="1">
                <a:solidFill>
                  <a:schemeClr val="bg1"/>
                </a:solidFill>
              </a:rPr>
              <a:t>estamos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en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el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avión</a:t>
            </a:r>
            <a:r>
              <a:rPr lang="en-US" sz="1600" b="1" dirty="0">
                <a:solidFill>
                  <a:schemeClr val="bg1"/>
                </a:solidFill>
              </a:rPr>
              <a:t>, ¿</a:t>
            </a:r>
            <a:r>
              <a:rPr lang="en-US" sz="1600" b="1" dirty="0" err="1">
                <a:solidFill>
                  <a:schemeClr val="bg1"/>
                </a:solidFill>
              </a:rPr>
              <a:t>dónde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está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tu</a:t>
            </a:r>
            <a:r>
              <a:rPr lang="en-US" sz="1600" b="1" dirty="0">
                <a:solidFill>
                  <a:schemeClr val="bg1"/>
                </a:solidFill>
              </a:rPr>
              <a:t> asiento? </a:t>
            </a:r>
            <a:r>
              <a:rPr lang="en-US" sz="1600" i="1" dirty="0">
                <a:solidFill>
                  <a:schemeClr val="bg1"/>
                </a:solidFill>
              </a:rPr>
              <a:t>(We are already on the plane, where is your seat?)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rgbClr val="00B050"/>
                </a:solidFill>
              </a:rPr>
              <a:t>B: Mi asiento </a:t>
            </a:r>
            <a:r>
              <a:rPr lang="en-US" sz="1600" b="1" dirty="0" err="1">
                <a:solidFill>
                  <a:srgbClr val="00B050"/>
                </a:solidFill>
              </a:rPr>
              <a:t>está</a:t>
            </a:r>
            <a:r>
              <a:rPr lang="en-US" sz="1600" b="1" dirty="0">
                <a:solidFill>
                  <a:srgbClr val="00B050"/>
                </a:solidFill>
              </a:rPr>
              <a:t> junto a la </a:t>
            </a:r>
            <a:r>
              <a:rPr lang="en-US" sz="1600" b="1" dirty="0" err="1">
                <a:solidFill>
                  <a:srgbClr val="00B050"/>
                </a:solidFill>
              </a:rPr>
              <a:t>ventana</a:t>
            </a:r>
            <a:r>
              <a:rPr lang="en-US" sz="1600" b="1" dirty="0">
                <a:solidFill>
                  <a:srgbClr val="00B050"/>
                </a:solidFill>
              </a:rPr>
              <a:t>. ¿Y </a:t>
            </a:r>
            <a:r>
              <a:rPr lang="en-US" sz="1600" b="1" dirty="0" err="1">
                <a:solidFill>
                  <a:srgbClr val="00B050"/>
                </a:solidFill>
              </a:rPr>
              <a:t>el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 err="1">
                <a:solidFill>
                  <a:srgbClr val="00B050"/>
                </a:solidFill>
              </a:rPr>
              <a:t>tuyo</a:t>
            </a:r>
            <a:r>
              <a:rPr lang="en-US" sz="1600" b="1" dirty="0">
                <a:solidFill>
                  <a:srgbClr val="00B050"/>
                </a:solidFill>
              </a:rPr>
              <a:t>? </a:t>
            </a:r>
            <a:r>
              <a:rPr lang="en-US" sz="1600" i="1" dirty="0">
                <a:solidFill>
                  <a:srgbClr val="00B050"/>
                </a:solidFill>
              </a:rPr>
              <a:t>(My seat is next to the window. And yours?)</a:t>
            </a:r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Mi asiento </a:t>
            </a:r>
            <a:r>
              <a:rPr lang="en-US" sz="1600" b="1" dirty="0" err="1">
                <a:solidFill>
                  <a:schemeClr val="bg1"/>
                </a:solidFill>
              </a:rPr>
              <a:t>está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en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el</a:t>
            </a:r>
            <a:r>
              <a:rPr lang="en-US" sz="1600" b="1" dirty="0">
                <a:solidFill>
                  <a:schemeClr val="bg1"/>
                </a:solidFill>
              </a:rPr>
              <a:t> pasillo.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(My seat is in the aisle.)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rgbClr val="00B050"/>
                </a:solidFill>
              </a:rPr>
              <a:t>B: Mira, </a:t>
            </a:r>
            <a:r>
              <a:rPr lang="en-US" sz="1600" b="1" dirty="0" err="1">
                <a:solidFill>
                  <a:srgbClr val="00B050"/>
                </a:solidFill>
              </a:rPr>
              <a:t>allí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 err="1">
                <a:solidFill>
                  <a:srgbClr val="00B050"/>
                </a:solidFill>
              </a:rPr>
              <a:t>está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 err="1">
                <a:solidFill>
                  <a:srgbClr val="00B050"/>
                </a:solidFill>
              </a:rPr>
              <a:t>el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 err="1">
                <a:solidFill>
                  <a:srgbClr val="00B050"/>
                </a:solidFill>
              </a:rPr>
              <a:t>piloto</a:t>
            </a:r>
            <a:r>
              <a:rPr lang="en-US" sz="1600" b="1" dirty="0">
                <a:solidFill>
                  <a:srgbClr val="00B050"/>
                </a:solidFill>
              </a:rPr>
              <a:t>.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i="1" dirty="0">
                <a:solidFill>
                  <a:srgbClr val="00B050"/>
                </a:solidFill>
              </a:rPr>
              <a:t>(Look, there is the pilot.)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Sí</a:t>
            </a:r>
            <a:r>
              <a:rPr lang="en-US" sz="1600" b="1" dirty="0">
                <a:solidFill>
                  <a:schemeClr val="bg1"/>
                </a:solidFill>
              </a:rPr>
              <a:t>, y también la </a:t>
            </a:r>
            <a:r>
              <a:rPr lang="en-US" sz="1600" b="1" dirty="0" err="1">
                <a:solidFill>
                  <a:schemeClr val="bg1"/>
                </a:solidFill>
              </a:rPr>
              <a:t>tripulación</a:t>
            </a:r>
            <a:r>
              <a:rPr lang="en-US" sz="1600" b="1" dirty="0">
                <a:solidFill>
                  <a:schemeClr val="bg1"/>
                </a:solidFill>
              </a:rPr>
              <a:t> de </a:t>
            </a:r>
            <a:r>
              <a:rPr lang="en-US" sz="1600" b="1" dirty="0" err="1">
                <a:solidFill>
                  <a:schemeClr val="bg1"/>
                </a:solidFill>
              </a:rPr>
              <a:t>embarque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  <a:r>
              <a:rPr lang="en-US" sz="1600" i="1" dirty="0">
                <a:solidFill>
                  <a:schemeClr val="bg1"/>
                </a:solidFill>
              </a:rPr>
              <a:t>(Yes, and also the flight crew.)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rgbClr val="00B050"/>
                </a:solidFill>
              </a:rPr>
              <a:t>B: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b="1" dirty="0">
                <a:solidFill>
                  <a:srgbClr val="00B050"/>
                </a:solidFill>
              </a:rPr>
              <a:t>¿</a:t>
            </a:r>
            <a:r>
              <a:rPr lang="en-US" sz="1600" b="1" dirty="0" err="1">
                <a:solidFill>
                  <a:srgbClr val="00B050"/>
                </a:solidFill>
              </a:rPr>
              <a:t>Escuchaste</a:t>
            </a:r>
            <a:r>
              <a:rPr lang="en-US" sz="1600" b="1" dirty="0">
                <a:solidFill>
                  <a:srgbClr val="00B050"/>
                </a:solidFill>
              </a:rPr>
              <a:t>? La </a:t>
            </a:r>
            <a:r>
              <a:rPr lang="en-US" sz="1600" b="1" dirty="0" err="1">
                <a:solidFill>
                  <a:srgbClr val="00B050"/>
                </a:solidFill>
              </a:rPr>
              <a:t>aeromoza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 err="1">
                <a:solidFill>
                  <a:srgbClr val="00B050"/>
                </a:solidFill>
              </a:rPr>
              <a:t>dijo</a:t>
            </a:r>
            <a:r>
              <a:rPr lang="en-US" sz="1600" b="1" dirty="0">
                <a:solidFill>
                  <a:srgbClr val="00B050"/>
                </a:solidFill>
              </a:rPr>
              <a:t>: “Por favor, </a:t>
            </a:r>
            <a:r>
              <a:rPr lang="en-US" sz="1600" b="1" dirty="0" err="1">
                <a:solidFill>
                  <a:srgbClr val="00B050"/>
                </a:solidFill>
              </a:rPr>
              <a:t>abrochen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 err="1">
                <a:solidFill>
                  <a:srgbClr val="00B050"/>
                </a:solidFill>
              </a:rPr>
              <a:t>el</a:t>
            </a:r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 err="1">
                <a:solidFill>
                  <a:srgbClr val="00B050"/>
                </a:solidFill>
              </a:rPr>
              <a:t>cinturón</a:t>
            </a:r>
            <a:r>
              <a:rPr lang="en-US" sz="1600" b="1" dirty="0">
                <a:solidFill>
                  <a:srgbClr val="00B050"/>
                </a:solidFill>
              </a:rPr>
              <a:t>.”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i="1" dirty="0">
                <a:solidFill>
                  <a:srgbClr val="00B050"/>
                </a:solidFill>
              </a:rPr>
              <a:t>(Did you hear? The flight attendant said: “Please fasten your seatbelt.”)</a:t>
            </a:r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A: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Sí</a:t>
            </a:r>
            <a:r>
              <a:rPr lang="en-US" sz="1600" b="1" dirty="0">
                <a:solidFill>
                  <a:schemeClr val="bg1"/>
                </a:solidFill>
              </a:rPr>
              <a:t>, gracias. ¡Todo </a:t>
            </a:r>
            <a:r>
              <a:rPr lang="en-US" sz="1600" b="1" dirty="0" err="1">
                <a:solidFill>
                  <a:schemeClr val="bg1"/>
                </a:solidFill>
              </a:rPr>
              <a:t>listo</a:t>
            </a:r>
            <a:r>
              <a:rPr lang="en-US" sz="1600" b="1" dirty="0">
                <a:solidFill>
                  <a:schemeClr val="bg1"/>
                </a:solidFill>
              </a:rPr>
              <a:t>! </a:t>
            </a:r>
            <a:r>
              <a:rPr lang="en-US" sz="1600" i="1" dirty="0">
                <a:solidFill>
                  <a:schemeClr val="bg1"/>
                </a:solidFill>
              </a:rPr>
              <a:t>(Yes, thank you. All set!)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rgbClr val="00B050"/>
                </a:solidFill>
              </a:rPr>
              <a:t>B: Perfecto. ¡Buen </a:t>
            </a:r>
            <a:r>
              <a:rPr lang="en-US" sz="1600" b="1" dirty="0" err="1">
                <a:solidFill>
                  <a:srgbClr val="00B050"/>
                </a:solidFill>
              </a:rPr>
              <a:t>viaje</a:t>
            </a:r>
            <a:r>
              <a:rPr lang="en-US" sz="1600" b="1" dirty="0">
                <a:solidFill>
                  <a:srgbClr val="00B050"/>
                </a:solidFill>
              </a:rPr>
              <a:t>! </a:t>
            </a:r>
            <a:r>
              <a:rPr lang="en-US" sz="1600" i="1" dirty="0">
                <a:solidFill>
                  <a:srgbClr val="00B050"/>
                </a:solidFill>
              </a:rPr>
              <a:t>(Perfect. Have a good trip!)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91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DB2E7-C162-732C-AEBB-530424488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20" y="548300"/>
            <a:ext cx="11891016" cy="970450"/>
          </a:xfrm>
        </p:spPr>
        <p:txBody>
          <a:bodyPr/>
          <a:lstStyle/>
          <a:p>
            <a:r>
              <a:rPr lang="en-US" sz="6000" dirty="0"/>
              <a:t>EL RESTAURANTE VOCABULARY</a:t>
            </a:r>
          </a:p>
        </p:txBody>
      </p:sp>
      <p:pic>
        <p:nvPicPr>
          <p:cNvPr id="1026" name="Picture 2" descr="Ilustración de un restaurante de comida mexicana con varios de los deliciosos tacos de la cocina tradicional Nach">
            <a:extLst>
              <a:ext uri="{FF2B5EF4-FFF2-40B4-BE49-F238E27FC236}">
                <a16:creationId xmlns:a16="http://schemas.microsoft.com/office/drawing/2014/main" id="{B5A239BF-EF7E-80D8-B6FB-981DDEB60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3382" r="6497" b="10016"/>
          <a:stretch>
            <a:fillRect/>
          </a:stretch>
        </p:blipFill>
        <p:spPr bwMode="auto">
          <a:xfrm>
            <a:off x="3183828" y="2032902"/>
            <a:ext cx="5969316" cy="427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100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8E8A814-C306-3ED8-0963-99E1BE66E9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857072"/>
              </p:ext>
            </p:extLst>
          </p:nvPr>
        </p:nvGraphicFramePr>
        <p:xfrm>
          <a:off x="2721324" y="1764601"/>
          <a:ext cx="7122731" cy="292608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346259">
                  <a:extLst>
                    <a:ext uri="{9D8B030D-6E8A-4147-A177-3AD203B41FA5}">
                      <a16:colId xmlns:a16="http://schemas.microsoft.com/office/drawing/2014/main" val="1310815535"/>
                    </a:ext>
                  </a:extLst>
                </a:gridCol>
                <a:gridCol w="3776472">
                  <a:extLst>
                    <a:ext uri="{9D8B030D-6E8A-4147-A177-3AD203B41FA5}">
                      <a16:colId xmlns:a16="http://schemas.microsoft.com/office/drawing/2014/main" val="2934866049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 err="1">
                          <a:solidFill>
                            <a:schemeClr val="bg1"/>
                          </a:solidFill>
                          <a:effectLst/>
                        </a:rPr>
                        <a:t>el</a:t>
                      </a: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bg1"/>
                          </a:solidFill>
                          <a:effectLst/>
                        </a:rPr>
                        <a:t>restaurante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b="0" kern="0" dirty="0">
                          <a:solidFill>
                            <a:schemeClr val="bg1"/>
                          </a:solidFill>
                          <a:effectLst/>
                        </a:rPr>
                        <a:t>the restaurant </a:t>
                      </a:r>
                      <a:endParaRPr lang="en-US" sz="20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7820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 err="1">
                          <a:solidFill>
                            <a:schemeClr val="bg1"/>
                          </a:solidFill>
                          <a:effectLst/>
                        </a:rPr>
                        <a:t>el</a:t>
                      </a: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bg1"/>
                          </a:solidFill>
                          <a:effectLst/>
                        </a:rPr>
                        <a:t>mesero</a:t>
                      </a: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 / la </a:t>
                      </a:r>
                      <a:r>
                        <a:rPr lang="en-US" sz="2000" kern="0" dirty="0" err="1">
                          <a:solidFill>
                            <a:schemeClr val="bg1"/>
                          </a:solidFill>
                          <a:effectLst/>
                        </a:rPr>
                        <a:t>mesera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1600" kern="0" dirty="0">
                          <a:solidFill>
                            <a:schemeClr val="bg1"/>
                          </a:solidFill>
                          <a:effectLst/>
                        </a:rPr>
                        <a:t>the server /waiter /waitress</a:t>
                      </a:r>
                      <a:endParaRPr lang="en-US" sz="16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50183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la mesa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the table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01177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 err="1">
                          <a:solidFill>
                            <a:schemeClr val="bg1"/>
                          </a:solidFill>
                          <a:effectLst/>
                        </a:rPr>
                        <a:t>el</a:t>
                      </a: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bg1"/>
                          </a:solidFill>
                          <a:effectLst/>
                        </a:rPr>
                        <a:t>menú</a:t>
                      </a: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 / la carta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the menu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3569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la comida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the food 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68997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 err="1">
                          <a:solidFill>
                            <a:schemeClr val="bg1"/>
                          </a:solidFill>
                          <a:effectLst/>
                        </a:rPr>
                        <a:t>el</a:t>
                      </a: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bg1"/>
                          </a:solidFill>
                          <a:effectLst/>
                        </a:rPr>
                        <a:t>plato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the plate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94038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 err="1">
                          <a:solidFill>
                            <a:schemeClr val="bg1"/>
                          </a:solidFill>
                          <a:effectLst/>
                        </a:rPr>
                        <a:t>el</a:t>
                      </a: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bg1"/>
                          </a:solidFill>
                          <a:effectLst/>
                        </a:rPr>
                        <a:t>vaso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the glass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8724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la </a:t>
                      </a:r>
                      <a:r>
                        <a:rPr lang="en-US" sz="2000" kern="0" dirty="0" err="1">
                          <a:solidFill>
                            <a:schemeClr val="bg1"/>
                          </a:solidFill>
                          <a:effectLst/>
                        </a:rPr>
                        <a:t>taza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the cup /the mug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059911"/>
                  </a:ext>
                </a:extLst>
              </a:tr>
            </a:tbl>
          </a:graphicData>
        </a:graphic>
      </p:graphicFrame>
      <p:pic>
        <p:nvPicPr>
          <p:cNvPr id="2050" name="Picture 2" descr="Interior de restaurante elegante con diseño plano">
            <a:extLst>
              <a:ext uri="{FF2B5EF4-FFF2-40B4-BE49-F238E27FC236}">
                <a16:creationId xmlns:a16="http://schemas.microsoft.com/office/drawing/2014/main" id="{635A09F9-975E-1BD4-480A-F41488B29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" y="422910"/>
            <a:ext cx="2039684" cy="203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reja de trabajadores de restaurante">
            <a:extLst>
              <a:ext uri="{FF2B5EF4-FFF2-40B4-BE49-F238E27FC236}">
                <a16:creationId xmlns:a16="http://schemas.microsoft.com/office/drawing/2014/main" id="{25FE1A28-1362-5EE2-89F0-C531C87AF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680" y="4808220"/>
            <a:ext cx="1420368" cy="142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ctor una mesa marrón sobre fondo blanco">
            <a:extLst>
              <a:ext uri="{FF2B5EF4-FFF2-40B4-BE49-F238E27FC236}">
                <a16:creationId xmlns:a16="http://schemas.microsoft.com/office/drawing/2014/main" id="{E6209338-22BB-4A92-1AA8-55EE9F288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-476250"/>
            <a:ext cx="2493264" cy="249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23.600+ Menu Mexicano Fotografías de ...">
            <a:extLst>
              <a:ext uri="{FF2B5EF4-FFF2-40B4-BE49-F238E27FC236}">
                <a16:creationId xmlns:a16="http://schemas.microsoft.com/office/drawing/2014/main" id="{B7BCBB4A-95E9-B85E-B6D2-41619A1C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2" y="3980497"/>
            <a:ext cx="1865757" cy="18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mida hecha en casa">
            <a:extLst>
              <a:ext uri="{FF2B5EF4-FFF2-40B4-BE49-F238E27FC236}">
                <a16:creationId xmlns:a16="http://schemas.microsoft.com/office/drawing/2014/main" id="{B64BF805-491E-F5FB-B5FD-03F1D555C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4" t="59354" r="-956" b="4972"/>
          <a:stretch>
            <a:fillRect/>
          </a:stretch>
        </p:blipFill>
        <p:spPr bwMode="auto">
          <a:xfrm>
            <a:off x="4010025" y="5136068"/>
            <a:ext cx="2085975" cy="142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 conjunto de vectores planos isométricos de manos que sostienen utensilios de cocina artículo de herramientas de cocina">
            <a:extLst>
              <a:ext uri="{FF2B5EF4-FFF2-40B4-BE49-F238E27FC236}">
                <a16:creationId xmlns:a16="http://schemas.microsoft.com/office/drawing/2014/main" id="{7C935509-6D9D-904D-6E00-BC9DC6214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405" r="90000">
                        <a14:foregroundMark x1="8378" y1="43919" x2="5946" y2="53784"/>
                        <a14:foregroundMark x1="5946" y1="53784" x2="7297" y2="56216"/>
                        <a14:foregroundMark x1="5811" y1="52973" x2="5676" y2="49865"/>
                        <a14:foregroundMark x1="5541" y1="50270" x2="9730" y2="41892"/>
                        <a14:foregroundMark x1="9730" y1="41892" x2="10000" y2="41757"/>
                        <a14:foregroundMark x1="5405" y1="50135" x2="7162" y2="43108"/>
                        <a14:foregroundMark x1="7162" y1="43108" x2="7297" y2="42973"/>
                        <a14:foregroundMark x1="5811" y1="46081" x2="13514" y2="39459"/>
                        <a14:foregroundMark x1="13514" y1="39459" x2="15811" y2="38649"/>
                        <a14:foregroundMark x1="73514" y1="45405" x2="72297" y2="52973"/>
                        <a14:foregroundMark x1="71757" y1="46622" x2="70541" y2="56757"/>
                        <a14:foregroundMark x1="70541" y1="56757" x2="70811" y2="57027"/>
                        <a14:foregroundMark x1="71486" y1="50270" x2="79595" y2="50946"/>
                        <a14:foregroundMark x1="79595" y1="50946" x2="69459" y2="53108"/>
                        <a14:foregroundMark x1="71892" y1="54865" x2="85676" y2="55135"/>
                        <a14:foregroundMark x1="85676" y1="55135" x2="82838" y2="48378"/>
                        <a14:foregroundMark x1="82838" y1="48378" x2="72703" y2="42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-47625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Vaso alto de vidrio.">
            <a:extLst>
              <a:ext uri="{FF2B5EF4-FFF2-40B4-BE49-F238E27FC236}">
                <a16:creationId xmlns:a16="http://schemas.microsoft.com/office/drawing/2014/main" id="{E0FC8B54-E5F8-409B-73E6-3F83F47D0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907" y="1850326"/>
            <a:ext cx="2181225" cy="261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Una taza de café sobre fondo blanco.">
            <a:extLst>
              <a:ext uri="{FF2B5EF4-FFF2-40B4-BE49-F238E27FC236}">
                <a16:creationId xmlns:a16="http://schemas.microsoft.com/office/drawing/2014/main" id="{E1F6241C-0582-EDCA-4F40-91C2E5EBC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75" b="95755" l="4324" r="95270">
                        <a14:foregroundMark x1="22568" y1="52358" x2="41622" y2="16038"/>
                        <a14:foregroundMark x1="41622" y1="16038" x2="50676" y2="37579"/>
                        <a14:foregroundMark x1="40811" y1="75629" x2="18243" y2="23899"/>
                        <a14:foregroundMark x1="18243" y1="23899" x2="21216" y2="15409"/>
                        <a14:foregroundMark x1="21216" y1="81604" x2="8108" y2="12579"/>
                        <a14:foregroundMark x1="11892" y1="11006" x2="63243" y2="13679"/>
                        <a14:foregroundMark x1="63243" y1="12107" x2="6757" y2="8333"/>
                        <a14:foregroundMark x1="6757" y1="8333" x2="6757" y2="8333"/>
                        <a14:foregroundMark x1="25811" y1="7704" x2="56892" y2="6132"/>
                        <a14:foregroundMark x1="56892" y1="6132" x2="61892" y2="6132"/>
                        <a14:foregroundMark x1="48784" y1="95755" x2="21216" y2="91352"/>
                        <a14:foregroundMark x1="4459" y1="69654" x2="8108" y2="25157"/>
                        <a14:foregroundMark x1="91216" y1="24057" x2="95270" y2="52044"/>
                        <a14:foregroundMark x1="95270" y1="52044" x2="94054" y2="52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817" y="5235878"/>
            <a:ext cx="1420368" cy="122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13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AA90637-7125-6EF4-FC44-090877ECD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17187"/>
              </p:ext>
            </p:extLst>
          </p:nvPr>
        </p:nvGraphicFramePr>
        <p:xfrm>
          <a:off x="3281815" y="1194911"/>
          <a:ext cx="5950585" cy="36576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005455">
                  <a:extLst>
                    <a:ext uri="{9D8B030D-6E8A-4147-A177-3AD203B41FA5}">
                      <a16:colId xmlns:a16="http://schemas.microsoft.com/office/drawing/2014/main" val="3258754983"/>
                    </a:ext>
                  </a:extLst>
                </a:gridCol>
                <a:gridCol w="2945130">
                  <a:extLst>
                    <a:ext uri="{9D8B030D-6E8A-4147-A177-3AD203B41FA5}">
                      <a16:colId xmlns:a16="http://schemas.microsoft.com/office/drawing/2014/main" val="104499757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la </a:t>
                      </a:r>
                      <a:r>
                        <a:rPr lang="en-US" sz="2000" kern="0" dirty="0" err="1">
                          <a:solidFill>
                            <a:schemeClr val="bg1"/>
                          </a:solidFill>
                          <a:effectLst/>
                        </a:rPr>
                        <a:t>cuchara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b="0" kern="0" dirty="0">
                          <a:solidFill>
                            <a:schemeClr val="bg1"/>
                          </a:solidFill>
                          <a:effectLst/>
                        </a:rPr>
                        <a:t>the spoon</a:t>
                      </a:r>
                      <a:endParaRPr lang="en-US" sz="20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7690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 err="1">
                          <a:solidFill>
                            <a:schemeClr val="bg1"/>
                          </a:solidFill>
                          <a:effectLst/>
                        </a:rPr>
                        <a:t>el</a:t>
                      </a: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kern="0" dirty="0" err="1">
                          <a:solidFill>
                            <a:schemeClr val="bg1"/>
                          </a:solidFill>
                          <a:effectLst/>
                        </a:rPr>
                        <a:t>tenedor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the fork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2037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el cuchillo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the knife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2226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la servilleta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the napkin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07976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la cuenta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the check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65522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la propina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the tip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9318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por favor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please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90847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gracias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thank you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196161"/>
                  </a:ext>
                </a:extLst>
              </a:tr>
            </a:tbl>
          </a:graphicData>
        </a:graphic>
      </p:graphicFrame>
      <p:pic>
        <p:nvPicPr>
          <p:cNvPr id="4098" name="Picture 2" descr="Ilustración elegante de la cuchara de plata">
            <a:extLst>
              <a:ext uri="{FF2B5EF4-FFF2-40B4-BE49-F238E27FC236}">
                <a16:creationId xmlns:a16="http://schemas.microsoft.com/office/drawing/2014/main" id="{29596BD2-118F-5D3A-4510-130B164FF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99" b="93897" l="3919" r="95000">
                        <a14:foregroundMark x1="7162" y1="79812" x2="15135" y2="93897"/>
                        <a14:foregroundMark x1="15135" y1="93897" x2="20000" y2="90141"/>
                        <a14:foregroundMark x1="5405" y1="92958" x2="4054" y2="81221"/>
                        <a14:foregroundMark x1="86757" y1="9155" x2="95000" y2="5399"/>
                        <a14:foregroundMark x1="95000" y1="5399" x2="95000" y2="11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4274">
            <a:off x="4976741" y="-190620"/>
            <a:ext cx="2655514" cy="152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enedor Cuchara Cuchillo Cubiertos Vector Icono Ilustración">
            <a:extLst>
              <a:ext uri="{FF2B5EF4-FFF2-40B4-BE49-F238E27FC236}">
                <a16:creationId xmlns:a16="http://schemas.microsoft.com/office/drawing/2014/main" id="{8521E89A-B03F-0242-0A8F-339D39100C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4483" r="629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72" r="34722"/>
          <a:stretch>
            <a:fillRect/>
          </a:stretch>
        </p:blipFill>
        <p:spPr bwMode="auto">
          <a:xfrm>
            <a:off x="2251962" y="1414367"/>
            <a:ext cx="953871" cy="428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enedor Cuchara Cuchillo Cubiertos Vector Icono Ilustración">
            <a:extLst>
              <a:ext uri="{FF2B5EF4-FFF2-40B4-BE49-F238E27FC236}">
                <a16:creationId xmlns:a16="http://schemas.microsoft.com/office/drawing/2014/main" id="{9C3C5009-0892-0157-9F48-C7EF4E0E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844" b="84505" l="73108" r="87568">
                        <a14:foregroundMark x1="79189" y1="82552" x2="83784" y2="84635"/>
                        <a14:foregroundMark x1="81216" y1="16927" x2="83649" y2="14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4" t="9733" r="10647" b="10134"/>
          <a:stretch>
            <a:fillRect/>
          </a:stretch>
        </p:blipFill>
        <p:spPr bwMode="auto">
          <a:xfrm>
            <a:off x="9388502" y="1787390"/>
            <a:ext cx="704718" cy="328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lantilla de diseño de ilustración vectorial del icono del pañuelo">
            <a:extLst>
              <a:ext uri="{FF2B5EF4-FFF2-40B4-BE49-F238E27FC236}">
                <a16:creationId xmlns:a16="http://schemas.microsoft.com/office/drawing/2014/main" id="{781E6EA8-1798-C0D7-8E96-2D859A107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16" b="91892" l="10000" r="90000">
                        <a14:foregroundMark x1="45946" y1="91081" x2="53243" y2="91892"/>
                        <a14:foregroundMark x1="53243" y1="91892" x2="53243" y2="91486"/>
                        <a14:foregroundMark x1="46486" y1="7703" x2="50135" y2="8784"/>
                        <a14:foregroundMark x1="46892" y1="6757" x2="48378" y2="6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076" y="3997547"/>
            <a:ext cx="2935224" cy="29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a cuenta, por favor - adding up and making change in Spain">
            <a:extLst>
              <a:ext uri="{FF2B5EF4-FFF2-40B4-BE49-F238E27FC236}">
                <a16:creationId xmlns:a16="http://schemas.microsoft.com/office/drawing/2014/main" id="{C085FF54-E51E-1D6C-A240-5E48EC327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3" t="6267" r="14451" b="4400"/>
          <a:stretch>
            <a:fillRect/>
          </a:stretch>
        </p:blipFill>
        <p:spPr bwMode="auto">
          <a:xfrm>
            <a:off x="249625" y="289655"/>
            <a:ext cx="1924286" cy="22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1.600+ Propina Ilustraciones de Stock ...">
            <a:extLst>
              <a:ext uri="{FF2B5EF4-FFF2-40B4-BE49-F238E27FC236}">
                <a16:creationId xmlns:a16="http://schemas.microsoft.com/office/drawing/2014/main" id="{6A1BAE8D-8B09-1D15-CF6A-DDE9D92E0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891" y="4956048"/>
            <a:ext cx="1748123" cy="174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Person showing please illustration ...">
            <a:extLst>
              <a:ext uri="{FF2B5EF4-FFF2-40B4-BE49-F238E27FC236}">
                <a16:creationId xmlns:a16="http://schemas.microsoft.com/office/drawing/2014/main" id="{22F2EAF5-EA37-AB76-177E-D7D44E878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599" y="443389"/>
            <a:ext cx="1723740" cy="172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Reverence Royalty-Free Images ...">
            <a:extLst>
              <a:ext uri="{FF2B5EF4-FFF2-40B4-BE49-F238E27FC236}">
                <a16:creationId xmlns:a16="http://schemas.microsoft.com/office/drawing/2014/main" id="{88DDB06B-2950-36D7-C9EC-68D338A92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02" b="78138" l="9804" r="89706">
                        <a14:foregroundMark x1="47549" y1="78138" x2="59804" y2="78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798"/>
          <a:stretch>
            <a:fillRect/>
          </a:stretch>
        </p:blipFill>
        <p:spPr bwMode="auto">
          <a:xfrm>
            <a:off x="62599" y="4228433"/>
            <a:ext cx="2155187" cy="22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8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992266E-EF5B-164D-754B-F9C4FEE8E2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428841"/>
              </p:ext>
            </p:extLst>
          </p:nvPr>
        </p:nvGraphicFramePr>
        <p:xfrm>
          <a:off x="2133600" y="1618488"/>
          <a:ext cx="8357616" cy="292608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221171">
                  <a:extLst>
                    <a:ext uri="{9D8B030D-6E8A-4147-A177-3AD203B41FA5}">
                      <a16:colId xmlns:a16="http://schemas.microsoft.com/office/drawing/2014/main" val="2855856444"/>
                    </a:ext>
                  </a:extLst>
                </a:gridCol>
                <a:gridCol w="4136445">
                  <a:extLst>
                    <a:ext uri="{9D8B030D-6E8A-4147-A177-3AD203B41FA5}">
                      <a16:colId xmlns:a16="http://schemas.microsoft.com/office/drawing/2014/main" val="141993696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</a:rPr>
                        <a:t>Me </a:t>
                      </a:r>
                      <a:r>
                        <a:rPr lang="en-US" sz="2000" b="1" kern="0" dirty="0" err="1">
                          <a:solidFill>
                            <a:schemeClr val="bg1"/>
                          </a:solidFill>
                          <a:effectLst/>
                        </a:rPr>
                        <a:t>encanta</a:t>
                      </a:r>
                      <a:r>
                        <a:rPr lang="en-US" sz="2000" b="1" kern="0" dirty="0">
                          <a:solidFill>
                            <a:schemeClr val="bg1"/>
                          </a:solidFill>
                          <a:effectLst/>
                        </a:rPr>
                        <a:t>… </a:t>
                      </a:r>
                      <a:endParaRPr lang="en-US" sz="2000" b="1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b="0" kern="0" dirty="0">
                          <a:solidFill>
                            <a:schemeClr val="bg1"/>
                          </a:solidFill>
                          <a:effectLst/>
                        </a:rPr>
                        <a:t>I love… </a:t>
                      </a:r>
                      <a:endParaRPr lang="en-US" sz="2000" b="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0133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Me gustaría…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I would like…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7928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¿Podría tener…?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Could I have…?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0439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¿Me podría dar…?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Could you give me…?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39801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s-MX" sz="2000" kern="0">
                          <a:solidFill>
                            <a:schemeClr val="bg1"/>
                          </a:solidFill>
                          <a:effectLst/>
                        </a:rPr>
                        <a:t>Me gusta/no me gusta…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I like it /don’t like it…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8438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Necesito más…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I need more…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25233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¡Salud!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>
                          <a:solidFill>
                            <a:schemeClr val="bg1"/>
                          </a:solidFill>
                          <a:effectLst/>
                        </a:rPr>
                        <a:t>Cheers!</a:t>
                      </a:r>
                      <a:endParaRPr lang="en-US" sz="2000" kern="10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04948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Buen </a:t>
                      </a:r>
                      <a:r>
                        <a:rPr lang="en-US" sz="2000" kern="0" dirty="0" err="1">
                          <a:solidFill>
                            <a:schemeClr val="bg1"/>
                          </a:solidFill>
                          <a:effectLst/>
                        </a:rPr>
                        <a:t>provecho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</a:rPr>
                        <a:t>Enjoy your meal /bon </a:t>
                      </a:r>
                      <a:r>
                        <a:rPr lang="en-US" sz="2000" kern="0" dirty="0" err="1">
                          <a:solidFill>
                            <a:schemeClr val="bg1"/>
                          </a:solidFill>
                          <a:effectLst/>
                        </a:rPr>
                        <a:t>appetit</a:t>
                      </a:r>
                      <a:endParaRPr lang="en-US" sz="20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3231125"/>
                  </a:ext>
                </a:extLst>
              </a:tr>
            </a:tbl>
          </a:graphicData>
        </a:graphic>
      </p:graphicFrame>
      <p:pic>
        <p:nvPicPr>
          <p:cNvPr id="5122" name="Picture 2" descr="Corazón">
            <a:extLst>
              <a:ext uri="{FF2B5EF4-FFF2-40B4-BE49-F238E27FC236}">
                <a16:creationId xmlns:a16="http://schemas.microsoft.com/office/drawing/2014/main" id="{24A9BF6B-0721-AB47-83A5-050208871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248" y="-301752"/>
            <a:ext cx="2435392" cy="243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eliz año nuevo brindis bebidas ilustración">
            <a:extLst>
              <a:ext uri="{FF2B5EF4-FFF2-40B4-BE49-F238E27FC236}">
                <a16:creationId xmlns:a16="http://schemas.microsoft.com/office/drawing/2014/main" id="{24AA746B-3593-192B-3484-571B67B86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2" t="13600" r="12355" b="14133"/>
          <a:stretch>
            <a:fillRect/>
          </a:stretch>
        </p:blipFill>
        <p:spPr bwMode="auto">
          <a:xfrm>
            <a:off x="163009" y="2056670"/>
            <a:ext cx="1850215" cy="176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ondo de personaje de chef dibujado a mano ">
            <a:extLst>
              <a:ext uri="{FF2B5EF4-FFF2-40B4-BE49-F238E27FC236}">
                <a16:creationId xmlns:a16="http://schemas.microsoft.com/office/drawing/2014/main" id="{DE2AE311-CB29-76B2-01D2-485999E1F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2" b="91892" l="6892" r="90000">
                        <a14:foregroundMark x1="29054" y1="9865" x2="38514" y2="5811"/>
                        <a14:foregroundMark x1="38514" y1="5811" x2="40811" y2="7568"/>
                        <a14:foregroundMark x1="7297" y1="68514" x2="11081" y2="62973"/>
                        <a14:foregroundMark x1="89595" y1="22703" x2="90000" y2="17703"/>
                        <a14:foregroundMark x1="47297" y1="90405" x2="50000" y2="87838"/>
                        <a14:foregroundMark x1="45405" y1="91892" x2="45405" y2="91892"/>
                        <a14:foregroundMark x1="66757" y1="89324" x2="62297" y2="88514"/>
                        <a14:foregroundMark x1="68243" y1="89324" x2="68243" y2="89324"/>
                        <a14:foregroundMark x1="70000" y1="88243" x2="70000" y2="88243"/>
                        <a14:foregroundMark x1="39054" y1="1892" x2="39054" y2="1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672" y="1769364"/>
            <a:ext cx="2624328" cy="2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omposición de restaurante elegante con diseño plano">
            <a:extLst>
              <a:ext uri="{FF2B5EF4-FFF2-40B4-BE49-F238E27FC236}">
                <a16:creationId xmlns:a16="http://schemas.microsoft.com/office/drawing/2014/main" id="{AF6E063E-3245-2594-258C-5D42A353A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t="6400" b="9866"/>
          <a:stretch>
            <a:fillRect/>
          </a:stretch>
        </p:blipFill>
        <p:spPr bwMode="auto">
          <a:xfrm>
            <a:off x="5065776" y="4684022"/>
            <a:ext cx="2249424" cy="203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37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3024</TotalTime>
  <Words>1048</Words>
  <Application>Microsoft Office PowerPoint</Application>
  <PresentationFormat>Widescreen</PresentationFormat>
  <Paragraphs>200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ADLaM Display</vt:lpstr>
      <vt:lpstr>Aptos</vt:lpstr>
      <vt:lpstr>Arial</vt:lpstr>
      <vt:lpstr>Century Gothic</vt:lpstr>
      <vt:lpstr>Wingdings</vt:lpstr>
      <vt:lpstr>Wingdings 2</vt:lpstr>
      <vt:lpstr>Quotable</vt:lpstr>
      <vt:lpstr>Español para Viajar Spanish for Travel</vt:lpstr>
      <vt:lpstr>¡A romper el hielo! Icebreaker</vt:lpstr>
      <vt:lpstr>¡A romper el hielo! Icebreaker</vt:lpstr>
      <vt:lpstr>¡Vamos a Conversar!  </vt:lpstr>
      <vt:lpstr>PowerPoint Presentation</vt:lpstr>
      <vt:lpstr>EL RESTAURANTE VOCABULARY</vt:lpstr>
      <vt:lpstr>PowerPoint Presentation</vt:lpstr>
      <vt:lpstr>PowerPoint Presentation</vt:lpstr>
      <vt:lpstr>PowerPoint Presentation</vt:lpstr>
      <vt:lpstr>WHOLE CLASS ACTIVITY!  </vt:lpstr>
      <vt:lpstr>PowerPoint Presentation</vt:lpstr>
      <vt:lpstr>¡PRACTIQUEMOS! Written practice. </vt:lpstr>
      <vt:lpstr>PowerPoint Presentation</vt:lpstr>
      <vt:lpstr>PowerPoint Presentation</vt:lpstr>
      <vt:lpstr>LA COMIDA VOCABULARY</vt:lpstr>
      <vt:lpstr>PowerPoint Presentation</vt:lpstr>
      <vt:lpstr>PowerPoint Presentation</vt:lpstr>
      <vt:lpstr>PowerPoint Presentation</vt:lpstr>
      <vt:lpstr>¡Vamos a Conversar!  </vt:lpstr>
      <vt:lpstr>PowerPoint Presentation</vt:lpstr>
      <vt:lpstr>PowerPoint Presentation</vt:lpstr>
      <vt:lpstr>PowerPoint Presentation</vt:lpstr>
      <vt:lpstr>¡Más Práctica!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Valeska Anderson</dc:creator>
  <cp:lastModifiedBy>Valeska Anderson</cp:lastModifiedBy>
  <cp:revision>11</cp:revision>
  <dcterms:created xsi:type="dcterms:W3CDTF">2025-06-06T12:44:54Z</dcterms:created>
  <dcterms:modified xsi:type="dcterms:W3CDTF">2026-04-09T20:16:44Z</dcterms:modified>
</cp:coreProperties>
</file>