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4"/>
  </p:notesMasterIdLst>
  <p:sldIdLst>
    <p:sldId id="257" r:id="rId3"/>
    <p:sldId id="272" r:id="rId4"/>
    <p:sldId id="273" r:id="rId5"/>
    <p:sldId id="293" r:id="rId6"/>
    <p:sldId id="324" r:id="rId7"/>
    <p:sldId id="268" r:id="rId8"/>
    <p:sldId id="309" r:id="rId9"/>
    <p:sldId id="323" r:id="rId10"/>
    <p:sldId id="284" r:id="rId11"/>
    <p:sldId id="288" r:id="rId12"/>
    <p:sldId id="325" r:id="rId13"/>
    <p:sldId id="326" r:id="rId14"/>
    <p:sldId id="327" r:id="rId15"/>
    <p:sldId id="331" r:id="rId16"/>
    <p:sldId id="318" r:id="rId17"/>
    <p:sldId id="319" r:id="rId18"/>
    <p:sldId id="332" r:id="rId19"/>
    <p:sldId id="329" r:id="rId20"/>
    <p:sldId id="314" r:id="rId21"/>
    <p:sldId id="313"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CDE6C-C4BE-40A6-89D5-94095079AC07}"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43539-9CA9-478E-9F60-A0B0DCD3DC8D}" type="slidenum">
              <a:rPr lang="en-US" smtClean="0"/>
              <a:t>‹#›</a:t>
            </a:fld>
            <a:endParaRPr lang="en-US"/>
          </a:p>
        </p:txBody>
      </p:sp>
    </p:spTree>
    <p:extLst>
      <p:ext uri="{BB962C8B-B14F-4D97-AF65-F5344CB8AC3E}">
        <p14:creationId xmlns:p14="http://schemas.microsoft.com/office/powerpoint/2010/main" val="374887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err="1"/>
              <a:t>Screen</a:t>
            </a:r>
            <a:r>
              <a:rPr lang="es-GT" dirty="0"/>
              <a:t> share </a:t>
            </a:r>
            <a:r>
              <a:rPr lang="es-GT" dirty="0" err="1"/>
              <a:t>the</a:t>
            </a:r>
            <a:r>
              <a:rPr lang="es-GT" dirty="0"/>
              <a:t> </a:t>
            </a:r>
            <a:r>
              <a:rPr lang="es-GT" dirty="0" err="1"/>
              <a:t>randomizer</a:t>
            </a:r>
            <a:r>
              <a:rPr lang="es-GT" dirty="0"/>
              <a:t> </a:t>
            </a:r>
            <a:r>
              <a:rPr lang="es-GT" dirty="0" err="1"/>
              <a:t>provided</a:t>
            </a:r>
            <a:r>
              <a:rPr lang="es-GT" dirty="0"/>
              <a:t> in </a:t>
            </a:r>
            <a:r>
              <a:rPr lang="es-GT" dirty="0" err="1"/>
              <a:t>your</a:t>
            </a:r>
            <a:r>
              <a:rPr lang="es-GT" dirty="0"/>
              <a:t> </a:t>
            </a:r>
            <a:r>
              <a:rPr lang="es-GT" dirty="0" err="1"/>
              <a:t>lesson</a:t>
            </a:r>
            <a:r>
              <a:rPr lang="es-GT" dirty="0"/>
              <a:t> plan.</a:t>
            </a:r>
            <a:endParaRPr lang="en-US" dirty="0"/>
          </a:p>
        </p:txBody>
      </p:sp>
      <p:sp>
        <p:nvSpPr>
          <p:cNvPr id="4" name="Slide Number Placeholder 3"/>
          <p:cNvSpPr>
            <a:spLocks noGrp="1"/>
          </p:cNvSpPr>
          <p:nvPr>
            <p:ph type="sldNum" sz="quarter" idx="5"/>
          </p:nvPr>
        </p:nvSpPr>
        <p:spPr/>
        <p:txBody>
          <a:bodyPr/>
          <a:lstStyle/>
          <a:p>
            <a:fld id="{43643539-9CA9-478E-9F60-A0B0DCD3DC8D}" type="slidenum">
              <a:rPr lang="en-US" smtClean="0"/>
              <a:t>10</a:t>
            </a:fld>
            <a:endParaRPr lang="en-US"/>
          </a:p>
        </p:txBody>
      </p:sp>
    </p:spTree>
    <p:extLst>
      <p:ext uri="{BB962C8B-B14F-4D97-AF65-F5344CB8AC3E}">
        <p14:creationId xmlns:p14="http://schemas.microsoft.com/office/powerpoint/2010/main" val="96313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0BA3-6086-035E-D6C2-BC69D5BC0F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6B05B6-591A-2A2E-3FDA-DEB1DF553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A3DB1-CBBA-C600-7D97-9E047D1E51C2}"/>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a:extLst>
              <a:ext uri="{FF2B5EF4-FFF2-40B4-BE49-F238E27FC236}">
                <a16:creationId xmlns:a16="http://schemas.microsoft.com/office/drawing/2014/main" id="{8B14BE32-C668-CB50-A72C-3DD59C040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C9C5E-3FF6-EDF9-9348-312F5FC2CFBE}"/>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69339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4809-6999-D94A-2D2C-43ABEDA3A6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1E6B4B-B6F1-E88E-F617-E8DD77B8E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56315-C05F-3392-84A2-F10480C3C67E}"/>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a:extLst>
              <a:ext uri="{FF2B5EF4-FFF2-40B4-BE49-F238E27FC236}">
                <a16:creationId xmlns:a16="http://schemas.microsoft.com/office/drawing/2014/main" id="{EBE3FF56-A55A-DEBF-7FBF-B5F006DD9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23CB8-ABB4-AD0D-A6AE-C5A3452F1DA5}"/>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35654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4F36E-BDC5-B2E1-5210-455F46E0C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9E0735-B0F7-0750-2608-4CC33401F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A86D2-817D-4427-439E-26C37BB3BE8C}"/>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a:extLst>
              <a:ext uri="{FF2B5EF4-FFF2-40B4-BE49-F238E27FC236}">
                <a16:creationId xmlns:a16="http://schemas.microsoft.com/office/drawing/2014/main" id="{F98DE583-6761-82C2-3B8D-EA661F342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6C7F2-824F-55A5-DAC5-349609CAAC6E}"/>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24803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CBD642-E4A9-4BC8-AD4B-810EA7C9999B}"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36815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68275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86235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32824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A12AB-10AF-4861-B819-984F1F160F3D}"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337083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A12AB-10AF-4861-B819-984F1F160F3D}"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079820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A12AB-10AF-4861-B819-984F1F160F3D}"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860429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A12AB-10AF-4861-B819-984F1F160F3D}"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97607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63E9-27E8-D69C-BE86-B62937EDE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8CFA9-801F-39EF-837A-9351464C1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3A792-E043-6F47-4431-AE7C87D4381B}"/>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a:extLst>
              <a:ext uri="{FF2B5EF4-FFF2-40B4-BE49-F238E27FC236}">
                <a16:creationId xmlns:a16="http://schemas.microsoft.com/office/drawing/2014/main" id="{9BDCDC10-403F-2A66-100F-52AA49978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466B7-E171-BCEB-A77F-FDA4ADB4B462}"/>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28032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A12AB-10AF-4861-B819-984F1F160F3D}"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27994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3DA12AB-10AF-4861-B819-984F1F160F3D}" type="datetimeFigureOut">
              <a:rPr lang="en-US" smtClean="0"/>
              <a:t>4/9/2026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867582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A12AB-10AF-4861-B819-984F1F160F3D}"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285819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391738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CBD642-E4A9-4BC8-AD4B-810EA7C9999B}"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384370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003305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70259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DF5E-0CA1-1AC5-684C-647308095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E3557-7B4B-3A7A-826C-6EB6D02D26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698CF-B664-6A29-756F-AD1FEA64B9F5}"/>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5" name="Footer Placeholder 4">
            <a:extLst>
              <a:ext uri="{FF2B5EF4-FFF2-40B4-BE49-F238E27FC236}">
                <a16:creationId xmlns:a16="http://schemas.microsoft.com/office/drawing/2014/main" id="{DF833698-4A27-6BE0-19E3-FC70D8F28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AC436-9FB1-5208-89B2-ACDDEE5F2CB9}"/>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98876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E08C-EF89-B6DF-85AC-2A58629CD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2CE1D-F1DE-656A-B939-1539E094A4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1B2C84-74D9-8F6D-D9AD-B32B692AF1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7836FA-FB58-5FFF-6D11-DBB0D2D78299}"/>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6" name="Footer Placeholder 5">
            <a:extLst>
              <a:ext uri="{FF2B5EF4-FFF2-40B4-BE49-F238E27FC236}">
                <a16:creationId xmlns:a16="http://schemas.microsoft.com/office/drawing/2014/main" id="{1176D62A-CBAE-2C96-0251-081BFAFB3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CA0D8-58D7-F0DE-025A-7D4F2ABB2466}"/>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22987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B6C2-BE6B-BE94-BE8C-2046FC6F88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711C78-E8BD-58B8-3D95-C36B5D2F0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8105F-71EB-D5ED-77B8-FD8A438FB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C1FF4-360A-43F1-692D-6582A1E29B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36FF8-B9FF-591B-D92E-0C9D76B2F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137AC-40B1-9C35-1DF5-CB9C5C8FCB63}"/>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8" name="Footer Placeholder 7">
            <a:extLst>
              <a:ext uri="{FF2B5EF4-FFF2-40B4-BE49-F238E27FC236}">
                <a16:creationId xmlns:a16="http://schemas.microsoft.com/office/drawing/2014/main" id="{E0F0AD72-AE19-A160-43E0-EE2F19DE38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7DC723-4132-6574-8001-E5D7F091EA51}"/>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16066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FEF8-2103-8627-49DC-A11AF9ACC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565B67-78A0-3C91-1F65-EA791611529F}"/>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4" name="Footer Placeholder 3">
            <a:extLst>
              <a:ext uri="{FF2B5EF4-FFF2-40B4-BE49-F238E27FC236}">
                <a16:creationId xmlns:a16="http://schemas.microsoft.com/office/drawing/2014/main" id="{9A46282F-513A-F49C-0057-92554D974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0BA27-67D4-463B-AAEF-8D9A3D74BD25}"/>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66038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F01F9-3E0A-9611-32C5-06F782EAB7D4}"/>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3" name="Footer Placeholder 2">
            <a:extLst>
              <a:ext uri="{FF2B5EF4-FFF2-40B4-BE49-F238E27FC236}">
                <a16:creationId xmlns:a16="http://schemas.microsoft.com/office/drawing/2014/main" id="{D7C68A91-A6E9-8A27-F6B6-F841C25B0C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83A90C-AF1A-892F-D597-372681462FF9}"/>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44705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614A-84A4-A2F5-6472-4A5E30A00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8B84D4-F50E-2B0C-A607-9943505BB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BB0E3-862F-9D62-674A-5027CBCDF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BEE99-07BB-C58B-814C-30DA7D16BF04}"/>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6" name="Footer Placeholder 5">
            <a:extLst>
              <a:ext uri="{FF2B5EF4-FFF2-40B4-BE49-F238E27FC236}">
                <a16:creationId xmlns:a16="http://schemas.microsoft.com/office/drawing/2014/main" id="{B0844641-9BCF-22D6-AFDF-719D62615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D1757-7722-752A-144D-3A06530A9D74}"/>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03180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3239-F20F-CB53-C708-9AEAEABB1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5D9499-036E-46D0-8FCA-C285F8065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FE88E0-C7DA-9EE8-2842-9B2FC07D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58E20-9DDC-700B-4E40-DF75CAB36336}"/>
              </a:ext>
            </a:extLst>
          </p:cNvPr>
          <p:cNvSpPr>
            <a:spLocks noGrp="1"/>
          </p:cNvSpPr>
          <p:nvPr>
            <p:ph type="dt" sz="half" idx="10"/>
          </p:nvPr>
        </p:nvSpPr>
        <p:spPr/>
        <p:txBody>
          <a:bodyPr/>
          <a:lstStyle/>
          <a:p>
            <a:fld id="{C3DA12AB-10AF-4861-B819-984F1F160F3D}" type="datetimeFigureOut">
              <a:rPr lang="en-US" smtClean="0"/>
              <a:t>4/9/2026</a:t>
            </a:fld>
            <a:endParaRPr lang="en-US"/>
          </a:p>
        </p:txBody>
      </p:sp>
      <p:sp>
        <p:nvSpPr>
          <p:cNvPr id="6" name="Footer Placeholder 5">
            <a:extLst>
              <a:ext uri="{FF2B5EF4-FFF2-40B4-BE49-F238E27FC236}">
                <a16:creationId xmlns:a16="http://schemas.microsoft.com/office/drawing/2014/main" id="{BEC9694A-F5A3-B632-CAFC-98CD051A8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55FB4-4064-8BD2-A103-EB7D177620E5}"/>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9205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34206-F72E-44F1-9C4A-2B3567783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50C827-C3C6-A904-F722-C07734592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608D1-A5C4-F282-7FA9-73151DA06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DA12AB-10AF-4861-B819-984F1F160F3D}" type="datetimeFigureOut">
              <a:rPr lang="en-US" smtClean="0"/>
              <a:t>4/9/2026</a:t>
            </a:fld>
            <a:endParaRPr lang="en-US"/>
          </a:p>
        </p:txBody>
      </p:sp>
      <p:sp>
        <p:nvSpPr>
          <p:cNvPr id="5" name="Footer Placeholder 4">
            <a:extLst>
              <a:ext uri="{FF2B5EF4-FFF2-40B4-BE49-F238E27FC236}">
                <a16:creationId xmlns:a16="http://schemas.microsoft.com/office/drawing/2014/main" id="{F0199CAD-6EEE-4310-DAFE-CC268A403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FFABF9D-3F9B-BCEC-5142-9A59278EA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59A640-37B6-48A9-B123-5B61271A32DD}" type="slidenum">
              <a:rPr lang="en-US" smtClean="0"/>
              <a:t>‹#›</a:t>
            </a:fld>
            <a:endParaRPr lang="en-US"/>
          </a:p>
        </p:txBody>
      </p:sp>
    </p:spTree>
    <p:extLst>
      <p:ext uri="{BB962C8B-B14F-4D97-AF65-F5344CB8AC3E}">
        <p14:creationId xmlns:p14="http://schemas.microsoft.com/office/powerpoint/2010/main" val="153502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3DA12AB-10AF-4861-B819-984F1F160F3D}" type="datetimeFigureOut">
              <a:rPr lang="en-US" smtClean="0"/>
              <a:t>4/9/2026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E59A640-37B6-48A9-B123-5B61271A32DD}" type="slidenum">
              <a:rPr lang="en-US" smtClean="0"/>
              <a:t>‹#›</a:t>
            </a:fld>
            <a:endParaRPr lang="en-US"/>
          </a:p>
        </p:txBody>
      </p:sp>
    </p:spTree>
    <p:extLst>
      <p:ext uri="{BB962C8B-B14F-4D97-AF65-F5344CB8AC3E}">
        <p14:creationId xmlns:p14="http://schemas.microsoft.com/office/powerpoint/2010/main" val="2611134923"/>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32.png"/><Relationship Id="rId4" Type="http://schemas.microsoft.com/office/2007/relationships/hdphoto" Target="../media/hdphoto12.wdp"/></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9.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8.jpeg"/><Relationship Id="rId16" Type="http://schemas.openxmlformats.org/officeDocument/2006/relationships/image" Target="../media/image16.jpeg"/><Relationship Id="rId1" Type="http://schemas.openxmlformats.org/officeDocument/2006/relationships/slideLayout" Target="../slideLayouts/slideLayout19.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0.png"/><Relationship Id="rId15" Type="http://schemas.microsoft.com/office/2007/relationships/hdphoto" Target="../media/hdphoto6.wdp"/><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jpe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13" Type="http://schemas.microsoft.com/office/2007/relationships/hdphoto" Target="../media/hdphoto10.wdp"/><Relationship Id="rId3" Type="http://schemas.openxmlformats.org/officeDocument/2006/relationships/image" Target="../media/image18.jpe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Layout" Target="../slideLayouts/slideLayout19.xml"/><Relationship Id="rId6" Type="http://schemas.openxmlformats.org/officeDocument/2006/relationships/image" Target="../media/image20.jpeg"/><Relationship Id="rId11" Type="http://schemas.openxmlformats.org/officeDocument/2006/relationships/image" Target="../media/image23.jpeg"/><Relationship Id="rId5" Type="http://schemas.microsoft.com/office/2007/relationships/hdphoto" Target="../media/hdphoto7.wdp"/><Relationship Id="rId15" Type="http://schemas.microsoft.com/office/2007/relationships/hdphoto" Target="../media/hdphoto11.wdp"/><Relationship Id="rId10" Type="http://schemas.microsoft.com/office/2007/relationships/hdphoto" Target="../media/hdphoto9.wdp"/><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810000" y="1330275"/>
            <a:ext cx="10572000" cy="2971051"/>
          </a:xfrm>
        </p:spPr>
        <p:txBody>
          <a:bodyPr/>
          <a:lstStyle/>
          <a:p>
            <a:r>
              <a:rPr lang="en-US" sz="8000" dirty="0"/>
              <a:t>Esp</a:t>
            </a:r>
            <a:r>
              <a:rPr lang="es-GT" sz="8000" dirty="0" err="1"/>
              <a:t>añol</a:t>
            </a:r>
            <a:r>
              <a:rPr lang="es-GT" sz="8000" dirty="0"/>
              <a:t> para Viajar</a:t>
            </a:r>
            <a:br>
              <a:rPr lang="es-GT" sz="8000" dirty="0"/>
            </a:br>
            <a:r>
              <a:rPr lang="en-US" sz="6000" dirty="0"/>
              <a:t>Spanish for Travel</a:t>
            </a:r>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n-US" sz="4400" b="1" dirty="0"/>
              <a:t>Day 4</a:t>
            </a:r>
          </a:p>
        </p:txBody>
      </p:sp>
      <p:pic>
        <p:nvPicPr>
          <p:cNvPr id="4" name="Picture 2" descr="Mount Horeb Area School District - Futura Spanish Adventures">
            <a:extLst>
              <a:ext uri="{FF2B5EF4-FFF2-40B4-BE49-F238E27FC236}">
                <a16:creationId xmlns:a16="http://schemas.microsoft.com/office/drawing/2014/main" id="{21440FE3-F4AF-6322-2FA7-ECC0F6FF0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212661"/>
            <a:ext cx="2548954" cy="10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BD25-F195-7E5C-611C-8991C88E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C9A3C-B4DB-ABB4-6A3E-F8112CFB34AE}"/>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60D638A3-EF07-8249-5EF7-CA212EC2359C}"/>
              </a:ext>
            </a:extLst>
          </p:cNvPr>
          <p:cNvSpPr>
            <a:spLocks noGrp="1"/>
          </p:cNvSpPr>
          <p:nvPr>
            <p:ph type="body" sz="half" idx="2"/>
          </p:nvPr>
        </p:nvSpPr>
        <p:spPr>
          <a:xfrm>
            <a:off x="5122588" y="1236527"/>
            <a:ext cx="6700604" cy="1743229"/>
          </a:xfrm>
        </p:spPr>
        <p:txBody>
          <a:bodyPr>
            <a:normAutofit lnSpcReduction="10000"/>
          </a:bodyPr>
          <a:lstStyle/>
          <a:p>
            <a:pPr marL="0" marR="0" algn="just"/>
            <a:r>
              <a:rPr lang="en-US" sz="2400" b="1" dirty="0">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La Ruleta </a:t>
            </a:r>
            <a:r>
              <a:rPr lang="en-US" sz="2400" b="1" dirty="0" err="1">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Adivinadora</a:t>
            </a:r>
            <a:r>
              <a:rPr lang="en-US" sz="2400" b="1" dirty="0">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–Randomizer Wheel!</a:t>
            </a:r>
          </a:p>
          <a:p>
            <a:r>
              <a:rPr lang="en-US" sz="2000" i="1" dirty="0">
                <a:latin typeface="Aptos" panose="020B0004020202020204" pitchFamily="34" charset="0"/>
              </a:rPr>
              <a:t>Let’s review the shopping vocabulary learned! Please </a:t>
            </a:r>
            <a:r>
              <a:rPr lang="en-US" sz="2000" dirty="0">
                <a:latin typeface="Aptos" panose="020B0004020202020204" pitchFamily="34" charset="0"/>
              </a:rPr>
              <a:t>share your answers using lots of Spanish!  </a:t>
            </a:r>
          </a:p>
          <a:p>
            <a:br>
              <a:rPr lang="en-US" dirty="0"/>
            </a:br>
            <a:r>
              <a:rPr lang="en-US" b="1" dirty="0"/>
              <a:t> </a:t>
            </a:r>
            <a:endParaRPr lang="en-US" dirty="0"/>
          </a:p>
          <a:p>
            <a:endParaRPr lang="es-GT" dirty="0">
              <a:solidFill>
                <a:schemeClr val="bg1"/>
              </a:solidFill>
            </a:endParaRPr>
          </a:p>
          <a:p>
            <a:endParaRPr lang="es-GT"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C4FD4803-84A0-35FB-963E-78C75C266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0A49-7593-93F3-95AC-1617C4AF6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3F0FE-F0A3-15F8-0447-00822CA7A2BC}"/>
              </a:ext>
            </a:extLst>
          </p:cNvPr>
          <p:cNvSpPr>
            <a:spLocks noGrp="1"/>
          </p:cNvSpPr>
          <p:nvPr>
            <p:ph type="title"/>
          </p:nvPr>
        </p:nvSpPr>
        <p:spPr>
          <a:xfrm>
            <a:off x="627120" y="548300"/>
            <a:ext cx="11891016" cy="970450"/>
          </a:xfrm>
        </p:spPr>
        <p:txBody>
          <a:bodyPr/>
          <a:lstStyle/>
          <a:p>
            <a:r>
              <a:rPr lang="en-US" sz="6000" dirty="0"/>
              <a:t>SPANISH NUMBERS</a:t>
            </a:r>
          </a:p>
        </p:txBody>
      </p:sp>
      <p:pic>
        <p:nvPicPr>
          <p:cNvPr id="13316" name="Picture 4" descr="ABN Trabajamos las familias de números 10 al 100 en láminas divertidas  -Orientacion Andujar">
            <a:extLst>
              <a:ext uri="{FF2B5EF4-FFF2-40B4-BE49-F238E27FC236}">
                <a16:creationId xmlns:a16="http://schemas.microsoft.com/office/drawing/2014/main" id="{589E215D-3410-C37A-2914-C5EC95106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4" y="1985350"/>
            <a:ext cx="5927725" cy="444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541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Spanish Numbers - Superstar Worksheets">
            <a:extLst>
              <a:ext uri="{FF2B5EF4-FFF2-40B4-BE49-F238E27FC236}">
                <a16:creationId xmlns:a16="http://schemas.microsoft.com/office/drawing/2014/main" id="{C46CC958-380C-2942-10D1-967905FD9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49" y="-139189"/>
            <a:ext cx="5514975" cy="713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2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6" name="Picture 6" descr="Globo del mismo color 2">
            <a:extLst>
              <a:ext uri="{FF2B5EF4-FFF2-40B4-BE49-F238E27FC236}">
                <a16:creationId xmlns:a16="http://schemas.microsoft.com/office/drawing/2014/main" id="{7B9581E2-A1C7-BF81-0C1C-05EFB850F0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324"/>
          <a:stretch>
            <a:fillRect/>
          </a:stretch>
        </p:blipFill>
        <p:spPr bwMode="auto">
          <a:xfrm>
            <a:off x="-171448" y="-323850"/>
            <a:ext cx="1809750" cy="51244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Globo del mismo color 2">
            <a:extLst>
              <a:ext uri="{FF2B5EF4-FFF2-40B4-BE49-F238E27FC236}">
                <a16:creationId xmlns:a16="http://schemas.microsoft.com/office/drawing/2014/main" id="{4CA928A3-75D3-5461-0756-17C23E753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39" r="51096"/>
          <a:stretch>
            <a:fillRect/>
          </a:stretch>
        </p:blipFill>
        <p:spPr bwMode="auto">
          <a:xfrm>
            <a:off x="1562100" y="238125"/>
            <a:ext cx="1743073" cy="5124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Globo del mismo color 2">
            <a:extLst>
              <a:ext uri="{FF2B5EF4-FFF2-40B4-BE49-F238E27FC236}">
                <a16:creationId xmlns:a16="http://schemas.microsoft.com/office/drawing/2014/main" id="{1EE58614-B3F4-9C6D-7D4F-812EAD761E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01" r="27699"/>
          <a:stretch>
            <a:fillRect/>
          </a:stretch>
        </p:blipFill>
        <p:spPr bwMode="auto">
          <a:xfrm>
            <a:off x="3222052" y="-428625"/>
            <a:ext cx="1816669" cy="5124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Globo del mismo color 2">
            <a:extLst>
              <a:ext uri="{FF2B5EF4-FFF2-40B4-BE49-F238E27FC236}">
                <a16:creationId xmlns:a16="http://schemas.microsoft.com/office/drawing/2014/main" id="{881BC0A0-4151-D571-3CD3-01656C942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84" r="3354"/>
          <a:stretch>
            <a:fillRect/>
          </a:stretch>
        </p:blipFill>
        <p:spPr bwMode="auto">
          <a:xfrm>
            <a:off x="5022274" y="218182"/>
            <a:ext cx="1817548" cy="5124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lobo del mismo color 2">
            <a:extLst>
              <a:ext uri="{FF2B5EF4-FFF2-40B4-BE49-F238E27FC236}">
                <a16:creationId xmlns:a16="http://schemas.microsoft.com/office/drawing/2014/main" id="{7C069689-7004-A200-F6A2-8D1CB13D07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3" r="76192"/>
          <a:stretch>
            <a:fillRect/>
          </a:stretch>
        </p:blipFill>
        <p:spPr bwMode="auto">
          <a:xfrm>
            <a:off x="6876174" y="-428625"/>
            <a:ext cx="1905004" cy="5124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lobo del mismo color 2">
            <a:extLst>
              <a:ext uri="{FF2B5EF4-FFF2-40B4-BE49-F238E27FC236}">
                <a16:creationId xmlns:a16="http://schemas.microsoft.com/office/drawing/2014/main" id="{C5EB708A-40AD-AD7D-9A88-476653F0DA26}"/>
              </a:ext>
            </a:extLst>
          </p:cNvPr>
          <p:cNvPicPr>
            <a:picLocks noChangeAspect="1" noChangeArrowheads="1"/>
          </p:cNvPicPr>
          <p:nvPr/>
        </p:nvPicPr>
        <p:blipFill rotWithShape="1">
          <a:blip r:embed="rId3">
            <a:duotone>
              <a:srgbClr val="A02B93">
                <a:shade val="45000"/>
                <a:satMod val="135000"/>
              </a:srgbClr>
              <a:prstClr val="white"/>
            </a:duotone>
            <a:extLst>
              <a:ext uri="{BEBA8EAE-BF5A-486C-A8C5-ECC9F3942E4B}">
                <a14:imgProps xmlns:a14="http://schemas.microsoft.com/office/drawing/2010/main">
                  <a14:imgLayer r:embed="rId4">
                    <a14:imgEffect>
                      <a14:backgroundRemoval t="10000" b="90000" l="76891" r="97432"/>
                    </a14:imgEffect>
                  </a14:imgLayer>
                </a14:imgProps>
              </a:ext>
              <a:ext uri="{28A0092B-C50C-407E-A947-70E740481C1C}">
                <a14:useLocalDpi xmlns:a14="http://schemas.microsoft.com/office/drawing/2010/main" val="0"/>
              </a:ext>
            </a:extLst>
          </a:blip>
          <a:srcRect l="74324"/>
          <a:stretch>
            <a:fillRect/>
          </a:stretch>
        </p:blipFill>
        <p:spPr bwMode="auto">
          <a:xfrm>
            <a:off x="1699238" y="2696107"/>
            <a:ext cx="2280527" cy="5000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453334A-1A94-F469-A3C7-F37C300473C6}"/>
              </a:ext>
            </a:extLst>
          </p:cNvPr>
          <p:cNvSpPr txBox="1"/>
          <p:nvPr/>
        </p:nvSpPr>
        <p:spPr>
          <a:xfrm>
            <a:off x="-237258" y="381000"/>
            <a:ext cx="2009776" cy="1323439"/>
          </a:xfrm>
          <a:prstGeom prst="rect">
            <a:avLst/>
          </a:prstGeom>
          <a:noFill/>
        </p:spPr>
        <p:txBody>
          <a:bodyPr wrap="square" rtlCol="0">
            <a:spAutoFit/>
          </a:bodyPr>
          <a:lstStyle/>
          <a:p>
            <a:pPr algn="ctr"/>
            <a:r>
              <a:rPr lang="es-GT" sz="4000" dirty="0"/>
              <a:t>10</a:t>
            </a:r>
          </a:p>
          <a:p>
            <a:pPr algn="ctr"/>
            <a:r>
              <a:rPr lang="es-GT" sz="4000" dirty="0"/>
              <a:t>diez</a:t>
            </a:r>
            <a:endParaRPr lang="en-US" sz="4000" dirty="0"/>
          </a:p>
        </p:txBody>
      </p:sp>
      <p:sp>
        <p:nvSpPr>
          <p:cNvPr id="14" name="TextBox 13">
            <a:extLst>
              <a:ext uri="{FF2B5EF4-FFF2-40B4-BE49-F238E27FC236}">
                <a16:creationId xmlns:a16="http://schemas.microsoft.com/office/drawing/2014/main" id="{F0FAB2A7-3B3A-2151-D29D-42C8887CDBA2}"/>
              </a:ext>
            </a:extLst>
          </p:cNvPr>
          <p:cNvSpPr txBox="1"/>
          <p:nvPr/>
        </p:nvSpPr>
        <p:spPr>
          <a:xfrm>
            <a:off x="1400175" y="829209"/>
            <a:ext cx="2009776" cy="1323439"/>
          </a:xfrm>
          <a:prstGeom prst="rect">
            <a:avLst/>
          </a:prstGeom>
          <a:noFill/>
        </p:spPr>
        <p:txBody>
          <a:bodyPr wrap="square" rtlCol="0">
            <a:spAutoFit/>
          </a:bodyPr>
          <a:lstStyle/>
          <a:p>
            <a:pPr algn="ctr"/>
            <a:r>
              <a:rPr lang="es-GT" sz="4000" dirty="0"/>
              <a:t>20</a:t>
            </a:r>
          </a:p>
          <a:p>
            <a:pPr algn="ctr"/>
            <a:r>
              <a:rPr lang="es-GT" sz="4000" dirty="0"/>
              <a:t>veinte</a:t>
            </a:r>
            <a:endParaRPr lang="en-US" sz="4000" dirty="0"/>
          </a:p>
        </p:txBody>
      </p:sp>
      <p:sp>
        <p:nvSpPr>
          <p:cNvPr id="15" name="TextBox 14">
            <a:extLst>
              <a:ext uri="{FF2B5EF4-FFF2-40B4-BE49-F238E27FC236}">
                <a16:creationId xmlns:a16="http://schemas.microsoft.com/office/drawing/2014/main" id="{CC44C4A2-C58B-FE5A-2415-1350B146EC90}"/>
              </a:ext>
            </a:extLst>
          </p:cNvPr>
          <p:cNvSpPr txBox="1"/>
          <p:nvPr/>
        </p:nvSpPr>
        <p:spPr>
          <a:xfrm>
            <a:off x="3153644" y="167490"/>
            <a:ext cx="2009776" cy="1323439"/>
          </a:xfrm>
          <a:prstGeom prst="rect">
            <a:avLst/>
          </a:prstGeom>
          <a:noFill/>
        </p:spPr>
        <p:txBody>
          <a:bodyPr wrap="square" rtlCol="0">
            <a:spAutoFit/>
          </a:bodyPr>
          <a:lstStyle/>
          <a:p>
            <a:pPr algn="ctr"/>
            <a:r>
              <a:rPr lang="es-GT" sz="4000" dirty="0"/>
              <a:t>30</a:t>
            </a:r>
          </a:p>
          <a:p>
            <a:pPr algn="ctr"/>
            <a:r>
              <a:rPr lang="es-GT" sz="4000" dirty="0"/>
              <a:t>treinta</a:t>
            </a:r>
            <a:endParaRPr lang="en-US" sz="4000" dirty="0"/>
          </a:p>
        </p:txBody>
      </p:sp>
      <p:sp>
        <p:nvSpPr>
          <p:cNvPr id="16" name="TextBox 15">
            <a:extLst>
              <a:ext uri="{FF2B5EF4-FFF2-40B4-BE49-F238E27FC236}">
                <a16:creationId xmlns:a16="http://schemas.microsoft.com/office/drawing/2014/main" id="{CC961A09-92A1-A69B-C2D5-DEB4706F4874}"/>
              </a:ext>
            </a:extLst>
          </p:cNvPr>
          <p:cNvSpPr txBox="1"/>
          <p:nvPr/>
        </p:nvSpPr>
        <p:spPr>
          <a:xfrm>
            <a:off x="4933948" y="899844"/>
            <a:ext cx="2009776" cy="1077218"/>
          </a:xfrm>
          <a:prstGeom prst="rect">
            <a:avLst/>
          </a:prstGeom>
          <a:noFill/>
        </p:spPr>
        <p:txBody>
          <a:bodyPr wrap="square" rtlCol="0">
            <a:spAutoFit/>
          </a:bodyPr>
          <a:lstStyle/>
          <a:p>
            <a:pPr algn="ctr"/>
            <a:r>
              <a:rPr lang="es-GT" sz="3200" dirty="0"/>
              <a:t>40</a:t>
            </a:r>
          </a:p>
          <a:p>
            <a:pPr algn="ctr"/>
            <a:r>
              <a:rPr lang="es-GT" sz="3200" dirty="0"/>
              <a:t>cuarenta</a:t>
            </a:r>
            <a:endParaRPr lang="en-US" sz="3200" dirty="0"/>
          </a:p>
        </p:txBody>
      </p:sp>
      <p:sp>
        <p:nvSpPr>
          <p:cNvPr id="17" name="TextBox 16">
            <a:extLst>
              <a:ext uri="{FF2B5EF4-FFF2-40B4-BE49-F238E27FC236}">
                <a16:creationId xmlns:a16="http://schemas.microsoft.com/office/drawing/2014/main" id="{B47743AD-EF99-D2F9-78EE-7ADC836BC1C2}"/>
              </a:ext>
            </a:extLst>
          </p:cNvPr>
          <p:cNvSpPr txBox="1"/>
          <p:nvPr/>
        </p:nvSpPr>
        <p:spPr>
          <a:xfrm>
            <a:off x="6805612" y="233510"/>
            <a:ext cx="2009776" cy="1077218"/>
          </a:xfrm>
          <a:prstGeom prst="rect">
            <a:avLst/>
          </a:prstGeom>
          <a:noFill/>
        </p:spPr>
        <p:txBody>
          <a:bodyPr wrap="square" rtlCol="0">
            <a:spAutoFit/>
          </a:bodyPr>
          <a:lstStyle/>
          <a:p>
            <a:pPr algn="ctr"/>
            <a:r>
              <a:rPr lang="es-GT" sz="3200" dirty="0"/>
              <a:t>50</a:t>
            </a:r>
          </a:p>
          <a:p>
            <a:pPr algn="ctr"/>
            <a:r>
              <a:rPr lang="es-GT" sz="3200" dirty="0"/>
              <a:t>cincuenta</a:t>
            </a:r>
            <a:endParaRPr lang="en-US" sz="3200" dirty="0"/>
          </a:p>
        </p:txBody>
      </p:sp>
      <p:pic>
        <p:nvPicPr>
          <p:cNvPr id="18" name="Picture 6" descr="Globo del mismo color 2">
            <a:extLst>
              <a:ext uri="{FF2B5EF4-FFF2-40B4-BE49-F238E27FC236}">
                <a16:creationId xmlns:a16="http://schemas.microsoft.com/office/drawing/2014/main" id="{FF6E91C5-A064-7D2C-A93D-5283EFD067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39" r="51096"/>
          <a:stretch>
            <a:fillRect/>
          </a:stretch>
        </p:blipFill>
        <p:spPr bwMode="auto">
          <a:xfrm>
            <a:off x="8677276" y="218182"/>
            <a:ext cx="1743073" cy="51244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Globo del mismo color 2">
            <a:extLst>
              <a:ext uri="{FF2B5EF4-FFF2-40B4-BE49-F238E27FC236}">
                <a16:creationId xmlns:a16="http://schemas.microsoft.com/office/drawing/2014/main" id="{9AABA2A0-7BBC-4FF1-7698-672A4F744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01" r="27699"/>
          <a:stretch>
            <a:fillRect/>
          </a:stretch>
        </p:blipFill>
        <p:spPr bwMode="auto">
          <a:xfrm>
            <a:off x="10410828" y="-323852"/>
            <a:ext cx="1685057" cy="51244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FDB6664-1EA8-20F0-2C21-68FCC406C68D}"/>
              </a:ext>
            </a:extLst>
          </p:cNvPr>
          <p:cNvSpPr txBox="1"/>
          <p:nvPr/>
        </p:nvSpPr>
        <p:spPr>
          <a:xfrm>
            <a:off x="8527474" y="929729"/>
            <a:ext cx="2009776" cy="1077218"/>
          </a:xfrm>
          <a:prstGeom prst="rect">
            <a:avLst/>
          </a:prstGeom>
          <a:noFill/>
        </p:spPr>
        <p:txBody>
          <a:bodyPr wrap="square" rtlCol="0">
            <a:spAutoFit/>
          </a:bodyPr>
          <a:lstStyle/>
          <a:p>
            <a:pPr algn="ctr"/>
            <a:r>
              <a:rPr lang="es-GT" sz="3200" dirty="0"/>
              <a:t>60</a:t>
            </a:r>
          </a:p>
          <a:p>
            <a:pPr algn="ctr"/>
            <a:r>
              <a:rPr lang="es-GT" sz="3200" dirty="0"/>
              <a:t>sesenta</a:t>
            </a:r>
            <a:endParaRPr lang="en-US" sz="3200" dirty="0"/>
          </a:p>
        </p:txBody>
      </p:sp>
      <p:sp>
        <p:nvSpPr>
          <p:cNvPr id="21" name="TextBox 20">
            <a:extLst>
              <a:ext uri="{FF2B5EF4-FFF2-40B4-BE49-F238E27FC236}">
                <a16:creationId xmlns:a16="http://schemas.microsoft.com/office/drawing/2014/main" id="{799BA3D7-9E01-9DEB-6A9B-9CC47563DC8B}"/>
              </a:ext>
            </a:extLst>
          </p:cNvPr>
          <p:cNvSpPr txBox="1"/>
          <p:nvPr/>
        </p:nvSpPr>
        <p:spPr>
          <a:xfrm>
            <a:off x="10276608" y="423145"/>
            <a:ext cx="2009776" cy="1077218"/>
          </a:xfrm>
          <a:prstGeom prst="rect">
            <a:avLst/>
          </a:prstGeom>
          <a:noFill/>
        </p:spPr>
        <p:txBody>
          <a:bodyPr wrap="square" rtlCol="0">
            <a:spAutoFit/>
          </a:bodyPr>
          <a:lstStyle/>
          <a:p>
            <a:pPr algn="ctr"/>
            <a:r>
              <a:rPr lang="es-GT" sz="3200" dirty="0"/>
              <a:t>70</a:t>
            </a:r>
          </a:p>
          <a:p>
            <a:pPr algn="ctr"/>
            <a:r>
              <a:rPr lang="es-GT" sz="3200" dirty="0"/>
              <a:t>setenta</a:t>
            </a:r>
            <a:endParaRPr lang="en-US" sz="3200" dirty="0"/>
          </a:p>
        </p:txBody>
      </p:sp>
      <p:sp>
        <p:nvSpPr>
          <p:cNvPr id="23" name="TextBox 22">
            <a:extLst>
              <a:ext uri="{FF2B5EF4-FFF2-40B4-BE49-F238E27FC236}">
                <a16:creationId xmlns:a16="http://schemas.microsoft.com/office/drawing/2014/main" id="{0AAE0DEA-CE58-FF6F-1BE4-87265FB37450}"/>
              </a:ext>
            </a:extLst>
          </p:cNvPr>
          <p:cNvSpPr txBox="1"/>
          <p:nvPr/>
        </p:nvSpPr>
        <p:spPr>
          <a:xfrm>
            <a:off x="1788077" y="3323065"/>
            <a:ext cx="2009776" cy="1077218"/>
          </a:xfrm>
          <a:prstGeom prst="rect">
            <a:avLst/>
          </a:prstGeom>
          <a:noFill/>
        </p:spPr>
        <p:txBody>
          <a:bodyPr wrap="square" rtlCol="0">
            <a:spAutoFit/>
          </a:bodyPr>
          <a:lstStyle/>
          <a:p>
            <a:pPr algn="ctr"/>
            <a:r>
              <a:rPr lang="es-GT" sz="3200" dirty="0"/>
              <a:t>80</a:t>
            </a:r>
          </a:p>
          <a:p>
            <a:pPr algn="ctr"/>
            <a:r>
              <a:rPr lang="es-GT" sz="3200" dirty="0"/>
              <a:t>ochenta</a:t>
            </a:r>
            <a:endParaRPr lang="en-US" sz="3200" dirty="0"/>
          </a:p>
        </p:txBody>
      </p:sp>
      <p:pic>
        <p:nvPicPr>
          <p:cNvPr id="24" name="Picture 6" descr="Globo del mismo color 2">
            <a:extLst>
              <a:ext uri="{FF2B5EF4-FFF2-40B4-BE49-F238E27FC236}">
                <a16:creationId xmlns:a16="http://schemas.microsoft.com/office/drawing/2014/main" id="{DD0A7FAC-8732-6939-75E9-449BE635F072}"/>
              </a:ext>
            </a:extLst>
          </p:cNvPr>
          <p:cNvPicPr>
            <a:picLocks noChangeAspect="1" noChangeArrowheads="1"/>
          </p:cNvPicPr>
          <p:nvPr/>
        </p:nvPicPr>
        <p:blipFill rotWithShape="1">
          <a:blip r:embed="rId3">
            <a:duotone>
              <a:srgbClr val="A02B93">
                <a:shade val="45000"/>
                <a:satMod val="135000"/>
              </a:srgbClr>
              <a:prstClr val="white"/>
            </a:duotone>
            <a:extLst>
              <a:ext uri="{BEBA8EAE-BF5A-486C-A8C5-ECC9F3942E4B}">
                <a14:imgProps xmlns:a14="http://schemas.microsoft.com/office/drawing/2010/main">
                  <a14:imgLayer r:embed="rId4">
                    <a14:imgEffect>
                      <a14:backgroundRemoval t="10000" b="90000" l="76891" r="97432"/>
                    </a14:imgEffect>
                  </a14:imgLayer>
                </a14:imgProps>
              </a:ext>
              <a:ext uri="{28A0092B-C50C-407E-A947-70E740481C1C}">
                <a14:useLocalDpi xmlns:a14="http://schemas.microsoft.com/office/drawing/2010/main" val="0"/>
              </a:ext>
            </a:extLst>
          </a:blip>
          <a:srcRect l="74324"/>
          <a:stretch>
            <a:fillRect/>
          </a:stretch>
        </p:blipFill>
        <p:spPr bwMode="auto">
          <a:xfrm>
            <a:off x="8400874" y="2703166"/>
            <a:ext cx="2310961" cy="50006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4149F1D-458F-1519-6DA7-9E14A753EF00}"/>
              </a:ext>
            </a:extLst>
          </p:cNvPr>
          <p:cNvSpPr txBox="1"/>
          <p:nvPr/>
        </p:nvSpPr>
        <p:spPr>
          <a:xfrm>
            <a:off x="8504954" y="3409221"/>
            <a:ext cx="2009776" cy="1077218"/>
          </a:xfrm>
          <a:prstGeom prst="rect">
            <a:avLst/>
          </a:prstGeom>
          <a:noFill/>
        </p:spPr>
        <p:txBody>
          <a:bodyPr wrap="square" rtlCol="0">
            <a:spAutoFit/>
          </a:bodyPr>
          <a:lstStyle/>
          <a:p>
            <a:pPr algn="ctr"/>
            <a:r>
              <a:rPr lang="es-GT" sz="3200" dirty="0"/>
              <a:t>90</a:t>
            </a:r>
          </a:p>
          <a:p>
            <a:pPr algn="ctr"/>
            <a:r>
              <a:rPr lang="es-GT" sz="3200" dirty="0"/>
              <a:t>noventa</a:t>
            </a:r>
            <a:endParaRPr lang="en-US" sz="3200" dirty="0"/>
          </a:p>
        </p:txBody>
      </p:sp>
      <p:pic>
        <p:nvPicPr>
          <p:cNvPr id="15368" name="Picture 8" descr="3d oro realista globos de cumpleaños felices volando para fiestas y celebraciones">
            <a:extLst>
              <a:ext uri="{FF2B5EF4-FFF2-40B4-BE49-F238E27FC236}">
                <a16:creationId xmlns:a16="http://schemas.microsoft.com/office/drawing/2014/main" id="{3BACC805-8911-6B0B-A938-29FE51790F3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9172" y="2413785"/>
            <a:ext cx="4705350" cy="47053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7F6B3EE-05C8-5F23-8CBF-6AEC9F860FBA}"/>
              </a:ext>
            </a:extLst>
          </p:cNvPr>
          <p:cNvSpPr txBox="1"/>
          <p:nvPr/>
        </p:nvSpPr>
        <p:spPr>
          <a:xfrm>
            <a:off x="4104464" y="5342632"/>
            <a:ext cx="3983072" cy="1015663"/>
          </a:xfrm>
          <a:prstGeom prst="rect">
            <a:avLst/>
          </a:prstGeom>
          <a:noFill/>
        </p:spPr>
        <p:txBody>
          <a:bodyPr wrap="square" rtlCol="0">
            <a:spAutoFit/>
          </a:bodyPr>
          <a:lstStyle/>
          <a:p>
            <a:pPr algn="ctr"/>
            <a:r>
              <a:rPr lang="es-GT" sz="6000" dirty="0"/>
              <a:t>100 CIEN</a:t>
            </a:r>
            <a:endParaRPr lang="en-US" sz="6000" dirty="0"/>
          </a:p>
        </p:txBody>
      </p:sp>
    </p:spTree>
    <p:extLst>
      <p:ext uri="{BB962C8B-B14F-4D97-AF65-F5344CB8AC3E}">
        <p14:creationId xmlns:p14="http://schemas.microsoft.com/office/powerpoint/2010/main" val="111529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1000"/>
                                        <p:tgtEl>
                                          <p:spTgt spid="15366"/>
                                        </p:tgtEl>
                                      </p:cBhvr>
                                    </p:animEffect>
                                    <p:anim calcmode="lin" valueType="num">
                                      <p:cBhvr>
                                        <p:cTn id="13" dur="1000" fill="hold"/>
                                        <p:tgtEl>
                                          <p:spTgt spid="15366"/>
                                        </p:tgtEl>
                                        <p:attrNameLst>
                                          <p:attrName>ppt_x</p:attrName>
                                        </p:attrNameLst>
                                      </p:cBhvr>
                                      <p:tavLst>
                                        <p:tav tm="0">
                                          <p:val>
                                            <p:strVal val="#ppt_x"/>
                                          </p:val>
                                        </p:tav>
                                        <p:tav tm="100000">
                                          <p:val>
                                            <p:strVal val="#ppt_x"/>
                                          </p:val>
                                        </p:tav>
                                      </p:tavLst>
                                    </p:anim>
                                    <p:anim calcmode="lin" valueType="num">
                                      <p:cBhvr>
                                        <p:cTn id="14"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1000"/>
                                        <p:tgtEl>
                                          <p:spTgt spid="10"/>
                                        </p:tgtEl>
                                      </p:cBhvr>
                                    </p:animEffect>
                                    <p:anim calcmode="lin" valueType="num">
                                      <p:cBhvr>
                                        <p:cTn id="97" dur="1000" fill="hold"/>
                                        <p:tgtEl>
                                          <p:spTgt spid="10"/>
                                        </p:tgtEl>
                                        <p:attrNameLst>
                                          <p:attrName>ppt_x</p:attrName>
                                        </p:attrNameLst>
                                      </p:cBhvr>
                                      <p:tavLst>
                                        <p:tav tm="0">
                                          <p:val>
                                            <p:strVal val="#ppt_x"/>
                                          </p:val>
                                        </p:tav>
                                        <p:tav tm="100000">
                                          <p:val>
                                            <p:strVal val="#ppt_x"/>
                                          </p:val>
                                        </p:tav>
                                      </p:tavLst>
                                    </p:anim>
                                    <p:anim calcmode="lin" valueType="num">
                                      <p:cBhvr>
                                        <p:cTn id="9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1000"/>
                                        <p:tgtEl>
                                          <p:spTgt spid="25"/>
                                        </p:tgtEl>
                                      </p:cBhvr>
                                    </p:animEffect>
                                    <p:anim calcmode="lin" valueType="num">
                                      <p:cBhvr>
                                        <p:cTn id="104" dur="1000" fill="hold"/>
                                        <p:tgtEl>
                                          <p:spTgt spid="25"/>
                                        </p:tgtEl>
                                        <p:attrNameLst>
                                          <p:attrName>ppt_x</p:attrName>
                                        </p:attrNameLst>
                                      </p:cBhvr>
                                      <p:tavLst>
                                        <p:tav tm="0">
                                          <p:val>
                                            <p:strVal val="#ppt_x"/>
                                          </p:val>
                                        </p:tav>
                                        <p:tav tm="100000">
                                          <p:val>
                                            <p:strVal val="#ppt_x"/>
                                          </p:val>
                                        </p:tav>
                                      </p:tavLst>
                                    </p:anim>
                                    <p:anim calcmode="lin" valueType="num">
                                      <p:cBhvr>
                                        <p:cTn id="105" dur="1000" fill="hold"/>
                                        <p:tgtEl>
                                          <p:spTgt spid="25"/>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1000"/>
                                        <p:tgtEl>
                                          <p:spTgt spid="24"/>
                                        </p:tgtEl>
                                      </p:cBhvr>
                                    </p:animEffect>
                                    <p:anim calcmode="lin" valueType="num">
                                      <p:cBhvr>
                                        <p:cTn id="109" dur="1000" fill="hold"/>
                                        <p:tgtEl>
                                          <p:spTgt spid="24"/>
                                        </p:tgtEl>
                                        <p:attrNameLst>
                                          <p:attrName>ppt_x</p:attrName>
                                        </p:attrNameLst>
                                      </p:cBhvr>
                                      <p:tavLst>
                                        <p:tav tm="0">
                                          <p:val>
                                            <p:strVal val="#ppt_x"/>
                                          </p:val>
                                        </p:tav>
                                        <p:tav tm="100000">
                                          <p:val>
                                            <p:strVal val="#ppt_x"/>
                                          </p:val>
                                        </p:tav>
                                      </p:tavLst>
                                    </p:anim>
                                    <p:anim calcmode="lin" valueType="num">
                                      <p:cBhvr>
                                        <p:cTn id="11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15368"/>
                                        </p:tgtEl>
                                        <p:attrNameLst>
                                          <p:attrName>style.visibility</p:attrName>
                                        </p:attrNameLst>
                                      </p:cBhvr>
                                      <p:to>
                                        <p:strVal val="visible"/>
                                      </p:to>
                                    </p:set>
                                    <p:anim calcmode="lin" valueType="num">
                                      <p:cBhvr>
                                        <p:cTn id="115" dur="500" fill="hold"/>
                                        <p:tgtEl>
                                          <p:spTgt spid="15368"/>
                                        </p:tgtEl>
                                        <p:attrNameLst>
                                          <p:attrName>ppt_w</p:attrName>
                                        </p:attrNameLst>
                                      </p:cBhvr>
                                      <p:tavLst>
                                        <p:tav tm="0">
                                          <p:val>
                                            <p:fltVal val="0"/>
                                          </p:val>
                                        </p:tav>
                                        <p:tav tm="100000">
                                          <p:val>
                                            <p:strVal val="#ppt_w"/>
                                          </p:val>
                                        </p:tav>
                                      </p:tavLst>
                                    </p:anim>
                                    <p:anim calcmode="lin" valueType="num">
                                      <p:cBhvr>
                                        <p:cTn id="116" dur="500" fill="hold"/>
                                        <p:tgtEl>
                                          <p:spTgt spid="15368"/>
                                        </p:tgtEl>
                                        <p:attrNameLst>
                                          <p:attrName>ppt_h</p:attrName>
                                        </p:attrNameLst>
                                      </p:cBhvr>
                                      <p:tavLst>
                                        <p:tav tm="0">
                                          <p:val>
                                            <p:fltVal val="0"/>
                                          </p:val>
                                        </p:tav>
                                        <p:tav tm="100000">
                                          <p:val>
                                            <p:strVal val="#ppt_h"/>
                                          </p:val>
                                        </p:tav>
                                      </p:tavLst>
                                    </p:anim>
                                    <p:animEffect transition="in" filter="fade">
                                      <p:cBhvr>
                                        <p:cTn id="117" dur="500"/>
                                        <p:tgtEl>
                                          <p:spTgt spid="1536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p:cTn id="120" dur="500" fill="hold"/>
                                        <p:tgtEl>
                                          <p:spTgt spid="26"/>
                                        </p:tgtEl>
                                        <p:attrNameLst>
                                          <p:attrName>ppt_w</p:attrName>
                                        </p:attrNameLst>
                                      </p:cBhvr>
                                      <p:tavLst>
                                        <p:tav tm="0">
                                          <p:val>
                                            <p:fltVal val="0"/>
                                          </p:val>
                                        </p:tav>
                                        <p:tav tm="100000">
                                          <p:val>
                                            <p:strVal val="#ppt_w"/>
                                          </p:val>
                                        </p:tav>
                                      </p:tavLst>
                                    </p:anim>
                                    <p:anim calcmode="lin" valueType="num">
                                      <p:cBhvr>
                                        <p:cTn id="121" dur="500" fill="hold"/>
                                        <p:tgtEl>
                                          <p:spTgt spid="26"/>
                                        </p:tgtEl>
                                        <p:attrNameLst>
                                          <p:attrName>ppt_h</p:attrName>
                                        </p:attrNameLst>
                                      </p:cBhvr>
                                      <p:tavLst>
                                        <p:tav tm="0">
                                          <p:val>
                                            <p:fltVal val="0"/>
                                          </p:val>
                                        </p:tav>
                                        <p:tav tm="100000">
                                          <p:val>
                                            <p:strVal val="#ppt_h"/>
                                          </p:val>
                                        </p:tav>
                                      </p:tavLst>
                                    </p:anim>
                                    <p:animEffect transition="in" filter="fade">
                                      <p:cBhvr>
                                        <p:cTn id="1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0" grpId="0"/>
      <p:bldP spid="21" grpId="0"/>
      <p:bldP spid="23"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4B332A4-7060-A91E-1C82-6805D0D9E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61ED3-A0E5-196E-2A71-5BD9B0754401}"/>
              </a:ext>
            </a:extLst>
          </p:cNvPr>
          <p:cNvSpPr>
            <a:spLocks noGrp="1"/>
          </p:cNvSpPr>
          <p:nvPr>
            <p:ph type="title"/>
          </p:nvPr>
        </p:nvSpPr>
        <p:spPr>
          <a:xfrm>
            <a:off x="1385664" y="2111773"/>
            <a:ext cx="4382521" cy="2007789"/>
          </a:xfrm>
          <a:solidFill>
            <a:schemeClr val="accent2"/>
          </a:solidFill>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BA875A58-C2A3-5B28-DCC7-BF2C3E509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7EF8871-AFF4-C65D-3FD6-500F4F11E738}"/>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2483289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6A3271-9063-87C0-CD8F-7C8456D68D6A}"/>
              </a:ext>
            </a:extLst>
          </p:cNvPr>
          <p:cNvSpPr txBox="1"/>
          <p:nvPr/>
        </p:nvSpPr>
        <p:spPr>
          <a:xfrm>
            <a:off x="371475" y="102454"/>
            <a:ext cx="4152900" cy="830997"/>
          </a:xfrm>
          <a:prstGeom prst="rect">
            <a:avLst/>
          </a:prstGeom>
          <a:noFill/>
        </p:spPr>
        <p:txBody>
          <a:bodyPr wrap="square" rtlCol="0">
            <a:spAutoFit/>
          </a:bodyPr>
          <a:lstStyle/>
          <a:p>
            <a:r>
              <a:rPr lang="es-GT" sz="4800" dirty="0" err="1">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Part</a:t>
            </a:r>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#1</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3" name="Picture 2">
            <a:extLst>
              <a:ext uri="{FF2B5EF4-FFF2-40B4-BE49-F238E27FC236}">
                <a16:creationId xmlns:a16="http://schemas.microsoft.com/office/drawing/2014/main" id="{3F2599B7-5A56-DCA4-F7FC-0A5C7EA5CDBF}"/>
              </a:ext>
            </a:extLst>
          </p:cNvPr>
          <p:cNvPicPr>
            <a:picLocks noChangeAspect="1"/>
          </p:cNvPicPr>
          <p:nvPr/>
        </p:nvPicPr>
        <p:blipFill>
          <a:blip r:embed="rId2"/>
          <a:stretch>
            <a:fillRect/>
          </a:stretch>
        </p:blipFill>
        <p:spPr>
          <a:xfrm>
            <a:off x="444139" y="1152414"/>
            <a:ext cx="11471174" cy="5074650"/>
          </a:xfrm>
          <a:prstGeom prst="rect">
            <a:avLst/>
          </a:prstGeom>
        </p:spPr>
      </p:pic>
    </p:spTree>
    <p:extLst>
      <p:ext uri="{BB962C8B-B14F-4D97-AF65-F5344CB8AC3E}">
        <p14:creationId xmlns:p14="http://schemas.microsoft.com/office/powerpoint/2010/main" val="3572389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33BCC1-9A41-2838-1BB0-E999E0DAD47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00D538-C49E-C4D6-F367-F3D099E17424}"/>
              </a:ext>
            </a:extLst>
          </p:cNvPr>
          <p:cNvSpPr txBox="1"/>
          <p:nvPr/>
        </p:nvSpPr>
        <p:spPr>
          <a:xfrm>
            <a:off x="428625" y="85725"/>
            <a:ext cx="4152900" cy="830997"/>
          </a:xfrm>
          <a:prstGeom prst="rect">
            <a:avLst/>
          </a:prstGeom>
          <a:noFill/>
        </p:spPr>
        <p:txBody>
          <a:bodyPr wrap="square" rtlCol="0">
            <a:spAutoFit/>
          </a:bodyPr>
          <a:lstStyle/>
          <a:p>
            <a:r>
              <a:rPr lang="es-GT" sz="4800" dirty="0" err="1">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Part</a:t>
            </a:r>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#2</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3" name="Picture 2">
            <a:extLst>
              <a:ext uri="{FF2B5EF4-FFF2-40B4-BE49-F238E27FC236}">
                <a16:creationId xmlns:a16="http://schemas.microsoft.com/office/drawing/2014/main" id="{86603B33-ECC9-D2F1-2778-1C797728E780}"/>
              </a:ext>
            </a:extLst>
          </p:cNvPr>
          <p:cNvPicPr>
            <a:picLocks noChangeAspect="1"/>
          </p:cNvPicPr>
          <p:nvPr/>
        </p:nvPicPr>
        <p:blipFill>
          <a:blip r:embed="rId2"/>
          <a:stretch>
            <a:fillRect/>
          </a:stretch>
        </p:blipFill>
        <p:spPr>
          <a:xfrm>
            <a:off x="927580" y="830997"/>
            <a:ext cx="10835795" cy="5772883"/>
          </a:xfrm>
          <a:prstGeom prst="rect">
            <a:avLst/>
          </a:prstGeom>
        </p:spPr>
      </p:pic>
    </p:spTree>
    <p:extLst>
      <p:ext uri="{BB962C8B-B14F-4D97-AF65-F5344CB8AC3E}">
        <p14:creationId xmlns:p14="http://schemas.microsoft.com/office/powerpoint/2010/main" val="824131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F7F50D-6ABE-8C73-C45E-9C2E2A0CA3C3}"/>
              </a:ext>
            </a:extLst>
          </p:cNvPr>
          <p:cNvPicPr>
            <a:picLocks noChangeAspect="1"/>
          </p:cNvPicPr>
          <p:nvPr/>
        </p:nvPicPr>
        <p:blipFill>
          <a:blip r:embed="rId2"/>
          <a:srcRect r="50730"/>
          <a:stretch>
            <a:fillRect/>
          </a:stretch>
        </p:blipFill>
        <p:spPr>
          <a:xfrm>
            <a:off x="444139" y="932822"/>
            <a:ext cx="5651861" cy="5513832"/>
          </a:xfrm>
          <a:prstGeom prst="rect">
            <a:avLst/>
          </a:prstGeom>
        </p:spPr>
      </p:pic>
      <p:pic>
        <p:nvPicPr>
          <p:cNvPr id="3" name="Picture 2">
            <a:extLst>
              <a:ext uri="{FF2B5EF4-FFF2-40B4-BE49-F238E27FC236}">
                <a16:creationId xmlns:a16="http://schemas.microsoft.com/office/drawing/2014/main" id="{46D3C01D-6AE3-1094-9431-845345C43FD6}"/>
              </a:ext>
            </a:extLst>
          </p:cNvPr>
          <p:cNvPicPr>
            <a:picLocks noChangeAspect="1"/>
          </p:cNvPicPr>
          <p:nvPr/>
        </p:nvPicPr>
        <p:blipFill>
          <a:blip r:embed="rId3"/>
          <a:srcRect r="51515"/>
          <a:stretch>
            <a:fillRect/>
          </a:stretch>
        </p:blipFill>
        <p:spPr>
          <a:xfrm>
            <a:off x="6313397" y="803297"/>
            <a:ext cx="5253764" cy="5772883"/>
          </a:xfrm>
          <a:prstGeom prst="rect">
            <a:avLst/>
          </a:prstGeom>
        </p:spPr>
      </p:pic>
      <p:sp>
        <p:nvSpPr>
          <p:cNvPr id="4" name="TextBox 3">
            <a:extLst>
              <a:ext uri="{FF2B5EF4-FFF2-40B4-BE49-F238E27FC236}">
                <a16:creationId xmlns:a16="http://schemas.microsoft.com/office/drawing/2014/main" id="{043B5AFA-488D-4934-98FE-D619DD76C6BD}"/>
              </a:ext>
            </a:extLst>
          </p:cNvPr>
          <p:cNvSpPr txBox="1"/>
          <p:nvPr/>
        </p:nvSpPr>
        <p:spPr>
          <a:xfrm>
            <a:off x="371475" y="102454"/>
            <a:ext cx="4152900" cy="830997"/>
          </a:xfrm>
          <a:prstGeom prst="rect">
            <a:avLst/>
          </a:prstGeom>
          <a:noFill/>
        </p:spPr>
        <p:txBody>
          <a:bodyPr wrap="square" rtlCol="0">
            <a:spAutoFit/>
          </a:bodyPr>
          <a:lstStyle/>
          <a:p>
            <a:r>
              <a:rPr lang="es-GT" sz="4800" dirty="0" err="1">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Part</a:t>
            </a:r>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#1</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922993EF-09E7-1197-0059-7D6899B1A46A}"/>
              </a:ext>
            </a:extLst>
          </p:cNvPr>
          <p:cNvSpPr txBox="1"/>
          <p:nvPr/>
        </p:nvSpPr>
        <p:spPr>
          <a:xfrm>
            <a:off x="6313397" y="102454"/>
            <a:ext cx="4152900" cy="830997"/>
          </a:xfrm>
          <a:prstGeom prst="rect">
            <a:avLst/>
          </a:prstGeom>
          <a:noFill/>
        </p:spPr>
        <p:txBody>
          <a:bodyPr wrap="square" rtlCol="0">
            <a:spAutoFit/>
          </a:bodyPr>
          <a:lstStyle/>
          <a:p>
            <a:r>
              <a:rPr lang="es-GT" sz="4800" dirty="0" err="1">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Part</a:t>
            </a:r>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#2</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Rectangle 5">
            <a:extLst>
              <a:ext uri="{FF2B5EF4-FFF2-40B4-BE49-F238E27FC236}">
                <a16:creationId xmlns:a16="http://schemas.microsoft.com/office/drawing/2014/main" id="{A8B079E2-3309-F83D-A63E-B31C5FC2A751}"/>
              </a:ext>
            </a:extLst>
          </p:cNvPr>
          <p:cNvSpPr/>
          <p:nvPr/>
        </p:nvSpPr>
        <p:spPr>
          <a:xfrm>
            <a:off x="1984248" y="5102352"/>
            <a:ext cx="2231136" cy="3108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GT" dirty="0"/>
              <a:t>dólares cada una.</a:t>
            </a:r>
            <a:endParaRPr lang="en-US" dirty="0"/>
          </a:p>
        </p:txBody>
      </p:sp>
    </p:spTree>
    <p:extLst>
      <p:ext uri="{BB962C8B-B14F-4D97-AF65-F5344CB8AC3E}">
        <p14:creationId xmlns:p14="http://schemas.microsoft.com/office/powerpoint/2010/main" val="285943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 Thousand Chichicastenango Mercado Royalty-Free Images, Stock Photos &amp;  Pictures | Shutterstock">
            <a:extLst>
              <a:ext uri="{FF2B5EF4-FFF2-40B4-BE49-F238E27FC236}">
                <a16:creationId xmlns:a16="http://schemas.microsoft.com/office/drawing/2014/main" id="{3DAB8F73-D406-0EF8-FD92-6BD727F10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12192000" cy="5419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53917F-98BC-4463-EC75-F1BC2A8BAD9F}"/>
              </a:ext>
            </a:extLst>
          </p:cNvPr>
          <p:cNvSpPr txBox="1"/>
          <p:nvPr/>
        </p:nvSpPr>
        <p:spPr>
          <a:xfrm>
            <a:off x="1119759" y="5490098"/>
            <a:ext cx="6094476" cy="923330"/>
          </a:xfrm>
          <a:prstGeom prst="rect">
            <a:avLst/>
          </a:prstGeom>
          <a:noFill/>
        </p:spPr>
        <p:txBody>
          <a:bodyPr wrap="square">
            <a:spAutoFit/>
          </a:bodyPr>
          <a:lstStyle/>
          <a:p>
            <a:pPr marR="0" lvl="0" algn="just"/>
            <a:r>
              <a:rPr lang="es-GT" sz="5400" b="1" dirty="0">
                <a:effectLst/>
                <a:latin typeface="Aptos" panose="020B0004020202020204" pitchFamily="34" charset="0"/>
                <a:ea typeface="Aptos" panose="020B0004020202020204" pitchFamily="34" charset="0"/>
                <a:cs typeface="Times New Roman" panose="02020603050405020304" pitchFamily="18" charset="0"/>
              </a:rPr>
              <a:t>NOTA CULTURAL</a:t>
            </a:r>
            <a:endParaRPr lang="en-US" sz="54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02F83BF-90A8-8598-B816-95B2CEF489AD}"/>
              </a:ext>
            </a:extLst>
          </p:cNvPr>
          <p:cNvSpPr txBox="1"/>
          <p:nvPr/>
        </p:nvSpPr>
        <p:spPr>
          <a:xfrm>
            <a:off x="6657975" y="6182595"/>
            <a:ext cx="7239000" cy="461665"/>
          </a:xfrm>
          <a:prstGeom prst="rect">
            <a:avLst/>
          </a:prstGeom>
          <a:noFill/>
        </p:spPr>
        <p:txBody>
          <a:bodyPr wrap="square">
            <a:spAutoFit/>
          </a:bodyPr>
          <a:lstStyle/>
          <a:p>
            <a:pPr marL="0" marR="0"/>
            <a:r>
              <a:rPr lang="es-GT" sz="2400" b="1" dirty="0">
                <a:effectLst/>
                <a:latin typeface="Aptos" panose="020B0004020202020204" pitchFamily="34" charset="0"/>
                <a:ea typeface="Aptos" panose="020B0004020202020204" pitchFamily="34" charset="0"/>
                <a:cs typeface="Times New Roman" panose="02020603050405020304" pitchFamily="18" charset="0"/>
              </a:rPr>
              <a:t>El Mercado de Chichicastenango</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6844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6149" name="Picture 5" descr="Your Guide to The Chichicastenango Market">
            <a:extLst>
              <a:ext uri="{FF2B5EF4-FFF2-40B4-BE49-F238E27FC236}">
                <a16:creationId xmlns:a16="http://schemas.microsoft.com/office/drawing/2014/main" id="{8088B07B-5991-333E-9409-396D59007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7" y="0"/>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392B71-A5B3-080A-94CB-2D6B7B1CA8F4}"/>
              </a:ext>
            </a:extLst>
          </p:cNvPr>
          <p:cNvSpPr txBox="1"/>
          <p:nvPr/>
        </p:nvSpPr>
        <p:spPr>
          <a:xfrm>
            <a:off x="426872" y="847725"/>
            <a:ext cx="7148857" cy="1200329"/>
          </a:xfrm>
          <a:prstGeom prst="rect">
            <a:avLst/>
          </a:prstGeom>
          <a:noFill/>
        </p:spPr>
        <p:txBody>
          <a:bodyPr wrap="square">
            <a:spAutoFit/>
          </a:bodyPr>
          <a:lstStyle/>
          <a:p>
            <a:pPr marL="0" marR="0">
              <a:buNone/>
            </a:pP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r>
              <a:rPr lang="en-US" dirty="0">
                <a:solidFill>
                  <a:schemeClr val="bg1"/>
                </a:solidFill>
                <a:latin typeface="Aptos" panose="020B0004020202020204" pitchFamily="34" charset="0"/>
              </a:rPr>
              <a:t>Perched on a high mountain ridge encircled by a pine forest, the </a:t>
            </a:r>
          </a:p>
          <a:p>
            <a:r>
              <a:rPr lang="en-US" dirty="0">
                <a:solidFill>
                  <a:schemeClr val="bg1"/>
                </a:solidFill>
                <a:latin typeface="Aptos" panose="020B0004020202020204" pitchFamily="34" charset="0"/>
              </a:rPr>
              <a:t>Quiche Maya town of Chichicastenango in Guatemala hosts the </a:t>
            </a:r>
          </a:p>
          <a:p>
            <a:r>
              <a:rPr lang="en-US" dirty="0">
                <a:solidFill>
                  <a:schemeClr val="bg1"/>
                </a:solidFill>
                <a:latin typeface="Aptos" panose="020B0004020202020204" pitchFamily="34" charset="0"/>
              </a:rPr>
              <a:t>most famous indigenous market in Central America. </a:t>
            </a: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5124" name="Picture 4" descr="Gray Location Map of Chichicastenango">
            <a:extLst>
              <a:ext uri="{FF2B5EF4-FFF2-40B4-BE49-F238E27FC236}">
                <a16:creationId xmlns:a16="http://schemas.microsoft.com/office/drawing/2014/main" id="{E8B3F2BC-121E-B284-5A95-F01AB6898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99" y="2434000"/>
            <a:ext cx="5548563" cy="326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63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95129" y="546672"/>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¿Qué te gustaría comer ahora?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would</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like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to</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eat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just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now</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Menciona 2 </a:t>
            </a:r>
            <a:r>
              <a:rPr lang="es-GT" sz="4000" b="1" i="1" dirty="0">
                <a:latin typeface="Aptos" panose="020B0004020202020204" pitchFamily="34" charset="0"/>
                <a:ea typeface="Aptos" panose="020B0004020202020204" pitchFamily="34" charset="0"/>
                <a:cs typeface="Times New Roman" panose="02020603050405020304" pitchFamily="18" charset="0"/>
              </a:rPr>
              <a:t>elementos que necesitas poner en la mesa.</a:t>
            </a:r>
            <a:r>
              <a:rPr lang="es-GT" sz="4000" b="1" i="1"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s-GT" sz="1200" b="1" i="1" kern="0"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effectLst/>
                <a:latin typeface="Aptos" panose="020B0004020202020204" pitchFamily="34" charset="0"/>
                <a:ea typeface="Aptos" panose="020B0004020202020204" pitchFamily="34" charset="0"/>
                <a:cs typeface="Times New Roman" panose="02020603050405020304" pitchFamily="18" charset="0"/>
              </a:rPr>
              <a:t>Mention</a:t>
            </a:r>
            <a:r>
              <a:rPr lang="es-GT" sz="1200" b="1" i="1" kern="0" dirty="0">
                <a:effectLst/>
                <a:latin typeface="Aptos" panose="020B0004020202020204" pitchFamily="34" charset="0"/>
                <a:ea typeface="Aptos" panose="020B0004020202020204" pitchFamily="34" charset="0"/>
                <a:cs typeface="Times New Roman" panose="02020603050405020304" pitchFamily="18" charset="0"/>
              </a:rPr>
              <a:t> 2 </a:t>
            </a:r>
            <a:r>
              <a:rPr lang="es-GT" sz="1200" b="1" i="1" kern="0" dirty="0" err="1">
                <a:effectLst/>
                <a:latin typeface="Aptos" panose="020B0004020202020204" pitchFamily="34" charset="0"/>
                <a:ea typeface="Aptos" panose="020B0004020202020204" pitchFamily="34" charset="0"/>
                <a:cs typeface="Times New Roman" panose="02020603050405020304" pitchFamily="18" charset="0"/>
              </a:rPr>
              <a:t>elements</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that</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you</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need</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for</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setting</a:t>
            </a:r>
            <a:r>
              <a:rPr lang="es-GT" sz="1200" b="1" i="1" kern="0" dirty="0">
                <a:latin typeface="Aptos" panose="020B0004020202020204" pitchFamily="34" charset="0"/>
                <a:ea typeface="Aptos" panose="020B0004020202020204" pitchFamily="34" charset="0"/>
                <a:cs typeface="Times New Roman" panose="02020603050405020304" pitchFamily="18" charset="0"/>
              </a:rPr>
              <a:t> up a table </a:t>
            </a:r>
            <a:r>
              <a:rPr lang="es-GT" sz="1200" b="1" i="1" kern="0" dirty="0" err="1">
                <a:latin typeface="Aptos" panose="020B0004020202020204" pitchFamily="34" charset="0"/>
                <a:ea typeface="Aptos" panose="020B0004020202020204" pitchFamily="34" charset="0"/>
                <a:cs typeface="Times New Roman" panose="02020603050405020304" pitchFamily="18" charset="0"/>
              </a:rPr>
              <a:t>before</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eating</a:t>
            </a:r>
            <a:r>
              <a:rPr lang="es-GT" sz="1200" b="1" i="1" kern="0" dirty="0">
                <a:latin typeface="Aptos" panose="020B0004020202020204" pitchFamily="34" charset="0"/>
                <a:ea typeface="Aptos" panose="020B0004020202020204" pitchFamily="34" charset="0"/>
                <a:cs typeface="Times New Roman" panose="02020603050405020304" pitchFamily="18" charset="0"/>
              </a:rPr>
              <a:t>.</a:t>
            </a: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5" name="Picture 3" descr="The Complete Guide To Chichicastenango Market In Guatemala">
            <a:extLst>
              <a:ext uri="{FF2B5EF4-FFF2-40B4-BE49-F238E27FC236}">
                <a16:creationId xmlns:a16="http://schemas.microsoft.com/office/drawing/2014/main" id="{B8E2267B-B9EC-C10C-F373-9D172A1AD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16" y="61807"/>
            <a:ext cx="3829880" cy="25532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58F8E0-5282-6097-C8EC-9E1CB666505D}"/>
              </a:ext>
            </a:extLst>
          </p:cNvPr>
          <p:cNvSpPr txBox="1"/>
          <p:nvPr/>
        </p:nvSpPr>
        <p:spPr>
          <a:xfrm>
            <a:off x="4976459" y="415103"/>
            <a:ext cx="5819775" cy="923330"/>
          </a:xfrm>
          <a:prstGeom prst="rect">
            <a:avLst/>
          </a:prstGeom>
          <a:noFill/>
        </p:spPr>
        <p:txBody>
          <a:bodyPr wrap="square">
            <a:spAutoFit/>
          </a:bodyPr>
          <a:lstStyle/>
          <a:p>
            <a:pPr marL="0" marR="0" algn="just"/>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Chichicastenango or “Chichi” (called by the locals) is renowned for its vibrant, open-air market and for its rich Mayan culture and religious practices. </a:t>
            </a:r>
          </a:p>
        </p:txBody>
      </p:sp>
      <p:sp>
        <p:nvSpPr>
          <p:cNvPr id="8" name="TextBox 7">
            <a:extLst>
              <a:ext uri="{FF2B5EF4-FFF2-40B4-BE49-F238E27FC236}">
                <a16:creationId xmlns:a16="http://schemas.microsoft.com/office/drawing/2014/main" id="{86C4896C-27BD-66EC-E998-95332B80049B}"/>
              </a:ext>
            </a:extLst>
          </p:cNvPr>
          <p:cNvSpPr txBox="1"/>
          <p:nvPr/>
        </p:nvSpPr>
        <p:spPr>
          <a:xfrm>
            <a:off x="3657600" y="5125455"/>
            <a:ext cx="8134349" cy="1200329"/>
          </a:xfrm>
          <a:prstGeom prst="rect">
            <a:avLst/>
          </a:prstGeom>
          <a:noFill/>
        </p:spPr>
        <p:txBody>
          <a:bodyPr wrap="square">
            <a:spAutoFit/>
          </a:bodyPr>
          <a:lstStyle/>
          <a:p>
            <a:pPr marL="0" marR="0"/>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Though the ride involves winding mountain roads, the views are breathtaking and well worth the journey. Chichicastenango Market is more than just a marketplace; it's a vibrant cultural hub where centuries-old traditions come alive. The journey to get there is as much a part of the experience as the market itself.</a:t>
            </a:r>
          </a:p>
        </p:txBody>
      </p:sp>
      <p:pic>
        <p:nvPicPr>
          <p:cNvPr id="5126" name="Picture 6" descr="Guatemala.com - La Iglesia de Santo Tómas Chichicastenango es ejemplo de la  arquitectura. ⛪ . . Foto: @alexcar100 | Facebook">
            <a:extLst>
              <a:ext uri="{FF2B5EF4-FFF2-40B4-BE49-F238E27FC236}">
                <a16:creationId xmlns:a16="http://schemas.microsoft.com/office/drawing/2014/main" id="{B21E52FD-411D-4EA3-0DEF-F0306101A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152" y="4206426"/>
            <a:ext cx="2453224" cy="2453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E2F1E8-C532-70EB-D288-47E402DECDA1}"/>
              </a:ext>
            </a:extLst>
          </p:cNvPr>
          <p:cNvSpPr txBox="1"/>
          <p:nvPr/>
        </p:nvSpPr>
        <p:spPr>
          <a:xfrm>
            <a:off x="917152" y="2810578"/>
            <a:ext cx="7635471" cy="1200329"/>
          </a:xfrm>
          <a:prstGeom prst="rect">
            <a:avLst/>
          </a:prstGeom>
          <a:noFill/>
        </p:spPr>
        <p:txBody>
          <a:bodyPr wrap="square">
            <a:spAutoFit/>
          </a:bodyPr>
          <a:lstStyle/>
          <a:p>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On Sundays and Thursdays, its central plaza overflows with fresh flowers, traditional foods, colorful handcrafts and practical housewares. The town is a center for K'iche' Maya traditions, with its market serving as a meeting point for villagers from surrounding areas. </a:t>
            </a:r>
            <a:endParaRPr lang="en-US" dirty="0"/>
          </a:p>
        </p:txBody>
      </p:sp>
      <p:pic>
        <p:nvPicPr>
          <p:cNvPr id="5128" name="Picture 8" descr="Mercado de artesanía en Chichicastenango. #guatemala #guatemalaphotostock  #artesania #wanderlust #travelphotography #travels #viajexguatemala">
            <a:extLst>
              <a:ext uri="{FF2B5EF4-FFF2-40B4-BE49-F238E27FC236}">
                <a16:creationId xmlns:a16="http://schemas.microsoft.com/office/drawing/2014/main" id="{CF2052CB-7346-8954-52B4-4C9362155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368" y="1202228"/>
            <a:ext cx="3138581" cy="392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randombar(horizontal)">
                                      <p:cBhvr>
                                        <p:cTn id="7" dur="500"/>
                                        <p:tgtEl>
                                          <p:spTgt spid="1638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randombar(horizontal)">
                                      <p:cBhvr>
                                        <p:cTn id="15" dur="500"/>
                                        <p:tgtEl>
                                          <p:spTgt spid="512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randombar(horizontal)">
                                      <p:cBhvr>
                                        <p:cTn id="23" dur="500"/>
                                        <p:tgtEl>
                                          <p:spTgt spid="51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39CCB-32CF-B4A3-6580-A8F6BC02896D}"/>
              </a:ext>
            </a:extLst>
          </p:cNvPr>
          <p:cNvSpPr/>
          <p:nvPr/>
        </p:nvSpPr>
        <p:spPr>
          <a:xfrm>
            <a:off x="7191286" y="3081828"/>
            <a:ext cx="3926405" cy="2924666"/>
          </a:xfrm>
          <a:prstGeom prst="rect">
            <a:avLst/>
          </a:prstGeom>
          <a:noFill/>
        </p:spPr>
        <p:txBody>
          <a:bodyPr wrap="none" lIns="91440" tIns="45720" rIns="91440" bIns="45720">
            <a:prstTxWarp prst="textArchUp">
              <a:avLst/>
            </a:prstTxWarp>
            <a:spAutoFit/>
          </a:bodyPr>
          <a:lstStyle/>
          <a:p>
            <a:pPr algn="ctr"/>
            <a:r>
              <a:rPr lang="es-GT"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¡MUCHAS </a:t>
            </a:r>
          </a:p>
          <a:p>
            <a:pPr algn="ctr"/>
            <a:r>
              <a:rPr lang="es-GT"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GRACIAS!</a:t>
            </a: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9967BC24-FE79-4833-19C6-FE37310EC918}"/>
              </a:ext>
            </a:extLst>
          </p:cNvPr>
          <p:cNvSpPr/>
          <p:nvPr/>
        </p:nvSpPr>
        <p:spPr>
          <a:xfrm>
            <a:off x="3138296" y="5774395"/>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600CF811-63D6-A8A9-4071-CAC96E2E60D2}"/>
              </a:ext>
            </a:extLst>
          </p:cNvPr>
          <p:cNvSpPr/>
          <p:nvPr/>
        </p:nvSpPr>
        <p:spPr>
          <a:xfrm>
            <a:off x="6834443" y="472586"/>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5BE665E9-32FB-BBE6-D5F1-C96A498A456C}"/>
              </a:ext>
            </a:extLst>
          </p:cNvPr>
          <p:cNvSpPr/>
          <p:nvPr/>
        </p:nvSpPr>
        <p:spPr>
          <a:xfrm>
            <a:off x="-160964" y="62194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58C8C146-303B-9DB5-F073-D3DD69CB8FCA}"/>
              </a:ext>
            </a:extLst>
          </p:cNvPr>
          <p:cNvSpPr/>
          <p:nvPr/>
        </p:nvSpPr>
        <p:spPr>
          <a:xfrm>
            <a:off x="7585283" y="4209122"/>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id="{2F686DC8-8369-C7B6-8EA1-442A69AE79B5}"/>
              </a:ext>
            </a:extLst>
          </p:cNvPr>
          <p:cNvSpPr/>
          <p:nvPr/>
        </p:nvSpPr>
        <p:spPr>
          <a:xfrm>
            <a:off x="95413" y="4472866"/>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8" name="Rectangle 7">
            <a:extLst>
              <a:ext uri="{FF2B5EF4-FFF2-40B4-BE49-F238E27FC236}">
                <a16:creationId xmlns:a16="http://schemas.microsoft.com/office/drawing/2014/main" id="{B724DA20-A5D8-034C-749C-52EE67AEE58D}"/>
              </a:ext>
            </a:extLst>
          </p:cNvPr>
          <p:cNvSpPr/>
          <p:nvPr/>
        </p:nvSpPr>
        <p:spPr>
          <a:xfrm>
            <a:off x="4244844" y="671184"/>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7410" name="Picture 2" descr="Dibujado a mano gente de diseño plano agitando ilustración">
            <a:extLst>
              <a:ext uri="{FF2B5EF4-FFF2-40B4-BE49-F238E27FC236}">
                <a16:creationId xmlns:a16="http://schemas.microsoft.com/office/drawing/2014/main" id="{09995A2E-9D4F-0B44-0A45-CEE4F85B9E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2" b="98770" l="2162" r="96486">
                        <a14:foregroundMark x1="24730" y1="22847" x2="30270" y2="22671"/>
                        <a14:foregroundMark x1="9324" y1="48682" x2="6622" y2="35852"/>
                        <a14:foregroundMark x1="6622" y1="35852" x2="6216" y2="35325"/>
                        <a14:foregroundMark x1="22297" y1="94200" x2="24730" y2="91564"/>
                        <a14:foregroundMark x1="40000" y1="97188" x2="36216" y2="97012"/>
                        <a14:foregroundMark x1="21622" y1="98770" x2="26486" y2="98418"/>
                        <a14:foregroundMark x1="91216" y1="53076" x2="92568" y2="36380"/>
                        <a14:foregroundMark x1="13649" y1="39367" x2="22973" y2="27065"/>
                        <a14:foregroundMark x1="22568" y1="23199" x2="27703" y2="17575"/>
                        <a14:foregroundMark x1="36486" y1="10545" x2="53108" y2="8787"/>
                        <a14:foregroundMark x1="53108" y1="8787" x2="56216" y2="9139"/>
                        <a14:foregroundMark x1="56486" y1="68190" x2="51622" y2="54657"/>
                        <a14:foregroundMark x1="51622" y1="54657" x2="51622" y2="54657"/>
                        <a14:foregroundMark x1="50405" y1="53954" x2="59189" y2="66960"/>
                        <a14:foregroundMark x1="59189" y1="66960" x2="55405" y2="76801"/>
                        <a14:foregroundMark x1="55405" y1="76801" x2="55270" y2="76450"/>
                        <a14:foregroundMark x1="50135" y1="74165" x2="53784" y2="52900"/>
                        <a14:foregroundMark x1="74595" y1="36907" x2="79189" y2="36380"/>
                        <a14:foregroundMark x1="82027" y1="29174" x2="79730" y2="26889"/>
                        <a14:foregroundMark x1="86622" y1="59402" x2="86216" y2="53076"/>
                        <a14:foregroundMark x1="85541" y1="65026" x2="86216" y2="60808"/>
                        <a14:foregroundMark x1="2297" y1="41652" x2="2297" y2="41652"/>
                        <a14:foregroundMark x1="96486" y1="32162" x2="96486" y2="32162"/>
                      </a14:backgroundRemoval>
                    </a14:imgEffect>
                  </a14:imgLayer>
                </a14:imgProps>
              </a:ext>
              <a:ext uri="{28A0092B-C50C-407E-A947-70E740481C1C}">
                <a14:useLocalDpi xmlns:a14="http://schemas.microsoft.com/office/drawing/2010/main" val="0"/>
              </a:ext>
            </a:extLst>
          </a:blip>
          <a:srcRect/>
          <a:stretch>
            <a:fillRect/>
          </a:stretch>
        </p:blipFill>
        <p:spPr bwMode="auto">
          <a:xfrm>
            <a:off x="3037511" y="1445160"/>
            <a:ext cx="4257063" cy="327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6016752" y="564960"/>
            <a:ext cx="6547315" cy="5414963"/>
          </a:xfrm>
        </p:spPr>
        <p:txBody>
          <a:bodyPr>
            <a:normAutofit fontScale="25000" lnSpcReduction="20000"/>
          </a:bodyPr>
          <a:lstStyle/>
          <a:p>
            <a:pPr marL="0" indent="0">
              <a:buNone/>
            </a:pPr>
            <a:endParaRPr lang="en-US" sz="9000" b="1" i="1" dirty="0">
              <a:latin typeface="Aptos" panose="020B0004020202020204" pitchFamily="34" charset="0"/>
              <a:ea typeface="Aptos" panose="020B0004020202020204" pitchFamily="34" charset="0"/>
              <a:cs typeface="Times New Roman" panose="02020603050405020304" pitchFamily="18" charset="0"/>
            </a:endParaRPr>
          </a:p>
          <a:p>
            <a:r>
              <a:rPr lang="es-MX" sz="9000" b="1" i="1" dirty="0">
                <a:latin typeface="Aptos" panose="020B0004020202020204" pitchFamily="34" charset="0"/>
                <a:ea typeface="Aptos" panose="020B0004020202020204" pitchFamily="34" charset="0"/>
                <a:cs typeface="Times New Roman" panose="02020603050405020304" pitchFamily="18" charset="0"/>
              </a:rPr>
              <a:t>Me gustaría comer</a:t>
            </a:r>
            <a:r>
              <a:rPr lang="es-MX" sz="9000" b="1" i="1" dirty="0">
                <a:effectLst/>
                <a:latin typeface="Aptos" panose="020B0004020202020204" pitchFamily="34" charset="0"/>
                <a:ea typeface="Aptos" panose="020B0004020202020204" pitchFamily="34" charset="0"/>
                <a:cs typeface="Times New Roman" panose="02020603050405020304" pitchFamily="18" charset="0"/>
              </a:rPr>
              <a:t>_____.</a:t>
            </a:r>
          </a:p>
          <a:p>
            <a:pPr marL="0" indent="0">
              <a:buNone/>
            </a:pPr>
            <a:r>
              <a:rPr lang="es-MX" b="1" i="1" dirty="0">
                <a:effectLst/>
                <a:latin typeface="Aptos" panose="020B0004020202020204" pitchFamily="34" charset="0"/>
                <a:ea typeface="Aptos" panose="020B0004020202020204" pitchFamily="34" charset="0"/>
                <a:cs typeface="Times New Roman" panose="02020603050405020304" pitchFamily="18" charset="0"/>
              </a:rPr>
              <a:t>                                </a:t>
            </a:r>
            <a:r>
              <a:rPr lang="es-MX" sz="4800" b="1" i="1" dirty="0">
                <a:effectLst/>
                <a:latin typeface="Aptos" panose="020B0004020202020204" pitchFamily="34" charset="0"/>
                <a:ea typeface="Aptos" panose="020B0004020202020204" pitchFamily="34" charset="0"/>
                <a:cs typeface="Times New Roman" panose="02020603050405020304" pitchFamily="18" charset="0"/>
              </a:rPr>
              <a:t>I  </a:t>
            </a:r>
            <a:r>
              <a:rPr lang="es-MX" sz="4800" b="1" i="1" dirty="0" err="1">
                <a:effectLst/>
                <a:latin typeface="Aptos" panose="020B0004020202020204" pitchFamily="34" charset="0"/>
                <a:ea typeface="Aptos" panose="020B0004020202020204" pitchFamily="34" charset="0"/>
                <a:cs typeface="Times New Roman" panose="02020603050405020304" pitchFamily="18" charset="0"/>
              </a:rPr>
              <a:t>would</a:t>
            </a:r>
            <a:r>
              <a:rPr lang="es-MX" sz="4800" b="1" i="1" dirty="0">
                <a:effectLst/>
                <a:latin typeface="Aptos" panose="020B0004020202020204" pitchFamily="34" charset="0"/>
                <a:ea typeface="Aptos" panose="020B0004020202020204" pitchFamily="34" charset="0"/>
                <a:cs typeface="Times New Roman" panose="02020603050405020304" pitchFamily="18" charset="0"/>
              </a:rPr>
              <a:t> </a:t>
            </a:r>
            <a:r>
              <a:rPr lang="es-MX" sz="4800" b="1" i="1" dirty="0" err="1">
                <a:effectLst/>
                <a:latin typeface="Aptos" panose="020B0004020202020204" pitchFamily="34" charset="0"/>
                <a:ea typeface="Aptos" panose="020B0004020202020204" pitchFamily="34" charset="0"/>
                <a:cs typeface="Times New Roman" panose="02020603050405020304" pitchFamily="18" charset="0"/>
              </a:rPr>
              <a:t>like</a:t>
            </a:r>
            <a:r>
              <a:rPr lang="es-MX" sz="4800" b="1" i="1" dirty="0">
                <a:effectLst/>
                <a:latin typeface="Aptos" panose="020B0004020202020204" pitchFamily="34" charset="0"/>
                <a:ea typeface="Aptos" panose="020B0004020202020204" pitchFamily="34" charset="0"/>
                <a:cs typeface="Times New Roman" panose="02020603050405020304" pitchFamily="18" charset="0"/>
              </a:rPr>
              <a:t> </a:t>
            </a:r>
            <a:r>
              <a:rPr lang="es-MX" sz="4800" b="1" i="1" dirty="0" err="1">
                <a:effectLst/>
                <a:latin typeface="Aptos" panose="020B0004020202020204" pitchFamily="34" charset="0"/>
                <a:ea typeface="Aptos" panose="020B0004020202020204" pitchFamily="34" charset="0"/>
                <a:cs typeface="Times New Roman" panose="02020603050405020304" pitchFamily="18" charset="0"/>
              </a:rPr>
              <a:t>to</a:t>
            </a:r>
            <a:r>
              <a:rPr lang="es-MX" sz="4800" b="1" i="1" dirty="0">
                <a:effectLst/>
                <a:latin typeface="Aptos" panose="020B0004020202020204" pitchFamily="34" charset="0"/>
                <a:ea typeface="Aptos" panose="020B0004020202020204" pitchFamily="34" charset="0"/>
                <a:cs typeface="Times New Roman" panose="02020603050405020304" pitchFamily="18" charset="0"/>
              </a:rPr>
              <a:t> </a:t>
            </a:r>
            <a:r>
              <a:rPr lang="es-MX" sz="4800" b="1" i="1" dirty="0" err="1">
                <a:effectLst/>
                <a:latin typeface="Aptos" panose="020B0004020202020204" pitchFamily="34" charset="0"/>
                <a:ea typeface="Aptos" panose="020B0004020202020204" pitchFamily="34" charset="0"/>
                <a:cs typeface="Times New Roman" panose="02020603050405020304" pitchFamily="18" charset="0"/>
              </a:rPr>
              <a:t>eat</a:t>
            </a:r>
            <a:r>
              <a:rPr lang="es-MX" sz="4800" b="1" i="1" dirty="0">
                <a:effectLst/>
                <a:latin typeface="Aptos" panose="020B0004020202020204" pitchFamily="34" charset="0"/>
                <a:ea typeface="Aptos" panose="020B0004020202020204" pitchFamily="34" charset="0"/>
                <a:cs typeface="Times New Roman" panose="02020603050405020304" pitchFamily="18" charset="0"/>
              </a:rPr>
              <a:t>_________.</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bistec</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pollo</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la ensalada</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postre</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la merienda</a:t>
            </a:r>
          </a:p>
          <a:p>
            <a:pPr marL="0" indent="0">
              <a:buNone/>
            </a:pP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9000" b="1" i="1" dirty="0">
                <a:effectLst/>
                <a:latin typeface="Aptos" panose="020B0004020202020204" pitchFamily="34" charset="0"/>
                <a:ea typeface="Aptos" panose="020B0004020202020204" pitchFamily="34" charset="0"/>
                <a:cs typeface="Times New Roman" panose="02020603050405020304" pitchFamily="18" charset="0"/>
              </a:rPr>
              <a:t>Necesito______ y ______.                                                  </a:t>
            </a:r>
            <a:r>
              <a:rPr lang="es-GT" sz="4800" b="1" i="1" dirty="0">
                <a:latin typeface="Aptos" panose="020B0004020202020204" pitchFamily="34" charset="0"/>
                <a:ea typeface="Aptos" panose="020B0004020202020204" pitchFamily="34" charset="0"/>
                <a:cs typeface="Times New Roman" panose="02020603050405020304" pitchFamily="18" charset="0"/>
              </a:rPr>
              <a:t>I  </a:t>
            </a:r>
            <a:r>
              <a:rPr lang="es-GT" sz="4800" b="1" i="1" dirty="0" err="1">
                <a:latin typeface="Aptos" panose="020B0004020202020204" pitchFamily="34" charset="0"/>
                <a:ea typeface="Aptos" panose="020B0004020202020204" pitchFamily="34" charset="0"/>
                <a:cs typeface="Times New Roman" panose="02020603050405020304" pitchFamily="18" charset="0"/>
              </a:rPr>
              <a:t>need</a:t>
            </a:r>
            <a:r>
              <a:rPr lang="es-GT" sz="4800" b="1" i="1" dirty="0">
                <a:latin typeface="Aptos" panose="020B0004020202020204" pitchFamily="34" charset="0"/>
                <a:ea typeface="Aptos" panose="020B0004020202020204" pitchFamily="34" charset="0"/>
                <a:cs typeface="Times New Roman" panose="02020603050405020304" pitchFamily="18" charset="0"/>
              </a:rPr>
              <a:t>___________ and ____________.</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plato</a:t>
            </a:r>
          </a:p>
          <a:p>
            <a:pPr lvl="1">
              <a:buFont typeface="Wingdings" panose="05000000000000000000" pitchFamily="2" charset="2"/>
              <a:buChar char="ü"/>
            </a:pPr>
            <a:r>
              <a:rPr lang="es-GT" sz="8000" b="1" i="1" dirty="0">
                <a:effectLst/>
                <a:latin typeface="Aptos" panose="020B0004020202020204" pitchFamily="34" charset="0"/>
                <a:ea typeface="Aptos" panose="020B0004020202020204" pitchFamily="34" charset="0"/>
                <a:cs typeface="Times New Roman" panose="02020603050405020304" pitchFamily="18" charset="0"/>
              </a:rPr>
              <a:t>el cuchillo</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tenedor</a:t>
            </a:r>
          </a:p>
          <a:p>
            <a:pPr lvl="1">
              <a:buFont typeface="Wingdings" panose="05000000000000000000" pitchFamily="2" charset="2"/>
              <a:buChar char="ü"/>
            </a:pPr>
            <a:r>
              <a:rPr lang="es-GT" sz="8000" b="1" i="1" dirty="0">
                <a:effectLst/>
                <a:latin typeface="Aptos" panose="020B0004020202020204" pitchFamily="34" charset="0"/>
                <a:ea typeface="Aptos" panose="020B0004020202020204" pitchFamily="34" charset="0"/>
                <a:cs typeface="Times New Roman" panose="02020603050405020304" pitchFamily="18" charset="0"/>
              </a:rPr>
              <a:t>la cuchara</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la servilleta</a:t>
            </a:r>
            <a:endParaRPr lang="es-GT" sz="8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a:solidFill>
            <a:schemeClr val="accent2"/>
          </a:solidFill>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B2EA393-D888-3D4C-2153-0E582ECF6DBF}"/>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912931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98A41-0F1D-7B83-3237-2D0F375C024C}"/>
              </a:ext>
            </a:extLst>
          </p:cNvPr>
          <p:cNvSpPr/>
          <p:nvPr/>
        </p:nvSpPr>
        <p:spPr>
          <a:xfrm flipH="1" flipV="1">
            <a:off x="0" y="0"/>
            <a:ext cx="7363968"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13C4103F-5F1F-3683-F2A1-5AF52255B952}"/>
              </a:ext>
            </a:extLst>
          </p:cNvPr>
          <p:cNvSpPr txBox="1"/>
          <p:nvPr/>
        </p:nvSpPr>
        <p:spPr>
          <a:xfrm>
            <a:off x="166883" y="250709"/>
            <a:ext cx="7007352" cy="6340197"/>
          </a:xfrm>
          <a:prstGeom prst="rect">
            <a:avLst/>
          </a:prstGeom>
          <a:solidFill>
            <a:schemeClr val="tx1"/>
          </a:solidFill>
        </p:spPr>
        <p:txBody>
          <a:bodyPr wrap="square">
            <a:spAutoFit/>
          </a:bodyPr>
          <a:lstStyle/>
          <a:p>
            <a:r>
              <a:rPr lang="en-US" sz="1450" b="1" dirty="0">
                <a:solidFill>
                  <a:schemeClr val="bg1"/>
                </a:solidFill>
              </a:rPr>
              <a:t>A:</a:t>
            </a:r>
            <a:r>
              <a:rPr lang="en-US" sz="1450" dirty="0">
                <a:solidFill>
                  <a:schemeClr val="bg1"/>
                </a:solidFill>
              </a:rPr>
              <a:t> </a:t>
            </a:r>
            <a:r>
              <a:rPr lang="en-US" sz="1450" b="1" dirty="0">
                <a:solidFill>
                  <a:schemeClr val="bg1"/>
                </a:solidFill>
              </a:rPr>
              <a:t>Hola, </a:t>
            </a:r>
            <a:r>
              <a:rPr lang="en-US" sz="1450" b="1" dirty="0" err="1">
                <a:solidFill>
                  <a:schemeClr val="bg1"/>
                </a:solidFill>
              </a:rPr>
              <a:t>mesero</a:t>
            </a:r>
            <a:r>
              <a:rPr lang="en-US" sz="1450" b="1" dirty="0">
                <a:solidFill>
                  <a:schemeClr val="bg1"/>
                </a:solidFill>
              </a:rPr>
              <a:t>. ¿</a:t>
            </a:r>
            <a:r>
              <a:rPr lang="en-US" sz="1450" b="1" dirty="0" err="1">
                <a:solidFill>
                  <a:schemeClr val="bg1"/>
                </a:solidFill>
              </a:rPr>
              <a:t>Podría</a:t>
            </a:r>
            <a:r>
              <a:rPr lang="en-US" sz="1450" b="1" dirty="0">
                <a:solidFill>
                  <a:schemeClr val="bg1"/>
                </a:solidFill>
              </a:rPr>
              <a:t> </a:t>
            </a:r>
            <a:r>
              <a:rPr lang="en-US" sz="1450" b="1" dirty="0" err="1">
                <a:solidFill>
                  <a:schemeClr val="bg1"/>
                </a:solidFill>
              </a:rPr>
              <a:t>tener</a:t>
            </a:r>
            <a:r>
              <a:rPr lang="en-US" sz="1450" b="1" dirty="0">
                <a:solidFill>
                  <a:schemeClr val="bg1"/>
                </a:solidFill>
              </a:rPr>
              <a:t> la carta, </a:t>
            </a:r>
            <a:r>
              <a:rPr lang="en-US" sz="1450" b="1" dirty="0" err="1">
                <a:solidFill>
                  <a:schemeClr val="bg1"/>
                </a:solidFill>
              </a:rPr>
              <a:t>por</a:t>
            </a:r>
            <a:r>
              <a:rPr lang="en-US" sz="1450" b="1" dirty="0">
                <a:solidFill>
                  <a:schemeClr val="bg1"/>
                </a:solidFill>
              </a:rPr>
              <a:t> favor?</a:t>
            </a:r>
            <a:r>
              <a:rPr lang="en-US" sz="1450" dirty="0">
                <a:solidFill>
                  <a:schemeClr val="bg1"/>
                </a:solidFill>
              </a:rPr>
              <a:t> </a:t>
            </a:r>
            <a:r>
              <a:rPr lang="en-US" sz="1450" i="1" dirty="0">
                <a:solidFill>
                  <a:schemeClr val="bg1"/>
                </a:solidFill>
              </a:rPr>
              <a:t>(Hello, waiter. Could I have the menu, please?)</a:t>
            </a:r>
            <a:br>
              <a:rPr lang="en-US" sz="1450" dirty="0">
                <a:solidFill>
                  <a:schemeClr val="bg1"/>
                </a:solidFill>
              </a:rPr>
            </a:br>
            <a:r>
              <a:rPr lang="en-US" sz="1450" b="1" dirty="0">
                <a:solidFill>
                  <a:srgbClr val="00B050"/>
                </a:solidFill>
              </a:rPr>
              <a:t>B:</a:t>
            </a:r>
            <a:r>
              <a:rPr lang="en-US" sz="1450" dirty="0">
                <a:solidFill>
                  <a:srgbClr val="00B050"/>
                </a:solidFill>
              </a:rPr>
              <a:t> </a:t>
            </a:r>
            <a:r>
              <a:rPr lang="en-US" sz="1450" b="1" dirty="0" err="1">
                <a:solidFill>
                  <a:srgbClr val="00B050"/>
                </a:solidFill>
              </a:rPr>
              <a:t>Sí</a:t>
            </a:r>
            <a:r>
              <a:rPr lang="en-US" sz="1450" b="1" dirty="0">
                <a:solidFill>
                  <a:srgbClr val="00B050"/>
                </a:solidFill>
              </a:rPr>
              <a:t>, claro. </a:t>
            </a:r>
            <a:r>
              <a:rPr lang="en-US" sz="1450" b="1" dirty="0" err="1">
                <a:solidFill>
                  <a:srgbClr val="00B050"/>
                </a:solidFill>
              </a:rPr>
              <a:t>Aquí</a:t>
            </a:r>
            <a:r>
              <a:rPr lang="en-US" sz="1450" b="1" dirty="0">
                <a:solidFill>
                  <a:srgbClr val="00B050"/>
                </a:solidFill>
              </a:rPr>
              <a:t> </a:t>
            </a:r>
            <a:r>
              <a:rPr lang="en-US" sz="1450" b="1" dirty="0" err="1">
                <a:solidFill>
                  <a:srgbClr val="00B050"/>
                </a:solidFill>
              </a:rPr>
              <a:t>está</a:t>
            </a:r>
            <a:r>
              <a:rPr lang="en-US" sz="1450" b="1" dirty="0">
                <a:solidFill>
                  <a:srgbClr val="00B050"/>
                </a:solidFill>
              </a:rPr>
              <a:t> </a:t>
            </a:r>
            <a:r>
              <a:rPr lang="en-US" sz="1450" b="1" dirty="0" err="1">
                <a:solidFill>
                  <a:srgbClr val="00B050"/>
                </a:solidFill>
              </a:rPr>
              <a:t>el</a:t>
            </a:r>
            <a:r>
              <a:rPr lang="en-US" sz="1450" b="1" dirty="0">
                <a:solidFill>
                  <a:srgbClr val="00B050"/>
                </a:solidFill>
              </a:rPr>
              <a:t> </a:t>
            </a:r>
            <a:r>
              <a:rPr lang="en-US" sz="1450" b="1" dirty="0" err="1">
                <a:solidFill>
                  <a:srgbClr val="00B050"/>
                </a:solidFill>
              </a:rPr>
              <a:t>menú</a:t>
            </a:r>
            <a:r>
              <a:rPr lang="en-US" sz="1450" b="1" dirty="0">
                <a:solidFill>
                  <a:srgbClr val="00B050"/>
                </a:solidFill>
              </a:rPr>
              <a:t>. Buen </a:t>
            </a:r>
            <a:r>
              <a:rPr lang="en-US" sz="1450" b="1" dirty="0" err="1">
                <a:solidFill>
                  <a:srgbClr val="00B050"/>
                </a:solidFill>
              </a:rPr>
              <a:t>provecho</a:t>
            </a:r>
            <a:r>
              <a:rPr lang="en-US" sz="1450" b="1" dirty="0">
                <a:solidFill>
                  <a:srgbClr val="00B050"/>
                </a:solidFill>
              </a:rPr>
              <a:t>.</a:t>
            </a:r>
            <a:r>
              <a:rPr lang="en-US" sz="1450" dirty="0">
                <a:solidFill>
                  <a:srgbClr val="00B050"/>
                </a:solidFill>
              </a:rPr>
              <a:t> </a:t>
            </a:r>
            <a:r>
              <a:rPr lang="en-US" sz="1450" i="1" dirty="0">
                <a:solidFill>
                  <a:srgbClr val="00B050"/>
                </a:solidFill>
              </a:rPr>
              <a:t>(Yes, of course. Here is the menu. Enjoy your meal.)</a:t>
            </a:r>
            <a:endParaRPr lang="en-US" sz="1450" dirty="0">
              <a:solidFill>
                <a:srgbClr val="00B050"/>
              </a:solidFill>
            </a:endParaRPr>
          </a:p>
          <a:p>
            <a:r>
              <a:rPr lang="en-US" sz="1450" b="1" dirty="0">
                <a:solidFill>
                  <a:schemeClr val="bg1"/>
                </a:solidFill>
              </a:rPr>
              <a:t>A:</a:t>
            </a:r>
            <a:r>
              <a:rPr lang="en-US" sz="1450" dirty="0">
                <a:solidFill>
                  <a:schemeClr val="bg1"/>
                </a:solidFill>
              </a:rPr>
              <a:t> </a:t>
            </a:r>
            <a:r>
              <a:rPr lang="en-US" sz="1450" b="1" dirty="0">
                <a:solidFill>
                  <a:schemeClr val="bg1"/>
                </a:solidFill>
              </a:rPr>
              <a:t>Gracias. Me </a:t>
            </a:r>
            <a:r>
              <a:rPr lang="en-US" sz="1450" b="1" dirty="0" err="1">
                <a:solidFill>
                  <a:schemeClr val="bg1"/>
                </a:solidFill>
              </a:rPr>
              <a:t>gustaría</a:t>
            </a:r>
            <a:r>
              <a:rPr lang="en-US" sz="1450" b="1" dirty="0">
                <a:solidFill>
                  <a:schemeClr val="bg1"/>
                </a:solidFill>
              </a:rPr>
              <a:t> </a:t>
            </a:r>
            <a:r>
              <a:rPr lang="en-US" sz="1450" b="1" dirty="0" err="1">
                <a:solidFill>
                  <a:schemeClr val="bg1"/>
                </a:solidFill>
              </a:rPr>
              <a:t>una</a:t>
            </a:r>
            <a:r>
              <a:rPr lang="en-US" sz="1450" b="1" dirty="0">
                <a:solidFill>
                  <a:schemeClr val="bg1"/>
                </a:solidFill>
              </a:rPr>
              <a:t> </a:t>
            </a:r>
            <a:r>
              <a:rPr lang="en-US" sz="1450" b="1" dirty="0" err="1">
                <a:solidFill>
                  <a:schemeClr val="bg1"/>
                </a:solidFill>
              </a:rPr>
              <a:t>hamburguesa</a:t>
            </a:r>
            <a:r>
              <a:rPr lang="en-US" sz="1450" b="1" dirty="0">
                <a:solidFill>
                  <a:schemeClr val="bg1"/>
                </a:solidFill>
              </a:rPr>
              <a:t> con papas </a:t>
            </a:r>
            <a:r>
              <a:rPr lang="en-US" sz="1450" b="1" dirty="0" err="1">
                <a:solidFill>
                  <a:schemeClr val="bg1"/>
                </a:solidFill>
              </a:rPr>
              <a:t>fritas</a:t>
            </a:r>
            <a:r>
              <a:rPr lang="en-US" sz="1450" b="1" dirty="0">
                <a:solidFill>
                  <a:schemeClr val="bg1"/>
                </a:solidFill>
              </a:rPr>
              <a:t> y </a:t>
            </a:r>
            <a:r>
              <a:rPr lang="en-US" sz="1450" b="1" dirty="0" err="1">
                <a:solidFill>
                  <a:schemeClr val="bg1"/>
                </a:solidFill>
              </a:rPr>
              <a:t>una</a:t>
            </a:r>
            <a:r>
              <a:rPr lang="en-US" sz="1450" b="1" dirty="0">
                <a:solidFill>
                  <a:schemeClr val="bg1"/>
                </a:solidFill>
              </a:rPr>
              <a:t> </a:t>
            </a:r>
            <a:r>
              <a:rPr lang="en-US" sz="1450" b="1" dirty="0" err="1">
                <a:solidFill>
                  <a:schemeClr val="bg1"/>
                </a:solidFill>
              </a:rPr>
              <a:t>bebida</a:t>
            </a:r>
            <a:r>
              <a:rPr lang="en-US" sz="1450" b="1" dirty="0">
                <a:solidFill>
                  <a:schemeClr val="bg1"/>
                </a:solidFill>
              </a:rPr>
              <a:t>.</a:t>
            </a:r>
            <a:r>
              <a:rPr lang="en-US" sz="1450" dirty="0">
                <a:solidFill>
                  <a:schemeClr val="bg1"/>
                </a:solidFill>
              </a:rPr>
              <a:t> </a:t>
            </a:r>
            <a:r>
              <a:rPr lang="en-US" sz="1450" i="1" dirty="0">
                <a:solidFill>
                  <a:schemeClr val="bg1"/>
                </a:solidFill>
              </a:rPr>
              <a:t>(Thank you. I would like a hamburger with fries and a drink.)</a:t>
            </a:r>
            <a:br>
              <a:rPr lang="en-US" sz="1450" dirty="0">
                <a:solidFill>
                  <a:schemeClr val="bg1"/>
                </a:solidFill>
              </a:rPr>
            </a:br>
            <a:r>
              <a:rPr lang="en-US" sz="1450" b="1" dirty="0">
                <a:solidFill>
                  <a:srgbClr val="00B050"/>
                </a:solidFill>
              </a:rPr>
              <a:t>B:</a:t>
            </a:r>
            <a:r>
              <a:rPr lang="en-US" sz="1450" dirty="0">
                <a:solidFill>
                  <a:srgbClr val="00B050"/>
                </a:solidFill>
              </a:rPr>
              <a:t> </a:t>
            </a:r>
            <a:r>
              <a:rPr lang="en-US" sz="1450" b="1" dirty="0">
                <a:solidFill>
                  <a:srgbClr val="00B050"/>
                </a:solidFill>
              </a:rPr>
              <a:t>Muy bien. ¿</a:t>
            </a:r>
            <a:r>
              <a:rPr lang="en-US" sz="1450" b="1" dirty="0" err="1">
                <a:solidFill>
                  <a:srgbClr val="00B050"/>
                </a:solidFill>
              </a:rPr>
              <a:t>Quiere</a:t>
            </a:r>
            <a:r>
              <a:rPr lang="en-US" sz="1450" b="1" dirty="0">
                <a:solidFill>
                  <a:srgbClr val="00B050"/>
                </a:solidFill>
              </a:rPr>
              <a:t> </a:t>
            </a:r>
            <a:r>
              <a:rPr lang="en-US" sz="1450" b="1" dirty="0" err="1">
                <a:solidFill>
                  <a:srgbClr val="00B050"/>
                </a:solidFill>
              </a:rPr>
              <a:t>agua</a:t>
            </a:r>
            <a:r>
              <a:rPr lang="en-US" sz="1450" b="1" dirty="0">
                <a:solidFill>
                  <a:srgbClr val="00B050"/>
                </a:solidFill>
              </a:rPr>
              <a:t>, </a:t>
            </a:r>
            <a:r>
              <a:rPr lang="en-US" sz="1450" b="1" dirty="0" err="1">
                <a:solidFill>
                  <a:srgbClr val="00B050"/>
                </a:solidFill>
              </a:rPr>
              <a:t>refresco</a:t>
            </a:r>
            <a:r>
              <a:rPr lang="en-US" sz="1450" b="1" dirty="0">
                <a:solidFill>
                  <a:srgbClr val="00B050"/>
                </a:solidFill>
              </a:rPr>
              <a:t> o </a:t>
            </a:r>
            <a:r>
              <a:rPr lang="en-US" sz="1450" b="1" dirty="0" err="1">
                <a:solidFill>
                  <a:srgbClr val="00B050"/>
                </a:solidFill>
              </a:rPr>
              <a:t>té</a:t>
            </a:r>
            <a:r>
              <a:rPr lang="en-US" sz="1450" b="1" dirty="0">
                <a:solidFill>
                  <a:srgbClr val="00B050"/>
                </a:solidFill>
              </a:rPr>
              <a:t>?</a:t>
            </a:r>
            <a:r>
              <a:rPr lang="en-US" sz="1450" dirty="0">
                <a:solidFill>
                  <a:srgbClr val="00B050"/>
                </a:solidFill>
              </a:rPr>
              <a:t> </a:t>
            </a:r>
            <a:r>
              <a:rPr lang="en-US" sz="1450" i="1" dirty="0">
                <a:solidFill>
                  <a:srgbClr val="00B050"/>
                </a:solidFill>
              </a:rPr>
              <a:t>(Very well. Would you like water, soda, or tea?)</a:t>
            </a:r>
            <a:endParaRPr lang="en-US" sz="1450" dirty="0">
              <a:solidFill>
                <a:srgbClr val="00B050"/>
              </a:solidFill>
            </a:endParaRPr>
          </a:p>
          <a:p>
            <a:r>
              <a:rPr lang="en-US" sz="1450" b="1" dirty="0">
                <a:solidFill>
                  <a:schemeClr val="bg1"/>
                </a:solidFill>
              </a:rPr>
              <a:t>A:</a:t>
            </a:r>
            <a:r>
              <a:rPr lang="en-US" sz="1450" dirty="0">
                <a:solidFill>
                  <a:schemeClr val="bg1"/>
                </a:solidFill>
              </a:rPr>
              <a:t> </a:t>
            </a:r>
            <a:r>
              <a:rPr lang="en-US" sz="1450" b="1" dirty="0">
                <a:solidFill>
                  <a:schemeClr val="bg1"/>
                </a:solidFill>
              </a:rPr>
              <a:t>Me </a:t>
            </a:r>
            <a:r>
              <a:rPr lang="en-US" sz="1450" b="1" dirty="0" err="1">
                <a:solidFill>
                  <a:schemeClr val="bg1"/>
                </a:solidFill>
              </a:rPr>
              <a:t>gustaría</a:t>
            </a:r>
            <a:r>
              <a:rPr lang="en-US" sz="1450" b="1" dirty="0">
                <a:solidFill>
                  <a:schemeClr val="bg1"/>
                </a:solidFill>
              </a:rPr>
              <a:t> </a:t>
            </a:r>
            <a:r>
              <a:rPr lang="en-US" sz="1450" b="1" dirty="0" err="1">
                <a:solidFill>
                  <a:schemeClr val="bg1"/>
                </a:solidFill>
              </a:rPr>
              <a:t>el</a:t>
            </a:r>
            <a:r>
              <a:rPr lang="en-US" sz="1450" b="1" dirty="0">
                <a:solidFill>
                  <a:schemeClr val="bg1"/>
                </a:solidFill>
              </a:rPr>
              <a:t> </a:t>
            </a:r>
            <a:r>
              <a:rPr lang="en-US" sz="1450" b="1" dirty="0" err="1">
                <a:solidFill>
                  <a:schemeClr val="bg1"/>
                </a:solidFill>
              </a:rPr>
              <a:t>refresco</a:t>
            </a:r>
            <a:r>
              <a:rPr lang="en-US" sz="1450" b="1" dirty="0">
                <a:solidFill>
                  <a:schemeClr val="bg1"/>
                </a:solidFill>
              </a:rPr>
              <a:t> con </a:t>
            </a:r>
            <a:r>
              <a:rPr lang="en-US" sz="1450" b="1" dirty="0" err="1">
                <a:solidFill>
                  <a:schemeClr val="bg1"/>
                </a:solidFill>
              </a:rPr>
              <a:t>hielo</a:t>
            </a:r>
            <a:r>
              <a:rPr lang="en-US" sz="1450" b="1" dirty="0">
                <a:solidFill>
                  <a:schemeClr val="bg1"/>
                </a:solidFill>
              </a:rPr>
              <a:t>, </a:t>
            </a:r>
            <a:r>
              <a:rPr lang="en-US" sz="1450" b="1" dirty="0" err="1">
                <a:solidFill>
                  <a:schemeClr val="bg1"/>
                </a:solidFill>
              </a:rPr>
              <a:t>por</a:t>
            </a:r>
            <a:r>
              <a:rPr lang="en-US" sz="1450" b="1" dirty="0">
                <a:solidFill>
                  <a:schemeClr val="bg1"/>
                </a:solidFill>
              </a:rPr>
              <a:t> favor.</a:t>
            </a:r>
            <a:r>
              <a:rPr lang="en-US" sz="1450" dirty="0">
                <a:solidFill>
                  <a:schemeClr val="bg1"/>
                </a:solidFill>
              </a:rPr>
              <a:t> </a:t>
            </a:r>
            <a:r>
              <a:rPr lang="en-US" sz="1450" i="1" dirty="0">
                <a:solidFill>
                  <a:schemeClr val="bg1"/>
                </a:solidFill>
              </a:rPr>
              <a:t>(I would like soda with ice, please.)</a:t>
            </a:r>
            <a:br>
              <a:rPr lang="en-US" sz="1450" dirty="0">
                <a:solidFill>
                  <a:schemeClr val="bg1"/>
                </a:solidFill>
              </a:rPr>
            </a:br>
            <a:r>
              <a:rPr lang="en-US" sz="1450" b="1" dirty="0">
                <a:solidFill>
                  <a:srgbClr val="00B050"/>
                </a:solidFill>
              </a:rPr>
              <a:t>B:</a:t>
            </a:r>
            <a:r>
              <a:rPr lang="en-US" sz="1450" dirty="0">
                <a:solidFill>
                  <a:srgbClr val="00B050"/>
                </a:solidFill>
              </a:rPr>
              <a:t> </a:t>
            </a:r>
            <a:r>
              <a:rPr lang="en-US" sz="1450" b="1" dirty="0">
                <a:solidFill>
                  <a:srgbClr val="00B050"/>
                </a:solidFill>
              </a:rPr>
              <a:t>Perfecto. </a:t>
            </a:r>
            <a:r>
              <a:rPr lang="en-US" sz="1450" b="1" dirty="0" err="1">
                <a:solidFill>
                  <a:srgbClr val="00B050"/>
                </a:solidFill>
              </a:rPr>
              <a:t>Aquí</a:t>
            </a:r>
            <a:r>
              <a:rPr lang="en-US" sz="1450" b="1" dirty="0">
                <a:solidFill>
                  <a:srgbClr val="00B050"/>
                </a:solidFill>
              </a:rPr>
              <a:t> </a:t>
            </a:r>
            <a:r>
              <a:rPr lang="en-US" sz="1450" b="1" dirty="0" err="1">
                <a:solidFill>
                  <a:srgbClr val="00B050"/>
                </a:solidFill>
              </a:rPr>
              <a:t>está</a:t>
            </a:r>
            <a:r>
              <a:rPr lang="en-US" sz="1450" b="1" dirty="0">
                <a:solidFill>
                  <a:srgbClr val="00B050"/>
                </a:solidFill>
              </a:rPr>
              <a:t> la mesa, la </a:t>
            </a:r>
            <a:r>
              <a:rPr lang="en-US" sz="1450" b="1" dirty="0" err="1">
                <a:solidFill>
                  <a:srgbClr val="00B050"/>
                </a:solidFill>
              </a:rPr>
              <a:t>servilleta</a:t>
            </a:r>
            <a:r>
              <a:rPr lang="en-US" sz="1450" b="1" dirty="0">
                <a:solidFill>
                  <a:srgbClr val="00B050"/>
                </a:solidFill>
              </a:rPr>
              <a:t>, </a:t>
            </a:r>
            <a:r>
              <a:rPr lang="en-US" sz="1450" b="1" dirty="0" err="1">
                <a:solidFill>
                  <a:srgbClr val="00B050"/>
                </a:solidFill>
              </a:rPr>
              <a:t>el</a:t>
            </a:r>
            <a:r>
              <a:rPr lang="en-US" sz="1450" b="1" dirty="0">
                <a:solidFill>
                  <a:srgbClr val="00B050"/>
                </a:solidFill>
              </a:rPr>
              <a:t> </a:t>
            </a:r>
            <a:r>
              <a:rPr lang="en-US" sz="1450" b="1" dirty="0" err="1">
                <a:solidFill>
                  <a:srgbClr val="00B050"/>
                </a:solidFill>
              </a:rPr>
              <a:t>tenedor</a:t>
            </a:r>
            <a:r>
              <a:rPr lang="en-US" sz="1450" b="1" dirty="0">
                <a:solidFill>
                  <a:srgbClr val="00B050"/>
                </a:solidFill>
              </a:rPr>
              <a:t>, </a:t>
            </a:r>
            <a:r>
              <a:rPr lang="en-US" sz="1450" b="1" dirty="0" err="1">
                <a:solidFill>
                  <a:srgbClr val="00B050"/>
                </a:solidFill>
              </a:rPr>
              <a:t>el</a:t>
            </a:r>
            <a:r>
              <a:rPr lang="en-US" sz="1450" b="1" dirty="0">
                <a:solidFill>
                  <a:srgbClr val="00B050"/>
                </a:solidFill>
              </a:rPr>
              <a:t> </a:t>
            </a:r>
            <a:r>
              <a:rPr lang="en-US" sz="1450" b="1" dirty="0" err="1">
                <a:solidFill>
                  <a:srgbClr val="00B050"/>
                </a:solidFill>
              </a:rPr>
              <a:t>cuchillo</a:t>
            </a:r>
            <a:r>
              <a:rPr lang="en-US" sz="1450" b="1" dirty="0">
                <a:solidFill>
                  <a:srgbClr val="00B050"/>
                </a:solidFill>
              </a:rPr>
              <a:t> y </a:t>
            </a:r>
            <a:r>
              <a:rPr lang="en-US" sz="1450" b="1" dirty="0" err="1">
                <a:solidFill>
                  <a:srgbClr val="00B050"/>
                </a:solidFill>
              </a:rPr>
              <a:t>el</a:t>
            </a:r>
            <a:r>
              <a:rPr lang="en-US" sz="1450" b="1" dirty="0">
                <a:solidFill>
                  <a:srgbClr val="00B050"/>
                </a:solidFill>
              </a:rPr>
              <a:t> </a:t>
            </a:r>
            <a:r>
              <a:rPr lang="en-US" sz="1450" b="1" dirty="0" err="1">
                <a:solidFill>
                  <a:srgbClr val="00B050"/>
                </a:solidFill>
              </a:rPr>
              <a:t>vaso</a:t>
            </a:r>
            <a:r>
              <a:rPr lang="en-US" sz="1450" b="1" dirty="0">
                <a:solidFill>
                  <a:srgbClr val="00B050"/>
                </a:solidFill>
              </a:rPr>
              <a:t>.</a:t>
            </a:r>
            <a:r>
              <a:rPr lang="en-US" sz="1450" dirty="0">
                <a:solidFill>
                  <a:srgbClr val="00B050"/>
                </a:solidFill>
              </a:rPr>
              <a:t> </a:t>
            </a:r>
            <a:r>
              <a:rPr lang="en-US" sz="1450" i="1" dirty="0">
                <a:solidFill>
                  <a:srgbClr val="00B050"/>
                </a:solidFill>
              </a:rPr>
              <a:t>(Perfect. Here is the table, the napkin, the fork, the knife, and the glass.)</a:t>
            </a:r>
            <a:endParaRPr lang="en-US" sz="1450" dirty="0">
              <a:solidFill>
                <a:srgbClr val="00B050"/>
              </a:solidFill>
            </a:endParaRPr>
          </a:p>
          <a:p>
            <a:r>
              <a:rPr lang="en-US" sz="1450" b="1" dirty="0">
                <a:solidFill>
                  <a:schemeClr val="bg1"/>
                </a:solidFill>
              </a:rPr>
              <a:t>A:</a:t>
            </a:r>
            <a:r>
              <a:rPr lang="en-US" sz="1450" dirty="0">
                <a:solidFill>
                  <a:schemeClr val="bg1"/>
                </a:solidFill>
              </a:rPr>
              <a:t> </a:t>
            </a:r>
            <a:r>
              <a:rPr lang="en-US" sz="1450" b="1" dirty="0">
                <a:solidFill>
                  <a:schemeClr val="bg1"/>
                </a:solidFill>
              </a:rPr>
              <a:t>Gracias. Me </a:t>
            </a:r>
            <a:r>
              <a:rPr lang="en-US" sz="1450" b="1" dirty="0" err="1">
                <a:solidFill>
                  <a:schemeClr val="bg1"/>
                </a:solidFill>
              </a:rPr>
              <a:t>encanta</a:t>
            </a:r>
            <a:r>
              <a:rPr lang="en-US" sz="1450" b="1" dirty="0">
                <a:solidFill>
                  <a:schemeClr val="bg1"/>
                </a:solidFill>
              </a:rPr>
              <a:t> la comida </a:t>
            </a:r>
            <a:r>
              <a:rPr lang="en-US" sz="1450" b="1" dirty="0" err="1">
                <a:solidFill>
                  <a:schemeClr val="bg1"/>
                </a:solidFill>
              </a:rPr>
              <a:t>aquí</a:t>
            </a:r>
            <a:r>
              <a:rPr lang="en-US" sz="1450" b="1" dirty="0">
                <a:solidFill>
                  <a:schemeClr val="bg1"/>
                </a:solidFill>
              </a:rPr>
              <a:t>.</a:t>
            </a:r>
            <a:r>
              <a:rPr lang="en-US" sz="1450" dirty="0">
                <a:solidFill>
                  <a:schemeClr val="bg1"/>
                </a:solidFill>
              </a:rPr>
              <a:t> </a:t>
            </a:r>
            <a:r>
              <a:rPr lang="en-US" sz="1450" i="1" dirty="0">
                <a:solidFill>
                  <a:schemeClr val="bg1"/>
                </a:solidFill>
              </a:rPr>
              <a:t>(Thank you. I love the food here.)</a:t>
            </a:r>
            <a:br>
              <a:rPr lang="en-US" sz="1450" dirty="0">
                <a:solidFill>
                  <a:schemeClr val="bg1"/>
                </a:solidFill>
              </a:rPr>
            </a:br>
            <a:r>
              <a:rPr lang="en-US" sz="1450" b="1" dirty="0">
                <a:solidFill>
                  <a:srgbClr val="00B050"/>
                </a:solidFill>
              </a:rPr>
              <a:t>B:</a:t>
            </a:r>
            <a:r>
              <a:rPr lang="en-US" sz="1450" dirty="0">
                <a:solidFill>
                  <a:srgbClr val="00B050"/>
                </a:solidFill>
              </a:rPr>
              <a:t> </a:t>
            </a:r>
            <a:r>
              <a:rPr lang="en-US" sz="1450" b="1" dirty="0">
                <a:solidFill>
                  <a:srgbClr val="00B050"/>
                </a:solidFill>
              </a:rPr>
              <a:t>¡</a:t>
            </a:r>
            <a:r>
              <a:rPr lang="en-US" sz="1450" b="1" dirty="0" err="1">
                <a:solidFill>
                  <a:srgbClr val="00B050"/>
                </a:solidFill>
              </a:rPr>
              <a:t>Excelente</a:t>
            </a:r>
            <a:r>
              <a:rPr lang="en-US" sz="1450" b="1" dirty="0">
                <a:solidFill>
                  <a:srgbClr val="00B050"/>
                </a:solidFill>
              </a:rPr>
              <a:t>! </a:t>
            </a:r>
            <a:r>
              <a:rPr lang="en-US" sz="1450" b="1" dirty="0" err="1">
                <a:solidFill>
                  <a:srgbClr val="00B050"/>
                </a:solidFill>
              </a:rPr>
              <a:t>Aquí</a:t>
            </a:r>
            <a:r>
              <a:rPr lang="en-US" sz="1450" b="1" dirty="0">
                <a:solidFill>
                  <a:srgbClr val="00B050"/>
                </a:solidFill>
              </a:rPr>
              <a:t> </a:t>
            </a:r>
            <a:r>
              <a:rPr lang="en-US" sz="1450" b="1" dirty="0" err="1">
                <a:solidFill>
                  <a:srgbClr val="00B050"/>
                </a:solidFill>
              </a:rPr>
              <a:t>está</a:t>
            </a:r>
            <a:r>
              <a:rPr lang="en-US" sz="1450" b="1" dirty="0">
                <a:solidFill>
                  <a:srgbClr val="00B050"/>
                </a:solidFill>
              </a:rPr>
              <a:t> </a:t>
            </a:r>
            <a:r>
              <a:rPr lang="en-US" sz="1450" b="1" dirty="0" err="1">
                <a:solidFill>
                  <a:srgbClr val="00B050"/>
                </a:solidFill>
              </a:rPr>
              <a:t>su</a:t>
            </a:r>
            <a:r>
              <a:rPr lang="en-US" sz="1450" b="1" dirty="0">
                <a:solidFill>
                  <a:srgbClr val="00B050"/>
                </a:solidFill>
              </a:rPr>
              <a:t> </a:t>
            </a:r>
            <a:r>
              <a:rPr lang="en-US" sz="1450" b="1" dirty="0" err="1">
                <a:solidFill>
                  <a:srgbClr val="00B050"/>
                </a:solidFill>
              </a:rPr>
              <a:t>plato</a:t>
            </a:r>
            <a:r>
              <a:rPr lang="en-US" sz="1450" b="1" dirty="0">
                <a:solidFill>
                  <a:srgbClr val="00B050"/>
                </a:solidFill>
              </a:rPr>
              <a:t>.</a:t>
            </a:r>
            <a:r>
              <a:rPr lang="en-US" sz="1450" dirty="0">
                <a:solidFill>
                  <a:srgbClr val="00B050"/>
                </a:solidFill>
              </a:rPr>
              <a:t> </a:t>
            </a:r>
            <a:r>
              <a:rPr lang="en-US" sz="1450" i="1" dirty="0">
                <a:solidFill>
                  <a:srgbClr val="00B050"/>
                </a:solidFill>
              </a:rPr>
              <a:t>(Excellent! Here is your plate.)</a:t>
            </a:r>
            <a:endParaRPr lang="en-US" sz="1450" dirty="0">
              <a:solidFill>
                <a:srgbClr val="00B050"/>
              </a:solidFill>
            </a:endParaRPr>
          </a:p>
          <a:p>
            <a:r>
              <a:rPr lang="en-US" sz="1450" b="1" dirty="0">
                <a:solidFill>
                  <a:schemeClr val="bg1"/>
                </a:solidFill>
              </a:rPr>
              <a:t>A:</a:t>
            </a:r>
            <a:r>
              <a:rPr lang="en-US" sz="1450" dirty="0">
                <a:solidFill>
                  <a:schemeClr val="bg1"/>
                </a:solidFill>
              </a:rPr>
              <a:t> </a:t>
            </a:r>
            <a:r>
              <a:rPr lang="en-US" sz="1450" b="1" dirty="0">
                <a:solidFill>
                  <a:schemeClr val="bg1"/>
                </a:solidFill>
              </a:rPr>
              <a:t>También me </a:t>
            </a:r>
            <a:r>
              <a:rPr lang="en-US" sz="1450" b="1" dirty="0" err="1">
                <a:solidFill>
                  <a:schemeClr val="bg1"/>
                </a:solidFill>
              </a:rPr>
              <a:t>gustaría</a:t>
            </a:r>
            <a:r>
              <a:rPr lang="en-US" sz="1450" b="1" dirty="0">
                <a:solidFill>
                  <a:schemeClr val="bg1"/>
                </a:solidFill>
              </a:rPr>
              <a:t> </a:t>
            </a:r>
            <a:r>
              <a:rPr lang="en-US" sz="1450" b="1" dirty="0" err="1">
                <a:solidFill>
                  <a:schemeClr val="bg1"/>
                </a:solidFill>
              </a:rPr>
              <a:t>una</a:t>
            </a:r>
            <a:r>
              <a:rPr lang="en-US" sz="1450" b="1" dirty="0">
                <a:solidFill>
                  <a:schemeClr val="bg1"/>
                </a:solidFill>
              </a:rPr>
              <a:t> ensalada con pollo.</a:t>
            </a:r>
            <a:r>
              <a:rPr lang="en-US" sz="1450" dirty="0">
                <a:solidFill>
                  <a:schemeClr val="bg1"/>
                </a:solidFill>
              </a:rPr>
              <a:t> </a:t>
            </a:r>
            <a:r>
              <a:rPr lang="en-US" sz="1450" i="1" dirty="0">
                <a:solidFill>
                  <a:schemeClr val="bg1"/>
                </a:solidFill>
              </a:rPr>
              <a:t>(I would also like a salad with chicken.)</a:t>
            </a:r>
            <a:br>
              <a:rPr lang="en-US" sz="1450" dirty="0">
                <a:solidFill>
                  <a:schemeClr val="bg1"/>
                </a:solidFill>
              </a:rPr>
            </a:br>
            <a:r>
              <a:rPr lang="en-US" sz="1450" b="1" dirty="0">
                <a:solidFill>
                  <a:srgbClr val="00B050"/>
                </a:solidFill>
              </a:rPr>
              <a:t>B:</a:t>
            </a:r>
            <a:r>
              <a:rPr lang="en-US" sz="1450" dirty="0">
                <a:solidFill>
                  <a:srgbClr val="00B050"/>
                </a:solidFill>
              </a:rPr>
              <a:t> </a:t>
            </a:r>
            <a:r>
              <a:rPr lang="en-US" sz="1450" b="1" dirty="0">
                <a:solidFill>
                  <a:srgbClr val="00B050"/>
                </a:solidFill>
              </a:rPr>
              <a:t>Claro. ¿</a:t>
            </a:r>
            <a:r>
              <a:rPr lang="en-US" sz="1450" b="1" dirty="0" err="1">
                <a:solidFill>
                  <a:srgbClr val="00B050"/>
                </a:solidFill>
              </a:rPr>
              <a:t>Quiere</a:t>
            </a:r>
            <a:r>
              <a:rPr lang="en-US" sz="1450" b="1" dirty="0">
                <a:solidFill>
                  <a:srgbClr val="00B050"/>
                </a:solidFill>
              </a:rPr>
              <a:t> la ensalada con o sin </a:t>
            </a:r>
            <a:r>
              <a:rPr lang="en-US" sz="1450" b="1" dirty="0" err="1">
                <a:solidFill>
                  <a:srgbClr val="00B050"/>
                </a:solidFill>
              </a:rPr>
              <a:t>tomate</a:t>
            </a:r>
            <a:r>
              <a:rPr lang="en-US" sz="1450" b="1" dirty="0">
                <a:solidFill>
                  <a:srgbClr val="00B050"/>
                </a:solidFill>
              </a:rPr>
              <a:t>?</a:t>
            </a:r>
            <a:r>
              <a:rPr lang="en-US" sz="1450" dirty="0">
                <a:solidFill>
                  <a:srgbClr val="00B050"/>
                </a:solidFill>
              </a:rPr>
              <a:t> </a:t>
            </a:r>
            <a:r>
              <a:rPr lang="en-US" sz="1450" i="1" dirty="0">
                <a:solidFill>
                  <a:srgbClr val="00B050"/>
                </a:solidFill>
              </a:rPr>
              <a:t>(Of course. Would you like the salad with or without tomato?)</a:t>
            </a:r>
            <a:endParaRPr lang="en-US" sz="1450" dirty="0">
              <a:solidFill>
                <a:srgbClr val="00B050"/>
              </a:solidFill>
            </a:endParaRPr>
          </a:p>
          <a:p>
            <a:r>
              <a:rPr lang="en-US" sz="1450" b="1" dirty="0">
                <a:solidFill>
                  <a:schemeClr val="bg1"/>
                </a:solidFill>
              </a:rPr>
              <a:t>A:</a:t>
            </a:r>
            <a:r>
              <a:rPr lang="en-US" sz="1450" dirty="0">
                <a:solidFill>
                  <a:schemeClr val="bg1"/>
                </a:solidFill>
              </a:rPr>
              <a:t> </a:t>
            </a:r>
            <a:r>
              <a:rPr lang="en-US" sz="1450" b="1" dirty="0">
                <a:solidFill>
                  <a:schemeClr val="bg1"/>
                </a:solidFill>
              </a:rPr>
              <a:t>Con </a:t>
            </a:r>
            <a:r>
              <a:rPr lang="en-US" sz="1450" b="1" dirty="0" err="1">
                <a:solidFill>
                  <a:schemeClr val="bg1"/>
                </a:solidFill>
              </a:rPr>
              <a:t>tomate</a:t>
            </a:r>
            <a:r>
              <a:rPr lang="en-US" sz="1450" b="1" dirty="0">
                <a:solidFill>
                  <a:schemeClr val="bg1"/>
                </a:solidFill>
              </a:rPr>
              <a:t>, </a:t>
            </a:r>
            <a:r>
              <a:rPr lang="en-US" sz="1450" b="1" dirty="0" err="1">
                <a:solidFill>
                  <a:schemeClr val="bg1"/>
                </a:solidFill>
              </a:rPr>
              <a:t>por</a:t>
            </a:r>
            <a:r>
              <a:rPr lang="en-US" sz="1450" b="1" dirty="0">
                <a:solidFill>
                  <a:schemeClr val="bg1"/>
                </a:solidFill>
              </a:rPr>
              <a:t> favor.</a:t>
            </a:r>
            <a:r>
              <a:rPr lang="en-US" sz="1450" dirty="0">
                <a:solidFill>
                  <a:schemeClr val="bg1"/>
                </a:solidFill>
              </a:rPr>
              <a:t> </a:t>
            </a:r>
            <a:r>
              <a:rPr lang="en-US" sz="1450" i="1" dirty="0">
                <a:solidFill>
                  <a:schemeClr val="bg1"/>
                </a:solidFill>
              </a:rPr>
              <a:t>(With tomato, please.)</a:t>
            </a:r>
            <a:br>
              <a:rPr lang="en-US" sz="1450" dirty="0">
                <a:solidFill>
                  <a:schemeClr val="bg1"/>
                </a:solidFill>
              </a:rPr>
            </a:br>
            <a:r>
              <a:rPr lang="en-US" sz="1450" b="1" dirty="0">
                <a:solidFill>
                  <a:srgbClr val="00B050"/>
                </a:solidFill>
              </a:rPr>
              <a:t>B:</a:t>
            </a:r>
            <a:r>
              <a:rPr lang="en-US" sz="1450" dirty="0">
                <a:solidFill>
                  <a:srgbClr val="00B050"/>
                </a:solidFill>
              </a:rPr>
              <a:t> </a:t>
            </a:r>
            <a:r>
              <a:rPr lang="en-US" sz="1450" b="1" dirty="0">
                <a:solidFill>
                  <a:srgbClr val="00B050"/>
                </a:solidFill>
              </a:rPr>
              <a:t>Muy bien. </a:t>
            </a:r>
            <a:r>
              <a:rPr lang="en-US" sz="1450" b="1" dirty="0" err="1">
                <a:solidFill>
                  <a:srgbClr val="00B050"/>
                </a:solidFill>
              </a:rPr>
              <a:t>Aquí</a:t>
            </a:r>
            <a:r>
              <a:rPr lang="en-US" sz="1450" b="1" dirty="0">
                <a:solidFill>
                  <a:srgbClr val="00B050"/>
                </a:solidFill>
              </a:rPr>
              <a:t> </a:t>
            </a:r>
            <a:r>
              <a:rPr lang="en-US" sz="1450" b="1" dirty="0" err="1">
                <a:solidFill>
                  <a:srgbClr val="00B050"/>
                </a:solidFill>
              </a:rPr>
              <a:t>está</a:t>
            </a:r>
            <a:r>
              <a:rPr lang="en-US" sz="1450" b="1" dirty="0">
                <a:solidFill>
                  <a:srgbClr val="00B050"/>
                </a:solidFill>
              </a:rPr>
              <a:t> la comida. Buen </a:t>
            </a:r>
            <a:r>
              <a:rPr lang="en-US" sz="1450" b="1" dirty="0" err="1">
                <a:solidFill>
                  <a:srgbClr val="00B050"/>
                </a:solidFill>
              </a:rPr>
              <a:t>provecho</a:t>
            </a:r>
            <a:r>
              <a:rPr lang="en-US" sz="1450" b="1" dirty="0">
                <a:solidFill>
                  <a:srgbClr val="00B050"/>
                </a:solidFill>
              </a:rPr>
              <a:t>.</a:t>
            </a:r>
            <a:r>
              <a:rPr lang="en-US" sz="1450" dirty="0">
                <a:solidFill>
                  <a:srgbClr val="00B050"/>
                </a:solidFill>
              </a:rPr>
              <a:t> </a:t>
            </a:r>
            <a:r>
              <a:rPr lang="en-US" sz="1450" i="1" dirty="0">
                <a:solidFill>
                  <a:srgbClr val="00B050"/>
                </a:solidFill>
              </a:rPr>
              <a:t>(Very well. Here is your food. Enjoy your meal.)</a:t>
            </a:r>
            <a:endParaRPr lang="en-US" sz="1450" dirty="0">
              <a:solidFill>
                <a:srgbClr val="00B050"/>
              </a:solidFill>
            </a:endParaRPr>
          </a:p>
          <a:p>
            <a:r>
              <a:rPr lang="en-US" sz="1450" b="1" dirty="0">
                <a:solidFill>
                  <a:schemeClr val="bg1"/>
                </a:solidFill>
              </a:rPr>
              <a:t>A:</a:t>
            </a:r>
            <a:r>
              <a:rPr lang="en-US" sz="1450" dirty="0">
                <a:solidFill>
                  <a:schemeClr val="bg1"/>
                </a:solidFill>
              </a:rPr>
              <a:t> </a:t>
            </a:r>
            <a:r>
              <a:rPr lang="en-US" sz="1450" b="1" dirty="0">
                <a:solidFill>
                  <a:schemeClr val="bg1"/>
                </a:solidFill>
              </a:rPr>
              <a:t>Todo </a:t>
            </a:r>
            <a:r>
              <a:rPr lang="en-US" sz="1450" b="1" dirty="0" err="1">
                <a:solidFill>
                  <a:schemeClr val="bg1"/>
                </a:solidFill>
              </a:rPr>
              <a:t>está</a:t>
            </a:r>
            <a:r>
              <a:rPr lang="en-US" sz="1450" b="1" dirty="0">
                <a:solidFill>
                  <a:schemeClr val="bg1"/>
                </a:solidFill>
              </a:rPr>
              <a:t> </a:t>
            </a:r>
            <a:r>
              <a:rPr lang="en-US" sz="1450" b="1" dirty="0" err="1">
                <a:solidFill>
                  <a:schemeClr val="bg1"/>
                </a:solidFill>
              </a:rPr>
              <a:t>muy</a:t>
            </a:r>
            <a:r>
              <a:rPr lang="en-US" sz="1450" b="1" dirty="0">
                <a:solidFill>
                  <a:schemeClr val="bg1"/>
                </a:solidFill>
              </a:rPr>
              <a:t> bien. </a:t>
            </a:r>
            <a:r>
              <a:rPr lang="en-US" sz="1450" b="1" dirty="0" err="1">
                <a:solidFill>
                  <a:schemeClr val="bg1"/>
                </a:solidFill>
              </a:rPr>
              <a:t>Después</a:t>
            </a:r>
            <a:r>
              <a:rPr lang="en-US" sz="1450" b="1" dirty="0">
                <a:solidFill>
                  <a:schemeClr val="bg1"/>
                </a:solidFill>
              </a:rPr>
              <a:t> me </a:t>
            </a:r>
            <a:r>
              <a:rPr lang="en-US" sz="1450" b="1" dirty="0" err="1">
                <a:solidFill>
                  <a:schemeClr val="bg1"/>
                </a:solidFill>
              </a:rPr>
              <a:t>gustaría</a:t>
            </a:r>
            <a:r>
              <a:rPr lang="en-US" sz="1450" b="1" dirty="0">
                <a:solidFill>
                  <a:schemeClr val="bg1"/>
                </a:solidFill>
              </a:rPr>
              <a:t> un </a:t>
            </a:r>
            <a:r>
              <a:rPr lang="en-US" sz="1450" b="1" dirty="0" err="1">
                <a:solidFill>
                  <a:schemeClr val="bg1"/>
                </a:solidFill>
              </a:rPr>
              <a:t>postre</a:t>
            </a:r>
            <a:r>
              <a:rPr lang="en-US" sz="1450" b="1" dirty="0">
                <a:solidFill>
                  <a:schemeClr val="bg1"/>
                </a:solidFill>
              </a:rPr>
              <a:t> y un café.</a:t>
            </a:r>
            <a:r>
              <a:rPr lang="en-US" sz="1450" dirty="0">
                <a:solidFill>
                  <a:schemeClr val="bg1"/>
                </a:solidFill>
              </a:rPr>
              <a:t> </a:t>
            </a:r>
            <a:r>
              <a:rPr lang="en-US" sz="1450" i="1" dirty="0">
                <a:solidFill>
                  <a:schemeClr val="bg1"/>
                </a:solidFill>
              </a:rPr>
              <a:t>(Everything is very good. Later I would like a dessert and a coffee.)</a:t>
            </a:r>
            <a:br>
              <a:rPr lang="en-US" sz="1450" dirty="0">
                <a:solidFill>
                  <a:schemeClr val="bg1"/>
                </a:solidFill>
              </a:rPr>
            </a:br>
            <a:r>
              <a:rPr lang="en-US" sz="1450" b="1" dirty="0">
                <a:solidFill>
                  <a:srgbClr val="00B050"/>
                </a:solidFill>
              </a:rPr>
              <a:t>B:</a:t>
            </a:r>
            <a:r>
              <a:rPr lang="en-US" sz="1450" dirty="0">
                <a:solidFill>
                  <a:srgbClr val="00B050"/>
                </a:solidFill>
              </a:rPr>
              <a:t> </a:t>
            </a:r>
            <a:r>
              <a:rPr lang="en-US" sz="1450" b="1" dirty="0">
                <a:solidFill>
                  <a:srgbClr val="00B050"/>
                </a:solidFill>
              </a:rPr>
              <a:t>Perfecto. </a:t>
            </a:r>
            <a:r>
              <a:rPr lang="en-US" sz="1450" b="1" dirty="0" err="1">
                <a:solidFill>
                  <a:srgbClr val="00B050"/>
                </a:solidFill>
              </a:rPr>
              <a:t>Aquí</a:t>
            </a:r>
            <a:r>
              <a:rPr lang="en-US" sz="1450" b="1" dirty="0">
                <a:solidFill>
                  <a:srgbClr val="00B050"/>
                </a:solidFill>
              </a:rPr>
              <a:t> </a:t>
            </a:r>
            <a:r>
              <a:rPr lang="en-US" sz="1450" b="1" dirty="0" err="1">
                <a:solidFill>
                  <a:srgbClr val="00B050"/>
                </a:solidFill>
              </a:rPr>
              <a:t>está</a:t>
            </a:r>
            <a:r>
              <a:rPr lang="en-US" sz="1450" b="1" dirty="0">
                <a:solidFill>
                  <a:srgbClr val="00B050"/>
                </a:solidFill>
              </a:rPr>
              <a:t> la </a:t>
            </a:r>
            <a:r>
              <a:rPr lang="en-US" sz="1450" b="1" dirty="0" err="1">
                <a:solidFill>
                  <a:srgbClr val="00B050"/>
                </a:solidFill>
              </a:rPr>
              <a:t>taza</a:t>
            </a:r>
            <a:r>
              <a:rPr lang="en-US" sz="1450" b="1" dirty="0">
                <a:solidFill>
                  <a:srgbClr val="00B050"/>
                </a:solidFill>
              </a:rPr>
              <a:t> de café.</a:t>
            </a:r>
            <a:r>
              <a:rPr lang="en-US" sz="1450" dirty="0">
                <a:solidFill>
                  <a:srgbClr val="00B050"/>
                </a:solidFill>
              </a:rPr>
              <a:t> </a:t>
            </a:r>
            <a:r>
              <a:rPr lang="en-US" sz="1450" i="1" dirty="0">
                <a:solidFill>
                  <a:srgbClr val="00B050"/>
                </a:solidFill>
              </a:rPr>
              <a:t>(Perfect. Here is the cup of coffee.)</a:t>
            </a:r>
            <a:endParaRPr lang="en-US" sz="1450" dirty="0">
              <a:solidFill>
                <a:srgbClr val="00B050"/>
              </a:solidFill>
            </a:endParaRPr>
          </a:p>
          <a:p>
            <a:r>
              <a:rPr lang="en-US" sz="1450" b="1" dirty="0">
                <a:solidFill>
                  <a:schemeClr val="bg1"/>
                </a:solidFill>
              </a:rPr>
              <a:t>A:</a:t>
            </a:r>
            <a:r>
              <a:rPr lang="en-US" sz="1450" dirty="0">
                <a:solidFill>
                  <a:schemeClr val="bg1"/>
                </a:solidFill>
              </a:rPr>
              <a:t> </a:t>
            </a:r>
            <a:r>
              <a:rPr lang="en-US" sz="1450" b="1" dirty="0">
                <a:solidFill>
                  <a:schemeClr val="bg1"/>
                </a:solidFill>
              </a:rPr>
              <a:t>Gracias. ¿Me </a:t>
            </a:r>
            <a:r>
              <a:rPr lang="en-US" sz="1450" b="1" dirty="0" err="1">
                <a:solidFill>
                  <a:schemeClr val="bg1"/>
                </a:solidFill>
              </a:rPr>
              <a:t>podría</a:t>
            </a:r>
            <a:r>
              <a:rPr lang="en-US" sz="1450" b="1" dirty="0">
                <a:solidFill>
                  <a:schemeClr val="bg1"/>
                </a:solidFill>
              </a:rPr>
              <a:t> </a:t>
            </a:r>
            <a:r>
              <a:rPr lang="en-US" sz="1450" b="1" dirty="0" err="1">
                <a:solidFill>
                  <a:schemeClr val="bg1"/>
                </a:solidFill>
              </a:rPr>
              <a:t>dar</a:t>
            </a:r>
            <a:r>
              <a:rPr lang="en-US" sz="1450" b="1" dirty="0">
                <a:solidFill>
                  <a:schemeClr val="bg1"/>
                </a:solidFill>
              </a:rPr>
              <a:t> la </a:t>
            </a:r>
            <a:r>
              <a:rPr lang="en-US" sz="1450" b="1" dirty="0" err="1">
                <a:solidFill>
                  <a:schemeClr val="bg1"/>
                </a:solidFill>
              </a:rPr>
              <a:t>cuenta</a:t>
            </a:r>
            <a:r>
              <a:rPr lang="en-US" sz="1450" b="1" dirty="0">
                <a:solidFill>
                  <a:schemeClr val="bg1"/>
                </a:solidFill>
              </a:rPr>
              <a:t>, </a:t>
            </a:r>
            <a:r>
              <a:rPr lang="en-US" sz="1450" b="1" dirty="0" err="1">
                <a:solidFill>
                  <a:schemeClr val="bg1"/>
                </a:solidFill>
              </a:rPr>
              <a:t>por</a:t>
            </a:r>
            <a:r>
              <a:rPr lang="en-US" sz="1450" b="1" dirty="0">
                <a:solidFill>
                  <a:schemeClr val="bg1"/>
                </a:solidFill>
              </a:rPr>
              <a:t> favor?</a:t>
            </a:r>
            <a:r>
              <a:rPr lang="en-US" sz="1450" dirty="0">
                <a:solidFill>
                  <a:schemeClr val="bg1"/>
                </a:solidFill>
              </a:rPr>
              <a:t> </a:t>
            </a:r>
            <a:r>
              <a:rPr lang="en-US" sz="1450" i="1" dirty="0">
                <a:solidFill>
                  <a:schemeClr val="bg1"/>
                </a:solidFill>
              </a:rPr>
              <a:t>(Thank you. Could you give me the bill, please?)</a:t>
            </a:r>
            <a:br>
              <a:rPr lang="en-US" sz="1450" dirty="0">
                <a:solidFill>
                  <a:schemeClr val="bg1"/>
                </a:solidFill>
              </a:rPr>
            </a:br>
            <a:r>
              <a:rPr lang="en-US" sz="1450" b="1" dirty="0">
                <a:solidFill>
                  <a:srgbClr val="00B050"/>
                </a:solidFill>
              </a:rPr>
              <a:t>B:</a:t>
            </a:r>
            <a:r>
              <a:rPr lang="en-US" sz="1450" dirty="0">
                <a:solidFill>
                  <a:srgbClr val="00B050"/>
                </a:solidFill>
              </a:rPr>
              <a:t> </a:t>
            </a:r>
            <a:r>
              <a:rPr lang="en-US" sz="1450" b="1" dirty="0" err="1">
                <a:solidFill>
                  <a:srgbClr val="00B050"/>
                </a:solidFill>
              </a:rPr>
              <a:t>Sí</a:t>
            </a:r>
            <a:r>
              <a:rPr lang="en-US" sz="1450" b="1" dirty="0">
                <a:solidFill>
                  <a:srgbClr val="00B050"/>
                </a:solidFill>
              </a:rPr>
              <a:t>, </a:t>
            </a:r>
            <a:r>
              <a:rPr lang="en-US" sz="1450" b="1" dirty="0" err="1">
                <a:solidFill>
                  <a:srgbClr val="00B050"/>
                </a:solidFill>
              </a:rPr>
              <a:t>aquí</a:t>
            </a:r>
            <a:r>
              <a:rPr lang="en-US" sz="1450" b="1" dirty="0">
                <a:solidFill>
                  <a:srgbClr val="00B050"/>
                </a:solidFill>
              </a:rPr>
              <a:t> </a:t>
            </a:r>
            <a:r>
              <a:rPr lang="en-US" sz="1450" b="1" dirty="0" err="1">
                <a:solidFill>
                  <a:srgbClr val="00B050"/>
                </a:solidFill>
              </a:rPr>
              <a:t>está</a:t>
            </a:r>
            <a:r>
              <a:rPr lang="en-US" sz="1450" b="1" dirty="0">
                <a:solidFill>
                  <a:srgbClr val="00B050"/>
                </a:solidFill>
              </a:rPr>
              <a:t> la </a:t>
            </a:r>
            <a:r>
              <a:rPr lang="en-US" sz="1450" b="1" dirty="0" err="1">
                <a:solidFill>
                  <a:srgbClr val="00B050"/>
                </a:solidFill>
              </a:rPr>
              <a:t>cuenta</a:t>
            </a:r>
            <a:r>
              <a:rPr lang="en-US" sz="1450" b="1" dirty="0">
                <a:solidFill>
                  <a:srgbClr val="00B050"/>
                </a:solidFill>
              </a:rPr>
              <a:t>. </a:t>
            </a:r>
            <a:r>
              <a:rPr lang="en-US" sz="1450" b="1" dirty="0" err="1">
                <a:solidFill>
                  <a:srgbClr val="00B050"/>
                </a:solidFill>
              </a:rPr>
              <a:t>Muchas</a:t>
            </a:r>
            <a:r>
              <a:rPr lang="en-US" sz="1450" b="1" dirty="0">
                <a:solidFill>
                  <a:srgbClr val="00B050"/>
                </a:solidFill>
              </a:rPr>
              <a:t> gracias </a:t>
            </a:r>
            <a:r>
              <a:rPr lang="en-US" sz="1450" b="1" dirty="0" err="1">
                <a:solidFill>
                  <a:srgbClr val="00B050"/>
                </a:solidFill>
              </a:rPr>
              <a:t>por</a:t>
            </a:r>
            <a:r>
              <a:rPr lang="en-US" sz="1450" b="1" dirty="0">
                <a:solidFill>
                  <a:srgbClr val="00B050"/>
                </a:solidFill>
              </a:rPr>
              <a:t> la </a:t>
            </a:r>
            <a:r>
              <a:rPr lang="en-US" sz="1450" b="1" dirty="0" err="1">
                <a:solidFill>
                  <a:srgbClr val="00B050"/>
                </a:solidFill>
              </a:rPr>
              <a:t>propina</a:t>
            </a:r>
            <a:r>
              <a:rPr lang="en-US" sz="1450" b="1" dirty="0">
                <a:solidFill>
                  <a:srgbClr val="00B050"/>
                </a:solidFill>
              </a:rPr>
              <a:t>.</a:t>
            </a:r>
            <a:r>
              <a:rPr lang="en-US" sz="1450" dirty="0">
                <a:solidFill>
                  <a:srgbClr val="00B050"/>
                </a:solidFill>
              </a:rPr>
              <a:t> </a:t>
            </a:r>
            <a:r>
              <a:rPr lang="en-US" sz="1450" i="1" dirty="0">
                <a:solidFill>
                  <a:srgbClr val="00B050"/>
                </a:solidFill>
              </a:rPr>
              <a:t>(Yes, here is the bill. Thank you very much for the tip.)</a:t>
            </a:r>
            <a:endParaRPr lang="en-US" sz="1450" dirty="0">
              <a:solidFill>
                <a:srgbClr val="00B050"/>
              </a:solidFill>
            </a:endParaRPr>
          </a:p>
        </p:txBody>
      </p:sp>
      <p:pic>
        <p:nvPicPr>
          <p:cNvPr id="2" name="Picture 2" descr="Smiley couple and waiter in restaurant | Premium Vector">
            <a:extLst>
              <a:ext uri="{FF2B5EF4-FFF2-40B4-BE49-F238E27FC236}">
                <a16:creationId xmlns:a16="http://schemas.microsoft.com/office/drawing/2014/main" id="{7DE2FF9E-6E8B-0CF6-4942-7428745A3F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9" r="6543"/>
          <a:stretch>
            <a:fillRect/>
          </a:stretch>
        </p:blipFill>
        <p:spPr bwMode="auto">
          <a:xfrm>
            <a:off x="7341118" y="1300353"/>
            <a:ext cx="4850881" cy="424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a:xfrm>
            <a:off x="627120" y="548300"/>
            <a:ext cx="11891016" cy="970450"/>
          </a:xfrm>
        </p:spPr>
        <p:txBody>
          <a:bodyPr/>
          <a:lstStyle/>
          <a:p>
            <a:r>
              <a:rPr lang="en-US" sz="6000" dirty="0"/>
              <a:t>LAS COMPRAS VOCABULARY</a:t>
            </a:r>
          </a:p>
        </p:txBody>
      </p:sp>
      <p:pic>
        <p:nvPicPr>
          <p:cNvPr id="11266" name="Picture 2" descr="Dibujado a mano ilustración de escena de américa latina">
            <a:extLst>
              <a:ext uri="{FF2B5EF4-FFF2-40B4-BE49-F238E27FC236}">
                <a16:creationId xmlns:a16="http://schemas.microsoft.com/office/drawing/2014/main" id="{3A33E137-5336-071C-99EE-37C3F0485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392" y="1908048"/>
            <a:ext cx="4931664" cy="493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00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96F545-B9E8-45D3-2807-8EDD7BBBFC4C}"/>
              </a:ext>
            </a:extLst>
          </p:cNvPr>
          <p:cNvGraphicFramePr>
            <a:graphicFrameLocks noGrp="1"/>
          </p:cNvGraphicFramePr>
          <p:nvPr>
            <p:extLst>
              <p:ext uri="{D42A27DB-BD31-4B8C-83A1-F6EECF244321}">
                <p14:modId xmlns:p14="http://schemas.microsoft.com/office/powerpoint/2010/main" val="3897077208"/>
              </p:ext>
            </p:extLst>
          </p:nvPr>
        </p:nvGraphicFramePr>
        <p:xfrm>
          <a:off x="3424976" y="1684023"/>
          <a:ext cx="5685155" cy="3657600"/>
        </p:xfrm>
        <a:graphic>
          <a:graphicData uri="http://schemas.openxmlformats.org/drawingml/2006/table">
            <a:tbl>
              <a:tblPr firstRow="1" firstCol="1" bandRow="1" bandCol="1">
                <a:tableStyleId>{5C22544A-7EE6-4342-B048-85BDC9FD1C3A}</a:tableStyleId>
              </a:tblPr>
              <a:tblGrid>
                <a:gridCol w="2884805">
                  <a:extLst>
                    <a:ext uri="{9D8B030D-6E8A-4147-A177-3AD203B41FA5}">
                      <a16:colId xmlns:a16="http://schemas.microsoft.com/office/drawing/2014/main" val="3654125709"/>
                    </a:ext>
                  </a:extLst>
                </a:gridCol>
                <a:gridCol w="2800350">
                  <a:extLst>
                    <a:ext uri="{9D8B030D-6E8A-4147-A177-3AD203B41FA5}">
                      <a16:colId xmlns:a16="http://schemas.microsoft.com/office/drawing/2014/main" val="1703559679"/>
                    </a:ext>
                  </a:extLst>
                </a:gridCol>
              </a:tblGrid>
              <a:tr h="365760">
                <a:tc>
                  <a:txBody>
                    <a:bodyPr/>
                    <a:lstStyle/>
                    <a:p>
                      <a:pPr marL="0" marR="0">
                        <a:buNone/>
                      </a:pPr>
                      <a:r>
                        <a:rPr lang="en-US" sz="2000" dirty="0">
                          <a:solidFill>
                            <a:schemeClr val="bg1"/>
                          </a:solidFill>
                          <a:effectLst/>
                        </a:rPr>
                        <a:t>¿</a:t>
                      </a:r>
                      <a:r>
                        <a:rPr lang="en-US" sz="2000" dirty="0" err="1">
                          <a:solidFill>
                            <a:schemeClr val="bg1"/>
                          </a:solidFill>
                          <a:effectLst/>
                        </a:rPr>
                        <a:t>Cuánto</a:t>
                      </a:r>
                      <a:r>
                        <a:rPr lang="en-US" sz="2000" dirty="0">
                          <a:solidFill>
                            <a:schemeClr val="bg1"/>
                          </a:solidFill>
                          <a:effectLst/>
                        </a:rPr>
                        <a:t> cuesta…?</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a:solidFill>
                            <a:schemeClr val="bg1"/>
                          </a:solidFill>
                          <a:effectLst/>
                        </a:rPr>
                        <a:t>How much is…?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408531031"/>
                  </a:ext>
                </a:extLst>
              </a:tr>
              <a:tr h="365760">
                <a:tc>
                  <a:txBody>
                    <a:bodyPr/>
                    <a:lstStyle/>
                    <a:p>
                      <a:pPr marL="0" marR="0">
                        <a:buNone/>
                      </a:pPr>
                      <a:r>
                        <a:rPr lang="en-US" sz="2000">
                          <a:solidFill>
                            <a:schemeClr val="bg1"/>
                          </a:solidFill>
                          <a:effectLst/>
                        </a:rPr>
                        <a:t>Quiero…</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I want…</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252347692"/>
                  </a:ext>
                </a:extLst>
              </a:tr>
              <a:tr h="365760">
                <a:tc>
                  <a:txBody>
                    <a:bodyPr/>
                    <a:lstStyle/>
                    <a:p>
                      <a:pPr marL="0" marR="0">
                        <a:buNone/>
                      </a:pPr>
                      <a:r>
                        <a:rPr lang="en-US" sz="2000">
                          <a:solidFill>
                            <a:schemeClr val="bg1"/>
                          </a:solidFill>
                          <a:effectLst/>
                        </a:rPr>
                        <a:t>¿Tienes…?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Do you have…?</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03997584"/>
                  </a:ext>
                </a:extLst>
              </a:tr>
              <a:tr h="365760">
                <a:tc>
                  <a:txBody>
                    <a:bodyPr/>
                    <a:lstStyle/>
                    <a:p>
                      <a:pPr marL="0" marR="0">
                        <a:buNone/>
                      </a:pPr>
                      <a:r>
                        <a:rPr lang="en-US" sz="2000" dirty="0" err="1">
                          <a:solidFill>
                            <a:schemeClr val="bg1"/>
                          </a:solidFill>
                          <a:effectLst/>
                        </a:rPr>
                        <a:t>Necesito</a:t>
                      </a:r>
                      <a:r>
                        <a:rPr lang="en-US" sz="2000" dirty="0">
                          <a:solidFill>
                            <a:schemeClr val="bg1"/>
                          </a:solidFill>
                          <a:effectLst/>
                        </a:rPr>
                        <a:t>….</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I need…</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238548736"/>
                  </a:ext>
                </a:extLst>
              </a:tr>
              <a:tr h="365760">
                <a:tc>
                  <a:txBody>
                    <a:bodyPr/>
                    <a:lstStyle/>
                    <a:p>
                      <a:pPr marL="0" marR="0">
                        <a:buNone/>
                      </a:pPr>
                      <a:r>
                        <a:rPr lang="en-US" sz="2000">
                          <a:solidFill>
                            <a:schemeClr val="bg1"/>
                          </a:solidFill>
                          <a:effectLst/>
                        </a:rPr>
                        <a:t>el dinero</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money</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58482689"/>
                  </a:ext>
                </a:extLst>
              </a:tr>
              <a:tr h="365760">
                <a:tc>
                  <a:txBody>
                    <a:bodyPr/>
                    <a:lstStyle/>
                    <a:p>
                      <a:pPr marL="0" marR="0">
                        <a:buNone/>
                      </a:pPr>
                      <a:r>
                        <a:rPr lang="en-US" sz="2000" dirty="0" err="1">
                          <a:solidFill>
                            <a:schemeClr val="bg1"/>
                          </a:solidFill>
                          <a:effectLst/>
                        </a:rPr>
                        <a:t>el</a:t>
                      </a:r>
                      <a:r>
                        <a:rPr lang="en-US" sz="2000" dirty="0">
                          <a:solidFill>
                            <a:schemeClr val="bg1"/>
                          </a:solidFill>
                          <a:effectLst/>
                        </a:rPr>
                        <a:t> </a:t>
                      </a:r>
                      <a:r>
                        <a:rPr lang="en-US" sz="2000" dirty="0" err="1">
                          <a:solidFill>
                            <a:schemeClr val="bg1"/>
                          </a:solidFill>
                          <a:effectLst/>
                        </a:rPr>
                        <a:t>efectivo</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cash</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15414264"/>
                  </a:ext>
                </a:extLst>
              </a:tr>
              <a:tr h="365760">
                <a:tc>
                  <a:txBody>
                    <a:bodyPr/>
                    <a:lstStyle/>
                    <a:p>
                      <a:pPr marL="0" marR="0">
                        <a:buNone/>
                      </a:pPr>
                      <a:r>
                        <a:rPr lang="en-US" sz="2000">
                          <a:solidFill>
                            <a:schemeClr val="bg1"/>
                          </a:solidFill>
                          <a:effectLst/>
                        </a:rPr>
                        <a:t>los dólares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dollars</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91051283"/>
                  </a:ext>
                </a:extLst>
              </a:tr>
              <a:tr h="365760">
                <a:tc>
                  <a:txBody>
                    <a:bodyPr/>
                    <a:lstStyle/>
                    <a:p>
                      <a:pPr marL="0" marR="0">
                        <a:buNone/>
                      </a:pPr>
                      <a:r>
                        <a:rPr lang="en-US" sz="2000">
                          <a:solidFill>
                            <a:schemeClr val="bg1"/>
                          </a:solidFill>
                          <a:effectLst/>
                        </a:rPr>
                        <a:t>los centavos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cents</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702254266"/>
                  </a:ext>
                </a:extLst>
              </a:tr>
              <a:tr h="365760">
                <a:tc>
                  <a:txBody>
                    <a:bodyPr/>
                    <a:lstStyle/>
                    <a:p>
                      <a:pPr marL="0" marR="0">
                        <a:buNone/>
                      </a:pPr>
                      <a:r>
                        <a:rPr lang="en-US" sz="2000" dirty="0" err="1">
                          <a:solidFill>
                            <a:schemeClr val="bg1"/>
                          </a:solidFill>
                          <a:effectLst/>
                        </a:rPr>
                        <a:t>el</a:t>
                      </a:r>
                      <a:r>
                        <a:rPr lang="en-US" sz="2000" dirty="0">
                          <a:solidFill>
                            <a:schemeClr val="bg1"/>
                          </a:solidFill>
                          <a:effectLst/>
                        </a:rPr>
                        <a:t> </a:t>
                      </a:r>
                      <a:r>
                        <a:rPr lang="en-US" sz="2000" dirty="0" err="1">
                          <a:solidFill>
                            <a:schemeClr val="bg1"/>
                          </a:solidFill>
                          <a:effectLst/>
                        </a:rPr>
                        <a:t>cambio</a:t>
                      </a:r>
                      <a:r>
                        <a:rPr lang="en-US" sz="2000" dirty="0">
                          <a:solidFill>
                            <a:schemeClr val="bg1"/>
                          </a:solidFill>
                          <a:effectLst/>
                        </a:rPr>
                        <a:t> /</a:t>
                      </a:r>
                      <a:r>
                        <a:rPr lang="en-US" sz="2000" dirty="0" err="1">
                          <a:solidFill>
                            <a:schemeClr val="bg1"/>
                          </a:solidFill>
                          <a:effectLst/>
                        </a:rPr>
                        <a:t>el</a:t>
                      </a:r>
                      <a:r>
                        <a:rPr lang="en-US" sz="2000" dirty="0">
                          <a:solidFill>
                            <a:schemeClr val="bg1"/>
                          </a:solidFill>
                          <a:effectLst/>
                        </a:rPr>
                        <a:t> </a:t>
                      </a:r>
                      <a:r>
                        <a:rPr lang="en-US" sz="2000" dirty="0" err="1">
                          <a:solidFill>
                            <a:schemeClr val="bg1"/>
                          </a:solidFill>
                          <a:effectLst/>
                        </a:rPr>
                        <a:t>vuelto</a:t>
                      </a:r>
                      <a:r>
                        <a:rPr lang="en-US" sz="2000" dirty="0">
                          <a:solidFill>
                            <a:schemeClr val="bg1"/>
                          </a:solidFill>
                          <a:effectLst/>
                        </a:rPr>
                        <a:t> </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change</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41351827"/>
                  </a:ext>
                </a:extLst>
              </a:tr>
              <a:tr h="365760">
                <a:tc>
                  <a:txBody>
                    <a:bodyPr/>
                    <a:lstStyle/>
                    <a:p>
                      <a:pPr marL="0" marR="0">
                        <a:buNone/>
                      </a:pPr>
                      <a:r>
                        <a:rPr lang="en-US" sz="2000">
                          <a:solidFill>
                            <a:schemeClr val="bg1"/>
                          </a:solidFill>
                          <a:effectLst/>
                        </a:rPr>
                        <a:t>el banco</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bank</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445946693"/>
                  </a:ext>
                </a:extLst>
              </a:tr>
            </a:tbl>
          </a:graphicData>
        </a:graphic>
      </p:graphicFrame>
      <p:pic>
        <p:nvPicPr>
          <p:cNvPr id="10242" name="Picture 2" descr="Mujer pensando en dinero. Crisis financiera, problemas de préstamos de deuda. Pagos digitales online con smartphone. Ilustración vectorial. Crisis financiera, chica pensando y preocupada por dinero">
            <a:extLst>
              <a:ext uri="{FF2B5EF4-FFF2-40B4-BE49-F238E27FC236}">
                <a16:creationId xmlns:a16="http://schemas.microsoft.com/office/drawing/2014/main" id="{579CCD70-A6A4-C811-CCE9-8D857E157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43" y="235660"/>
            <a:ext cx="2458003" cy="164420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ustración del concepto de cara pensante">
            <a:extLst>
              <a:ext uri="{FF2B5EF4-FFF2-40B4-BE49-F238E27FC236}">
                <a16:creationId xmlns:a16="http://schemas.microsoft.com/office/drawing/2014/main" id="{9EB6BE5D-66E0-8139-9B01-9BE59970EE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568" b="94459" l="10000" r="90000">
                        <a14:foregroundMark x1="38514" y1="10946" x2="43243" y2="12432"/>
                        <a14:foregroundMark x1="74189" y1="31892" x2="78108" y2="17703"/>
                        <a14:foregroundMark x1="70405" y1="24730" x2="70946" y2="15270"/>
                        <a14:foregroundMark x1="39459" y1="47162" x2="43243" y2="78649"/>
                        <a14:foregroundMark x1="34730" y1="79595" x2="62838" y2="92027"/>
                        <a14:foregroundMark x1="62838" y1="92027" x2="62838" y2="91081"/>
                        <a14:foregroundMark x1="45135" y1="45811" x2="58514" y2="67162"/>
                        <a14:foregroundMark x1="58514" y1="67162" x2="58514" y2="67162"/>
                        <a14:foregroundMark x1="56622" y1="88649" x2="45676" y2="47162"/>
                        <a14:foregroundMark x1="76622" y1="19054" x2="80946" y2="25270"/>
                        <a14:foregroundMark x1="40946" y1="13378" x2="38919" y2="7568"/>
                        <a14:foregroundMark x1="60946" y1="87297" x2="29459" y2="88243"/>
                        <a14:foregroundMark x1="26081" y1="92973" x2="59730" y2="94459"/>
                        <a14:foregroundMark x1="59730" y1="94459" x2="62297" y2="93919"/>
                        <a14:foregroundMark x1="76216" y1="24324" x2="76216" y2="18649"/>
                      </a14:backgroundRemoval>
                    </a14:imgEffect>
                  </a14:imgLayer>
                </a14:imgProps>
              </a:ext>
              <a:ext uri="{28A0092B-C50C-407E-A947-70E740481C1C}">
                <a14:useLocalDpi xmlns:a14="http://schemas.microsoft.com/office/drawing/2010/main" val="0"/>
              </a:ext>
            </a:extLst>
          </a:blip>
          <a:srcRect/>
          <a:stretch>
            <a:fillRect/>
          </a:stretch>
        </p:blipFill>
        <p:spPr bwMode="auto">
          <a:xfrm>
            <a:off x="964498" y="4704385"/>
            <a:ext cx="1917955" cy="191795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unión de dos amigas Chicas Diseño de iconos vectoriales, Símbolo de actividad de vacaciones semanales, Días de descanso de la semana">
            <a:extLst>
              <a:ext uri="{FF2B5EF4-FFF2-40B4-BE49-F238E27FC236}">
                <a16:creationId xmlns:a16="http://schemas.microsoft.com/office/drawing/2014/main" id="{EB6F31F7-9219-D0A9-B0C6-0ABE1C99EB8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649" y1="67432" x2="49459" y2="61216"/>
                        <a14:foregroundMark x1="49459" y1="61216" x2="49459" y2="61216"/>
                        <a14:foregroundMark x1="34730" y1="73108" x2="34189" y2="61892"/>
                        <a14:foregroundMark x1="71892" y1="36216" x2="73649" y2="81351"/>
                        <a14:foregroundMark x1="73649" y1="81351" x2="73514" y2="82027"/>
                      </a14:backgroundRemoval>
                    </a14:imgEffect>
                  </a14:imgLayer>
                </a14:imgProps>
              </a:ext>
              <a:ext uri="{28A0092B-C50C-407E-A947-70E740481C1C}">
                <a14:useLocalDpi xmlns:a14="http://schemas.microsoft.com/office/drawing/2010/main" val="0"/>
              </a:ext>
            </a:extLst>
          </a:blip>
          <a:srcRect/>
          <a:stretch>
            <a:fillRect/>
          </a:stretch>
        </p:blipFill>
        <p:spPr bwMode="auto">
          <a:xfrm>
            <a:off x="8819227" y="-518535"/>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Pila de dinero y monedas de oro icono de estilo de dibujos animados 3d. Monedas con signo de dólar, fajo de efectivo, ilustración de vector plano de moneda. Riqueza, inversión, éxito, ahorro, economía, concepto de beneficio">
            <a:extLst>
              <a:ext uri="{FF2B5EF4-FFF2-40B4-BE49-F238E27FC236}">
                <a16:creationId xmlns:a16="http://schemas.microsoft.com/office/drawing/2014/main" id="{D585E07F-8164-363C-64D4-2AFC6981040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backgroundMark x1="42432" y1="82568" x2="65270" y2="78108"/>
                      </a14:backgroundRemoval>
                    </a14:imgEffect>
                  </a14:imgLayer>
                </a14:imgProps>
              </a:ext>
              <a:ext uri="{28A0092B-C50C-407E-A947-70E740481C1C}">
                <a14:useLocalDpi xmlns:a14="http://schemas.microsoft.com/office/drawing/2010/main" val="0"/>
              </a:ext>
            </a:extLst>
          </a:blip>
          <a:srcRect/>
          <a:stretch>
            <a:fillRect/>
          </a:stretch>
        </p:blipFill>
        <p:spPr bwMode="auto">
          <a:xfrm>
            <a:off x="89712" y="1781162"/>
            <a:ext cx="2923223" cy="292322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Dibujado a mano ilustración de signo de dólar de dibujos animados">
            <a:extLst>
              <a:ext uri="{FF2B5EF4-FFF2-40B4-BE49-F238E27FC236}">
                <a16:creationId xmlns:a16="http://schemas.microsoft.com/office/drawing/2014/main" id="{59AB5ECE-B113-8175-A07C-05F77107F0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0290" y="5441561"/>
            <a:ext cx="1270668" cy="1270668"/>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onjunto de dólares voladores">
            <a:extLst>
              <a:ext uri="{FF2B5EF4-FFF2-40B4-BE49-F238E27FC236}">
                <a16:creationId xmlns:a16="http://schemas.microsoft.com/office/drawing/2014/main" id="{CF2ED9E1-7312-91EB-F7A2-B12D11741ED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78" b="91353" l="10000" r="92703">
                        <a14:foregroundMark x1="75676" y1="43902" x2="81757" y2="52106"/>
                        <a14:foregroundMark x1="79054" y1="76275" x2="87703" y2="91353"/>
                        <a14:foregroundMark x1="85811" y1="52328" x2="89189" y2="54989"/>
                        <a14:foregroundMark x1="92703" y1="87805" x2="92568" y2="85588"/>
                        <a14:foregroundMark x1="35270" y1="69401" x2="43243" y2="81596"/>
                        <a14:foregroundMark x1="43243" y1="81596" x2="43514" y2="83592"/>
                      </a14:backgroundRemoval>
                    </a14:imgEffect>
                  </a14:imgLayer>
                </a14:imgProps>
              </a:ext>
              <a:ext uri="{28A0092B-C50C-407E-A947-70E740481C1C}">
                <a14:useLocalDpi xmlns:a14="http://schemas.microsoft.com/office/drawing/2010/main" val="0"/>
              </a:ext>
            </a:extLst>
          </a:blip>
          <a:srcRect/>
          <a:stretch>
            <a:fillRect/>
          </a:stretch>
        </p:blipFill>
        <p:spPr bwMode="auto">
          <a:xfrm rot="386784">
            <a:off x="3136032" y="-824355"/>
            <a:ext cx="3964250" cy="241605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Ilustración de dinero vectorial libre">
            <a:extLst>
              <a:ext uri="{FF2B5EF4-FFF2-40B4-BE49-F238E27FC236}">
                <a16:creationId xmlns:a16="http://schemas.microsoft.com/office/drawing/2014/main" id="{340B8297-66CD-D691-EF45-E72B1093357F}"/>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35144" y="-104775"/>
            <a:ext cx="1784083" cy="1784083"/>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Banco edificio arquitectura dibujos animados vector ilustración objeto aislado">
            <a:extLst>
              <a:ext uri="{FF2B5EF4-FFF2-40B4-BE49-F238E27FC236}">
                <a16:creationId xmlns:a16="http://schemas.microsoft.com/office/drawing/2014/main" id="{BBEA1311-11C0-3C92-52E9-534D862ADEE1}"/>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10131" y="2713347"/>
            <a:ext cx="33147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Ilustración de concepto de pago contra reembolso">
            <a:extLst>
              <a:ext uri="{FF2B5EF4-FFF2-40B4-BE49-F238E27FC236}">
                <a16:creationId xmlns:a16="http://schemas.microsoft.com/office/drawing/2014/main" id="{C8844830-1A68-263B-4C63-51953C4C25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92269" y="5403021"/>
            <a:ext cx="2022991" cy="134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1360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additive="base">
                                        <p:cTn id="12" dur="500" fill="hold"/>
                                        <p:tgtEl>
                                          <p:spTgt spid="10244"/>
                                        </p:tgtEl>
                                        <p:attrNameLst>
                                          <p:attrName>ppt_x</p:attrName>
                                        </p:attrNameLst>
                                      </p:cBhvr>
                                      <p:tavLst>
                                        <p:tav tm="0">
                                          <p:val>
                                            <p:strVal val="#ppt_x"/>
                                          </p:val>
                                        </p:tav>
                                        <p:tav tm="100000">
                                          <p:val>
                                            <p:strVal val="#ppt_x"/>
                                          </p:val>
                                        </p:tav>
                                      </p:tavLst>
                                    </p:anim>
                                    <p:anim calcmode="lin" valueType="num">
                                      <p:cBhvr additive="base">
                                        <p:cTn id="13"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randombar(horizontal)">
                                      <p:cBhvr>
                                        <p:cTn id="18" dur="5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animEffect transition="in" filter="wheel(1)">
                                      <p:cBhvr>
                                        <p:cTn id="23" dur="2000"/>
                                        <p:tgtEl>
                                          <p:spTgt spid="1024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50"/>
                                        </p:tgtEl>
                                        <p:attrNameLst>
                                          <p:attrName>style.visibility</p:attrName>
                                        </p:attrNameLst>
                                      </p:cBhvr>
                                      <p:to>
                                        <p:strVal val="visible"/>
                                      </p:to>
                                    </p:set>
                                    <p:animEffect transition="in" filter="circle(in)">
                                      <p:cBhvr>
                                        <p:cTn id="28" dur="2000"/>
                                        <p:tgtEl>
                                          <p:spTgt spid="102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252"/>
                                        </p:tgtEl>
                                        <p:attrNameLst>
                                          <p:attrName>style.visibility</p:attrName>
                                        </p:attrNameLst>
                                      </p:cBhvr>
                                      <p:to>
                                        <p:strVal val="visible"/>
                                      </p:to>
                                    </p:set>
                                    <p:animEffect transition="in" filter="barn(inVertical)">
                                      <p:cBhvr>
                                        <p:cTn id="33" dur="500"/>
                                        <p:tgtEl>
                                          <p:spTgt spid="102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254"/>
                                        </p:tgtEl>
                                        <p:attrNameLst>
                                          <p:attrName>style.visibility</p:attrName>
                                        </p:attrNameLst>
                                      </p:cBhvr>
                                      <p:to>
                                        <p:strVal val="visible"/>
                                      </p:to>
                                    </p:set>
                                    <p:animEffect transition="in" filter="wipe(down)">
                                      <p:cBhvr>
                                        <p:cTn id="38" dur="500"/>
                                        <p:tgtEl>
                                          <p:spTgt spid="1025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260"/>
                                        </p:tgtEl>
                                        <p:attrNameLst>
                                          <p:attrName>style.visibility</p:attrName>
                                        </p:attrNameLst>
                                      </p:cBhvr>
                                      <p:to>
                                        <p:strVal val="visible"/>
                                      </p:to>
                                    </p:set>
                                    <p:anim calcmode="lin" valueType="num">
                                      <p:cBhvr>
                                        <p:cTn id="43" dur="500" fill="hold"/>
                                        <p:tgtEl>
                                          <p:spTgt spid="10260"/>
                                        </p:tgtEl>
                                        <p:attrNameLst>
                                          <p:attrName>ppt_w</p:attrName>
                                        </p:attrNameLst>
                                      </p:cBhvr>
                                      <p:tavLst>
                                        <p:tav tm="0">
                                          <p:val>
                                            <p:fltVal val="0"/>
                                          </p:val>
                                        </p:tav>
                                        <p:tav tm="100000">
                                          <p:val>
                                            <p:strVal val="#ppt_w"/>
                                          </p:val>
                                        </p:tav>
                                      </p:tavLst>
                                    </p:anim>
                                    <p:anim calcmode="lin" valueType="num">
                                      <p:cBhvr>
                                        <p:cTn id="44" dur="500" fill="hold"/>
                                        <p:tgtEl>
                                          <p:spTgt spid="10260"/>
                                        </p:tgtEl>
                                        <p:attrNameLst>
                                          <p:attrName>ppt_h</p:attrName>
                                        </p:attrNameLst>
                                      </p:cBhvr>
                                      <p:tavLst>
                                        <p:tav tm="0">
                                          <p:val>
                                            <p:fltVal val="0"/>
                                          </p:val>
                                        </p:tav>
                                        <p:tav tm="100000">
                                          <p:val>
                                            <p:strVal val="#ppt_h"/>
                                          </p:val>
                                        </p:tav>
                                      </p:tavLst>
                                    </p:anim>
                                    <p:animEffect transition="in" filter="fade">
                                      <p:cBhvr>
                                        <p:cTn id="45" dur="500"/>
                                        <p:tgtEl>
                                          <p:spTgt spid="102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256"/>
                                        </p:tgtEl>
                                        <p:attrNameLst>
                                          <p:attrName>style.visibility</p:attrName>
                                        </p:attrNameLst>
                                      </p:cBhvr>
                                      <p:to>
                                        <p:strVal val="visible"/>
                                      </p:to>
                                    </p:set>
                                    <p:animEffect transition="in" filter="wipe(down)">
                                      <p:cBhvr>
                                        <p:cTn id="50"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A0CF89-42ED-C99F-BC08-E7056F5BBB75}"/>
              </a:ext>
            </a:extLst>
          </p:cNvPr>
          <p:cNvGraphicFramePr>
            <a:graphicFrameLocks noGrp="1"/>
          </p:cNvGraphicFramePr>
          <p:nvPr>
            <p:extLst>
              <p:ext uri="{D42A27DB-BD31-4B8C-83A1-F6EECF244321}">
                <p14:modId xmlns:p14="http://schemas.microsoft.com/office/powerpoint/2010/main" val="153356578"/>
              </p:ext>
            </p:extLst>
          </p:nvPr>
        </p:nvGraphicFramePr>
        <p:xfrm>
          <a:off x="2457450" y="1813084"/>
          <a:ext cx="7277100" cy="2743200"/>
        </p:xfrm>
        <a:graphic>
          <a:graphicData uri="http://schemas.openxmlformats.org/drawingml/2006/table">
            <a:tbl>
              <a:tblPr firstRow="1" firstCol="1" bandRow="1" bandCol="1">
                <a:tableStyleId>{5C22544A-7EE6-4342-B048-85BDC9FD1C3A}</a:tableStyleId>
              </a:tblPr>
              <a:tblGrid>
                <a:gridCol w="3415406">
                  <a:extLst>
                    <a:ext uri="{9D8B030D-6E8A-4147-A177-3AD203B41FA5}">
                      <a16:colId xmlns:a16="http://schemas.microsoft.com/office/drawing/2014/main" val="1632728472"/>
                    </a:ext>
                  </a:extLst>
                </a:gridCol>
                <a:gridCol w="3861694">
                  <a:extLst>
                    <a:ext uri="{9D8B030D-6E8A-4147-A177-3AD203B41FA5}">
                      <a16:colId xmlns:a16="http://schemas.microsoft.com/office/drawing/2014/main" val="1832590909"/>
                    </a:ext>
                  </a:extLst>
                </a:gridCol>
              </a:tblGrid>
              <a:tr h="91440">
                <a:tc>
                  <a:txBody>
                    <a:bodyPr/>
                    <a:lstStyle/>
                    <a:p>
                      <a:pPr marL="0" marR="0">
                        <a:buNone/>
                      </a:pPr>
                      <a:r>
                        <a:rPr lang="en-US" sz="2000">
                          <a:solidFill>
                            <a:sysClr val="windowText" lastClr="000000"/>
                          </a:solidFill>
                          <a:effectLst/>
                        </a:rPr>
                        <a:t>la casa de cambio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b="0" dirty="0">
                          <a:solidFill>
                            <a:sysClr val="windowText" lastClr="000000"/>
                          </a:solidFill>
                          <a:effectLst/>
                        </a:rPr>
                        <a:t>exchange bank</a:t>
                      </a:r>
                      <a:endParaRPr lang="en-US" sz="2000" b="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37163362"/>
                  </a:ext>
                </a:extLst>
              </a:tr>
              <a:tr h="91440">
                <a:tc>
                  <a:txBody>
                    <a:bodyPr/>
                    <a:lstStyle/>
                    <a:p>
                      <a:pPr marL="0" marR="0">
                        <a:buNone/>
                      </a:pPr>
                      <a:r>
                        <a:rPr lang="en-US" sz="2000">
                          <a:solidFill>
                            <a:sysClr val="windowText" lastClr="000000"/>
                          </a:solidFill>
                          <a:effectLst/>
                        </a:rPr>
                        <a:t>cambiar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to exchange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62099359"/>
                  </a:ext>
                </a:extLst>
              </a:tr>
              <a:tr h="91440">
                <a:tc>
                  <a:txBody>
                    <a:bodyPr/>
                    <a:lstStyle/>
                    <a:p>
                      <a:pPr marL="0" marR="0">
                        <a:buNone/>
                      </a:pPr>
                      <a:r>
                        <a:rPr lang="es-MX" sz="2000">
                          <a:solidFill>
                            <a:sysClr val="windowText" lastClr="000000"/>
                          </a:solidFill>
                          <a:effectLst/>
                        </a:rPr>
                        <a:t>el precio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a:solidFill>
                            <a:sysClr val="windowText" lastClr="000000"/>
                          </a:solidFill>
                          <a:effectLst/>
                        </a:rPr>
                        <a:t>price</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78384213"/>
                  </a:ext>
                </a:extLst>
              </a:tr>
              <a:tr h="91440">
                <a:tc>
                  <a:txBody>
                    <a:bodyPr/>
                    <a:lstStyle/>
                    <a:p>
                      <a:pPr marL="0" marR="0">
                        <a:buNone/>
                      </a:pPr>
                      <a:r>
                        <a:rPr lang="es-MX" sz="2000">
                          <a:solidFill>
                            <a:sysClr val="windowText" lastClr="000000"/>
                          </a:solidFill>
                          <a:effectLst/>
                        </a:rPr>
                        <a:t>el cajero automático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a:solidFill>
                            <a:sysClr val="windowText" lastClr="000000"/>
                          </a:solidFill>
                          <a:effectLst/>
                        </a:rPr>
                        <a:t>the ATM</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66634817"/>
                  </a:ext>
                </a:extLst>
              </a:tr>
              <a:tr h="91440">
                <a:tc>
                  <a:txBody>
                    <a:bodyPr/>
                    <a:lstStyle/>
                    <a:p>
                      <a:pPr marL="0" marR="0">
                        <a:buNone/>
                      </a:pPr>
                      <a:r>
                        <a:rPr lang="en-US" sz="2000">
                          <a:solidFill>
                            <a:sysClr val="windowText" lastClr="000000"/>
                          </a:solidFill>
                          <a:effectLst/>
                        </a:rPr>
                        <a:t>el mercado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ysClr val="windowText" lastClr="000000"/>
                          </a:solidFill>
                          <a:effectLst/>
                        </a:rPr>
                        <a:t>market</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17198920"/>
                  </a:ext>
                </a:extLst>
              </a:tr>
              <a:tr h="91440">
                <a:tc>
                  <a:txBody>
                    <a:bodyPr/>
                    <a:lstStyle/>
                    <a:p>
                      <a:pPr marL="0" marR="0">
                        <a:buNone/>
                      </a:pPr>
                      <a:r>
                        <a:rPr lang="en-US" sz="2000">
                          <a:solidFill>
                            <a:sysClr val="windowText" lastClr="000000"/>
                          </a:solidFill>
                          <a:effectLst/>
                        </a:rPr>
                        <a:t>la tienda</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store</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77921326"/>
                  </a:ext>
                </a:extLst>
              </a:tr>
              <a:tr h="145256">
                <a:tc>
                  <a:txBody>
                    <a:bodyPr/>
                    <a:lstStyle/>
                    <a:p>
                      <a:pPr marL="0" marR="0">
                        <a:buNone/>
                      </a:pPr>
                      <a:r>
                        <a:rPr lang="en-US" sz="2000">
                          <a:solidFill>
                            <a:sysClr val="windowText" lastClr="000000"/>
                          </a:solidFill>
                          <a:effectLst/>
                        </a:rPr>
                        <a:t>el supermercado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supermarket /grocery store</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51816079"/>
                  </a:ext>
                </a:extLst>
              </a:tr>
              <a:tr h="91440">
                <a:tc>
                  <a:txBody>
                    <a:bodyPr/>
                    <a:lstStyle/>
                    <a:p>
                      <a:pPr marL="0" marR="0">
                        <a:buNone/>
                      </a:pPr>
                      <a:r>
                        <a:rPr lang="en-US" sz="2000">
                          <a:solidFill>
                            <a:sysClr val="windowText" lastClr="000000"/>
                          </a:solidFill>
                          <a:effectLst/>
                        </a:rPr>
                        <a:t>el recuerdo /un recuerdito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souvenir / a souvenir</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41487954"/>
                  </a:ext>
                </a:extLst>
              </a:tr>
              <a:tr h="91440">
                <a:tc>
                  <a:txBody>
                    <a:bodyPr/>
                    <a:lstStyle/>
                    <a:p>
                      <a:pPr marL="0" marR="0">
                        <a:buNone/>
                      </a:pPr>
                      <a:r>
                        <a:rPr lang="en-US" sz="2000">
                          <a:solidFill>
                            <a:sysClr val="windowText" lastClr="000000"/>
                          </a:solidFill>
                          <a:effectLst/>
                        </a:rPr>
                        <a:t>la artesanía</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ysClr val="windowText" lastClr="000000"/>
                          </a:solidFill>
                          <a:effectLst/>
                        </a:rPr>
                        <a:t>crafts/handicraft </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57942322"/>
                  </a:ext>
                </a:extLst>
              </a:tr>
            </a:tbl>
          </a:graphicData>
        </a:graphic>
      </p:graphicFrame>
      <p:pic>
        <p:nvPicPr>
          <p:cNvPr id="12290" name="Picture 2" descr="Gente sacando dinero de la ilustración del concepto de banco">
            <a:extLst>
              <a:ext uri="{FF2B5EF4-FFF2-40B4-BE49-F238E27FC236}">
                <a16:creationId xmlns:a16="http://schemas.microsoft.com/office/drawing/2014/main" id="{2B88BFFD-9DE9-A2C8-30E2-60F6DA000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0550"/>
            <a:ext cx="24574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ersonas de banca en línea">
            <a:extLst>
              <a:ext uri="{FF2B5EF4-FFF2-40B4-BE49-F238E27FC236}">
                <a16:creationId xmlns:a16="http://schemas.microsoft.com/office/drawing/2014/main" id="{2BD5809D-5E58-922F-CCC5-9C55D31AA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550" y="13168"/>
            <a:ext cx="2457450" cy="179991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Etiqueta de oferta de papel colgante. Etiqueta de corte de precio vintage redonda roja colgada para plantilla de ventas de descuento especial">
            <a:extLst>
              <a:ext uri="{FF2B5EF4-FFF2-40B4-BE49-F238E27FC236}">
                <a16:creationId xmlns:a16="http://schemas.microsoft.com/office/drawing/2014/main" id="{FA379273-39EB-8165-05D5-B88D91195E6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459" b="90000" l="10000" r="90000">
                        <a14:foregroundMark x1="47703" y1="37297" x2="47703" y2="30000"/>
                        <a14:foregroundMark x1="48649" y1="24730" x2="48649" y2="24730"/>
                        <a14:foregroundMark x1="50811" y1="18649" x2="50811" y2="18649"/>
                        <a14:foregroundMark x1="50000" y1="21216" x2="55000" y2="13243"/>
                        <a14:foregroundMark x1="65016" y1="6904" x2="65676" y2="6486"/>
                        <a14:foregroundMark x1="55000" y1="13243" x2="58758" y2="10864"/>
                        <a14:foregroundMark x1="63448" y1="12395" x2="62568" y2="14730"/>
                        <a14:foregroundMark x1="65676" y1="6486" x2="65368" y2="7302"/>
                        <a14:foregroundMark x1="52560" y1="29479" x2="49730" y2="33649"/>
                        <a14:foregroundMark x1="62568" y1="14730" x2="57295" y2="22501"/>
                        <a14:foregroundMark x1="63932" y1="12167" x2="64324" y2="12703"/>
                        <a14:foregroundMark x1="60270" y1="7162" x2="60614" y2="7633"/>
                        <a14:foregroundMark x1="66372" y1="8437" x2="67297" y2="8784"/>
                        <a14:foregroundMark x1="61892" y1="6757" x2="62217" y2="6879"/>
                        <a14:foregroundMark x1="63943" y1="6029" x2="62027" y2="5135"/>
                        <a14:foregroundMark x1="65247" y1="6638" x2="64453" y2="6267"/>
                        <a14:foregroundMark x1="66348" y1="6721" x2="67027" y2="7162"/>
                        <a14:foregroundMark x1="64324" y1="5405" x2="65607" y2="6239"/>
                        <a14:foregroundMark x1="66481" y1="6294" x2="65946" y2="4459"/>
                        <a14:foregroundMark x1="66892" y1="7703" x2="66543" y2="6505"/>
                        <a14:foregroundMark x1="52481" y1="19938" x2="47703" y2="24865"/>
                        <a14:backgroundMark x1="52568" y1="29459" x2="57162" y2="22838"/>
                        <a14:backgroundMark x1="51081" y1="25946" x2="60135" y2="10270"/>
                        <a14:backgroundMark x1="53378" y1="17838" x2="62838" y2="8649"/>
                        <a14:backgroundMark x1="63919" y1="8108" x2="64730" y2="8514"/>
                        <a14:backgroundMark x1="66081" y1="8108" x2="59189" y2="11351"/>
                      </a14:backgroundRemoval>
                    </a14:imgEffect>
                  </a14:imgLayer>
                </a14:imgProps>
              </a:ext>
              <a:ext uri="{28A0092B-C50C-407E-A947-70E740481C1C}">
                <a14:useLocalDpi xmlns:a14="http://schemas.microsoft.com/office/drawing/2010/main" val="0"/>
              </a:ext>
            </a:extLst>
          </a:blip>
          <a:srcRect/>
          <a:stretch>
            <a:fillRect/>
          </a:stretch>
        </p:blipFill>
        <p:spPr bwMode="auto">
          <a:xfrm>
            <a:off x="0" y="2385179"/>
            <a:ext cx="2087642" cy="208764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Joven con cajero automático">
            <a:extLst>
              <a:ext uri="{FF2B5EF4-FFF2-40B4-BE49-F238E27FC236}">
                <a16:creationId xmlns:a16="http://schemas.microsoft.com/office/drawing/2014/main" id="{F4F3A528-887B-B1C4-56E4-0F583DB74A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3050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lustración del concepto de mercado de pulgas">
            <a:extLst>
              <a:ext uri="{FF2B5EF4-FFF2-40B4-BE49-F238E27FC236}">
                <a16:creationId xmlns:a16="http://schemas.microsoft.com/office/drawing/2014/main" id="{1B1DECC5-ED1B-A4F2-1894-34067F0AE73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36" b="89655" l="7027" r="93514">
                        <a14:foregroundMark x1="8108" y1="72414" x2="7162" y2="44422"/>
                        <a14:foregroundMark x1="93514" y1="74442" x2="90676"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838575" y="4400550"/>
            <a:ext cx="4181475" cy="2785766"/>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ompre con nosotros somos señal abierta">
            <a:extLst>
              <a:ext uri="{FF2B5EF4-FFF2-40B4-BE49-F238E27FC236}">
                <a16:creationId xmlns:a16="http://schemas.microsoft.com/office/drawing/2014/main" id="{486F6B91-95EE-8AC9-F462-38AA75B5B80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734550" y="1837164"/>
            <a:ext cx="2635657" cy="2635657"/>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Un hombre empuja un carrito de compras en un supermercado con un cartel que dice costco.">
            <a:extLst>
              <a:ext uri="{FF2B5EF4-FFF2-40B4-BE49-F238E27FC236}">
                <a16:creationId xmlns:a16="http://schemas.microsoft.com/office/drawing/2014/main" id="{BFEABA4D-781A-DE7A-F9A7-FCD6F68CD4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7800" y="4661335"/>
            <a:ext cx="3028950" cy="209161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Iconos de España falg vector set">
            <a:extLst>
              <a:ext uri="{FF2B5EF4-FFF2-40B4-BE49-F238E27FC236}">
                <a16:creationId xmlns:a16="http://schemas.microsoft.com/office/drawing/2014/main" id="{82D83595-CD96-1EDA-0702-6DBACEC5DC3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32973" b="66216" l="10000" r="90000">
                        <a14:foregroundMark x1="16757" y1="58378" x2="19459" y2="56486"/>
                        <a14:foregroundMark x1="23784" y1="55676" x2="26486" y2="57973"/>
                        <a14:foregroundMark x1="24189" y1="65811" x2="18649" y2="65135"/>
                        <a14:foregroundMark x1="18378" y1="63649" x2="16757" y2="60135"/>
                        <a14:foregroundMark x1="31892" y1="61216" x2="36757" y2="57162"/>
                        <a14:foregroundMark x1="35000" y1="45811" x2="55000" y2="40405"/>
                        <a14:foregroundMark x1="39595" y1="44459" x2="68919" y2="35676"/>
                        <a14:foregroundMark x1="68919" y1="35676" x2="69189" y2="35270"/>
                        <a14:foregroundMark x1="67568" y1="35541" x2="74595" y2="40270"/>
                        <a14:foregroundMark x1="74595" y1="40270" x2="75135" y2="42027"/>
                        <a14:foregroundMark x1="78514" y1="51081" x2="75270" y2="42162"/>
                        <a14:foregroundMark x1="75270" y1="42162" x2="75135" y2="42027"/>
                        <a14:foregroundMark x1="73919" y1="38378" x2="71081" y2="32973"/>
                        <a14:foregroundMark x1="69595" y1="34595" x2="59459" y2="37162"/>
                        <a14:foregroundMark x1="71351" y1="57973" x2="62568" y2="60135"/>
                        <a14:foregroundMark x1="46081" y1="66081" x2="61351" y2="61757"/>
                        <a14:foregroundMark x1="40946" y1="65541" x2="37027" y2="54595"/>
                        <a14:foregroundMark x1="26081" y1="65270" x2="29189" y2="60541"/>
                        <a14:foregroundMark x1="28649" y1="59730" x2="27973" y2="57297"/>
                        <a14:foregroundMark x1="26622" y1="57297" x2="25946" y2="56081"/>
                      </a14:backgroundRemoval>
                    </a14:imgEffect>
                  </a14:imgLayer>
                </a14:imgProps>
              </a:ext>
              <a:ext uri="{28A0092B-C50C-407E-A947-70E740481C1C}">
                <a14:useLocalDpi xmlns:a14="http://schemas.microsoft.com/office/drawing/2010/main" val="0"/>
              </a:ext>
            </a:extLst>
          </a:blip>
          <a:srcRect t="30278" b="29722"/>
          <a:stretch>
            <a:fillRect/>
          </a:stretch>
        </p:blipFill>
        <p:spPr bwMode="auto">
          <a:xfrm>
            <a:off x="6096000" y="227326"/>
            <a:ext cx="3638550" cy="145542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Vaso de flores hecho a mano con fondo blanco">
            <a:extLst>
              <a:ext uri="{FF2B5EF4-FFF2-40B4-BE49-F238E27FC236}">
                <a16:creationId xmlns:a16="http://schemas.microsoft.com/office/drawing/2014/main" id="{AB6BC52F-6594-C245-6D96-0C280AABAEAF}"/>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736" b="89655" l="8784" r="90946">
                        <a14:foregroundMark x1="8784" y1="38134" x2="20135" y2="20892"/>
                        <a14:foregroundMark x1="20135" y1="20892" x2="25270" y2="20892"/>
                        <a14:foregroundMark x1="32973" y1="18661" x2="52838" y2="19878"/>
                        <a14:foregroundMark x1="58378" y1="17444" x2="67027" y2="15619"/>
                        <a14:foregroundMark x1="67568" y1="88641" x2="30541" y2="87627"/>
                        <a14:foregroundMark x1="30541" y1="87627" x2="28649" y2="86613"/>
                        <a14:foregroundMark x1="90946" y1="40365" x2="90270" y2="30426"/>
                      </a14:backgroundRemoval>
                    </a14:imgEffect>
                  </a14:imgLayer>
                </a14:imgProps>
              </a:ext>
              <a:ext uri="{28A0092B-C50C-407E-A947-70E740481C1C}">
                <a14:useLocalDpi xmlns:a14="http://schemas.microsoft.com/office/drawing/2010/main" val="0"/>
              </a:ext>
            </a:extLst>
          </a:blip>
          <a:srcRect/>
          <a:stretch>
            <a:fillRect/>
          </a:stretch>
        </p:blipFill>
        <p:spPr bwMode="auto">
          <a:xfrm>
            <a:off x="3348037" y="147084"/>
            <a:ext cx="2305050" cy="153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0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ppt_x"/>
                                          </p:val>
                                        </p:tav>
                                        <p:tav tm="100000">
                                          <p:val>
                                            <p:strVal val="#ppt_x"/>
                                          </p:val>
                                        </p:tav>
                                      </p:tavLst>
                                    </p:anim>
                                    <p:anim calcmode="lin" valueType="num">
                                      <p:cBhvr additive="base">
                                        <p:cTn id="13"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1000"/>
                                        <p:tgtEl>
                                          <p:spTgt spid="12294"/>
                                        </p:tgtEl>
                                      </p:cBhvr>
                                    </p:animEffect>
                                    <p:anim calcmode="lin" valueType="num">
                                      <p:cBhvr>
                                        <p:cTn id="19" dur="1000" fill="hold"/>
                                        <p:tgtEl>
                                          <p:spTgt spid="12294"/>
                                        </p:tgtEl>
                                        <p:attrNameLst>
                                          <p:attrName>ppt_x</p:attrName>
                                        </p:attrNameLst>
                                      </p:cBhvr>
                                      <p:tavLst>
                                        <p:tav tm="0">
                                          <p:val>
                                            <p:strVal val="#ppt_x"/>
                                          </p:val>
                                        </p:tav>
                                        <p:tav tm="100000">
                                          <p:val>
                                            <p:strVal val="#ppt_x"/>
                                          </p:val>
                                        </p:tav>
                                      </p:tavLst>
                                    </p:anim>
                                    <p:anim calcmode="lin" valueType="num">
                                      <p:cBhvr>
                                        <p:cTn id="20"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barn(inVertical)">
                                      <p:cBhvr>
                                        <p:cTn id="25" dur="500"/>
                                        <p:tgtEl>
                                          <p:spTgt spid="1229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298"/>
                                        </p:tgtEl>
                                        <p:attrNameLst>
                                          <p:attrName>style.visibility</p:attrName>
                                        </p:attrNameLst>
                                      </p:cBhvr>
                                      <p:to>
                                        <p:strVal val="visible"/>
                                      </p:to>
                                    </p:set>
                                    <p:animEffect transition="in" filter="wipe(down)">
                                      <p:cBhvr>
                                        <p:cTn id="30" dur="500"/>
                                        <p:tgtEl>
                                          <p:spTgt spid="1229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circle(in)">
                                      <p:cBhvr>
                                        <p:cTn id="35" dur="2000"/>
                                        <p:tgtEl>
                                          <p:spTgt spid="1230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2302"/>
                                        </p:tgtEl>
                                        <p:attrNameLst>
                                          <p:attrName>style.visibility</p:attrName>
                                        </p:attrNameLst>
                                      </p:cBhvr>
                                      <p:to>
                                        <p:strVal val="visible"/>
                                      </p:to>
                                    </p:set>
                                    <p:animEffect transition="in" filter="wheel(1)">
                                      <p:cBhvr>
                                        <p:cTn id="40" dur="2000"/>
                                        <p:tgtEl>
                                          <p:spTgt spid="1230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304"/>
                                        </p:tgtEl>
                                        <p:attrNameLst>
                                          <p:attrName>style.visibility</p:attrName>
                                        </p:attrNameLst>
                                      </p:cBhvr>
                                      <p:to>
                                        <p:strVal val="visible"/>
                                      </p:to>
                                    </p:set>
                                    <p:animEffect transition="in" filter="randombar(horizontal)">
                                      <p:cBhvr>
                                        <p:cTn id="45" dur="500"/>
                                        <p:tgtEl>
                                          <p:spTgt spid="1230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306"/>
                                        </p:tgtEl>
                                        <p:attrNameLst>
                                          <p:attrName>style.visibility</p:attrName>
                                        </p:attrNameLst>
                                      </p:cBhvr>
                                      <p:to>
                                        <p:strVal val="visible"/>
                                      </p:to>
                                    </p:set>
                                    <p:animEffect transition="in" filter="barn(inVertical)">
                                      <p:cBhvr>
                                        <p:cTn id="50" dur="5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294"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9BCB0C-74E0-F10F-9A39-8AD53799E750}"/>
              </a:ext>
            </a:extLst>
          </p:cNvPr>
          <p:cNvSpPr txBox="1"/>
          <p:nvPr/>
        </p:nvSpPr>
        <p:spPr>
          <a:xfrm>
            <a:off x="4638970" y="1323101"/>
            <a:ext cx="7343480" cy="4553619"/>
          </a:xfrm>
          <a:prstGeom prst="rect">
            <a:avLst/>
          </a:prstGeom>
          <a:noFill/>
        </p:spPr>
        <p:txBody>
          <a:bodyPr wrap="square">
            <a:spAutoFit/>
          </a:bodyPr>
          <a:lstStyle/>
          <a:p>
            <a:pPr lvl="0"/>
            <a:r>
              <a:rPr lang="en-US" dirty="0"/>
              <a:t>Do you have cash? ______________________________________________________________</a:t>
            </a:r>
          </a:p>
          <a:p>
            <a:pPr lvl="0"/>
            <a:endParaRPr lang="en-US" dirty="0"/>
          </a:p>
          <a:p>
            <a:pPr lvl="0"/>
            <a:r>
              <a:rPr lang="en-US" dirty="0"/>
              <a:t>I need dollars and cents. ______________________________________________________________</a:t>
            </a:r>
          </a:p>
          <a:p>
            <a:pPr lvl="0"/>
            <a:endParaRPr lang="en-US" dirty="0"/>
          </a:p>
          <a:p>
            <a:pPr lvl="0"/>
            <a:r>
              <a:rPr lang="en-US" dirty="0"/>
              <a:t>How much does the souvenir cost? ______________________________________________________________</a:t>
            </a:r>
          </a:p>
          <a:p>
            <a:pPr lvl="0"/>
            <a:endParaRPr lang="en-US" dirty="0"/>
          </a:p>
          <a:p>
            <a:pPr lvl="0"/>
            <a:r>
              <a:rPr lang="en-US" dirty="0"/>
              <a:t>I want to go to the market. ______________________________________________________________</a:t>
            </a:r>
          </a:p>
          <a:p>
            <a:pPr lvl="0"/>
            <a:endParaRPr lang="en-US" dirty="0"/>
          </a:p>
          <a:p>
            <a:pPr lvl="0"/>
            <a:r>
              <a:rPr lang="en-US" dirty="0"/>
              <a:t>I need the bank or the ATM. ______________________________________________________________</a:t>
            </a:r>
          </a:p>
          <a:p>
            <a:pPr marL="342900" marR="0" lvl="0" indent="-342900">
              <a:lnSpc>
                <a:spcPct val="250000"/>
              </a:lnSpc>
              <a:buFont typeface="+mj-lt"/>
              <a:buAutoNum type="alphaLcParen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02D150C0-2960-72D0-5734-5CF15F8C8F9B}"/>
              </a:ext>
            </a:extLst>
          </p:cNvPr>
          <p:cNvSpPr/>
          <p:nvPr/>
        </p:nvSpPr>
        <p:spPr>
          <a:xfrm>
            <a:off x="7419594" y="1356311"/>
            <a:ext cx="4138422" cy="40233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¿Tienes efectivo?</a:t>
            </a:r>
            <a:endParaRPr lang="en-US" sz="2000" b="1" dirty="0">
              <a:solidFill>
                <a:schemeClr val="accent1">
                  <a:lumMod val="75000"/>
                </a:schemeClr>
              </a:solidFill>
            </a:endParaRPr>
          </a:p>
        </p:txBody>
      </p:sp>
      <p:sp>
        <p:nvSpPr>
          <p:cNvPr id="8" name="Rectangle: Rounded Corners 7">
            <a:extLst>
              <a:ext uri="{FF2B5EF4-FFF2-40B4-BE49-F238E27FC236}">
                <a16:creationId xmlns:a16="http://schemas.microsoft.com/office/drawing/2014/main" id="{4B0B5210-FA23-1AAD-E9BE-12C7A9F61E31}"/>
              </a:ext>
            </a:extLst>
          </p:cNvPr>
          <p:cNvSpPr/>
          <p:nvPr/>
        </p:nvSpPr>
        <p:spPr>
          <a:xfrm>
            <a:off x="7644765" y="2171430"/>
            <a:ext cx="3848100" cy="47272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Necesito dólares y centavos.</a:t>
            </a:r>
            <a:endParaRPr lang="en-US" sz="2000" b="1" dirty="0">
              <a:solidFill>
                <a:schemeClr val="accent1">
                  <a:lumMod val="75000"/>
                </a:schemeClr>
              </a:solidFill>
            </a:endParaRPr>
          </a:p>
        </p:txBody>
      </p:sp>
      <p:sp>
        <p:nvSpPr>
          <p:cNvPr id="9" name="Rectangle: Rounded Corners 8">
            <a:extLst>
              <a:ext uri="{FF2B5EF4-FFF2-40B4-BE49-F238E27FC236}">
                <a16:creationId xmlns:a16="http://schemas.microsoft.com/office/drawing/2014/main" id="{8D85E176-B8C6-E727-16FB-FBF72BA7E0C1}"/>
              </a:ext>
            </a:extLst>
          </p:cNvPr>
          <p:cNvSpPr/>
          <p:nvPr/>
        </p:nvSpPr>
        <p:spPr>
          <a:xfrm>
            <a:off x="8764524" y="2879995"/>
            <a:ext cx="2793492" cy="82831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¿Cuánto cuesta el recuerdito?</a:t>
            </a:r>
            <a:endParaRPr lang="en-US" sz="2000" b="1" dirty="0">
              <a:solidFill>
                <a:schemeClr val="accent1">
                  <a:lumMod val="75000"/>
                </a:schemeClr>
              </a:solidFill>
            </a:endParaRPr>
          </a:p>
        </p:txBody>
      </p:sp>
      <p:sp>
        <p:nvSpPr>
          <p:cNvPr id="10" name="Rectangle: Rounded Corners 9">
            <a:extLst>
              <a:ext uri="{FF2B5EF4-FFF2-40B4-BE49-F238E27FC236}">
                <a16:creationId xmlns:a16="http://schemas.microsoft.com/office/drawing/2014/main" id="{5C27A7F9-71D4-3253-4EC9-497FBE76EEB9}"/>
              </a:ext>
            </a:extLst>
          </p:cNvPr>
          <p:cNvSpPr/>
          <p:nvPr/>
        </p:nvSpPr>
        <p:spPr>
          <a:xfrm>
            <a:off x="7893939" y="3849497"/>
            <a:ext cx="3349752" cy="40233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Quiero ir al mercado.</a:t>
            </a:r>
            <a:endParaRPr lang="en-US" sz="2000" b="1" dirty="0">
              <a:solidFill>
                <a:schemeClr val="accent1">
                  <a:lumMod val="75000"/>
                </a:schemeClr>
              </a:solidFill>
            </a:endParaRPr>
          </a:p>
        </p:txBody>
      </p:sp>
      <p:sp>
        <p:nvSpPr>
          <p:cNvPr id="11" name="Rectangle: Rounded Corners 10">
            <a:extLst>
              <a:ext uri="{FF2B5EF4-FFF2-40B4-BE49-F238E27FC236}">
                <a16:creationId xmlns:a16="http://schemas.microsoft.com/office/drawing/2014/main" id="{8D5464E9-F941-0B6B-94A1-53C5726A3347}"/>
              </a:ext>
            </a:extLst>
          </p:cNvPr>
          <p:cNvSpPr/>
          <p:nvPr/>
        </p:nvSpPr>
        <p:spPr>
          <a:xfrm>
            <a:off x="8042148" y="4495849"/>
            <a:ext cx="3649218" cy="82831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Necesito el banco o el cajero automático.</a:t>
            </a:r>
            <a:endParaRPr lang="en-US" sz="2000" b="1" dirty="0">
              <a:solidFill>
                <a:schemeClr val="accent1">
                  <a:lumMod val="75000"/>
                </a:schemeClr>
              </a:solidFill>
            </a:endParaRPr>
          </a:p>
        </p:txBody>
      </p:sp>
    </p:spTree>
    <p:extLst>
      <p:ext uri="{BB962C8B-B14F-4D97-AF65-F5344CB8AC3E}">
        <p14:creationId xmlns:p14="http://schemas.microsoft.com/office/powerpoint/2010/main" val="27783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Quotabl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8144</TotalTime>
  <Words>1016</Words>
  <Application>Microsoft Office PowerPoint</Application>
  <PresentationFormat>Widescreen</PresentationFormat>
  <Paragraphs>140</Paragraphs>
  <Slides>21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ADLaM Display</vt:lpstr>
      <vt:lpstr>Aptos</vt:lpstr>
      <vt:lpstr>Aptos Display</vt:lpstr>
      <vt:lpstr>Arial</vt:lpstr>
      <vt:lpstr>Century Gothic</vt:lpstr>
      <vt:lpstr>Wingdings</vt:lpstr>
      <vt:lpstr>Wingdings 2</vt:lpstr>
      <vt:lpstr>Office Theme</vt:lpstr>
      <vt:lpstr>Quotable</vt:lpstr>
      <vt:lpstr>Español para Viajar Spanish for Travel</vt:lpstr>
      <vt:lpstr>¡A romper el hielo! Icebreaker</vt:lpstr>
      <vt:lpstr>¡A romper el hielo! Icebreaker</vt:lpstr>
      <vt:lpstr>¡Vamos a Conversar!  </vt:lpstr>
      <vt:lpstr>PowerPoint Presentation</vt:lpstr>
      <vt:lpstr>LAS COMPRAS VOCABULARY</vt:lpstr>
      <vt:lpstr>PowerPoint Presentation</vt:lpstr>
      <vt:lpstr>PowerPoint Presentation</vt:lpstr>
      <vt:lpstr>¡PRACTIQUEMOS! Written practice. </vt:lpstr>
      <vt:lpstr>WHOLE CLASS ACTIVITY!  </vt:lpstr>
      <vt:lpstr>SPANISH NUMBERS</vt:lpstr>
      <vt:lpstr>PowerPoint Presentation</vt:lpstr>
      <vt:lpstr>PowerPoint Presentation</vt:lpstr>
      <vt:lpstr>¡Vamos a Conversar!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14</cp:revision>
  <dcterms:created xsi:type="dcterms:W3CDTF">2025-06-06T19:02:48Z</dcterms:created>
  <dcterms:modified xsi:type="dcterms:W3CDTF">2026-04-09T20:19:55Z</dcterms:modified>
</cp:coreProperties>
</file>