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3"/>
  </p:notesMasterIdLst>
  <p:sldIdLst>
    <p:sldId id="257" r:id="rId2"/>
    <p:sldId id="272" r:id="rId3"/>
    <p:sldId id="339" r:id="rId4"/>
    <p:sldId id="324" r:id="rId5"/>
    <p:sldId id="268" r:id="rId6"/>
    <p:sldId id="330" r:id="rId7"/>
    <p:sldId id="331" r:id="rId8"/>
    <p:sldId id="284" r:id="rId9"/>
    <p:sldId id="332" r:id="rId10"/>
    <p:sldId id="333" r:id="rId11"/>
    <p:sldId id="288" r:id="rId12"/>
    <p:sldId id="325" r:id="rId13"/>
    <p:sldId id="334" r:id="rId14"/>
    <p:sldId id="335" r:id="rId15"/>
    <p:sldId id="329" r:id="rId16"/>
    <p:sldId id="293" r:id="rId17"/>
    <p:sldId id="318" r:id="rId18"/>
    <p:sldId id="336" r:id="rId19"/>
    <p:sldId id="337" r:id="rId20"/>
    <p:sldId id="338" r:id="rId21"/>
    <p:sldId id="30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48FAF-E6F8-4B5E-A1B5-F18CF36D4A9F}"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B1E39-3D03-4E32-B9E6-650E2D270805}" type="slidenum">
              <a:rPr lang="en-US" smtClean="0"/>
              <a:t>‹#›</a:t>
            </a:fld>
            <a:endParaRPr lang="en-US"/>
          </a:p>
        </p:txBody>
      </p:sp>
    </p:spTree>
    <p:extLst>
      <p:ext uri="{BB962C8B-B14F-4D97-AF65-F5344CB8AC3E}">
        <p14:creationId xmlns:p14="http://schemas.microsoft.com/office/powerpoint/2010/main" val="297920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err="1"/>
              <a:t>Screen</a:t>
            </a:r>
            <a:r>
              <a:rPr lang="es-GT" dirty="0"/>
              <a:t> share </a:t>
            </a:r>
            <a:r>
              <a:rPr lang="es-GT" dirty="0" err="1"/>
              <a:t>the</a:t>
            </a:r>
            <a:r>
              <a:rPr lang="es-GT" dirty="0"/>
              <a:t> </a:t>
            </a:r>
            <a:r>
              <a:rPr lang="es-GT" dirty="0" err="1"/>
              <a:t>randomizer</a:t>
            </a:r>
            <a:r>
              <a:rPr lang="es-GT" dirty="0"/>
              <a:t> </a:t>
            </a:r>
            <a:r>
              <a:rPr lang="es-GT" dirty="0" err="1"/>
              <a:t>provided</a:t>
            </a:r>
            <a:r>
              <a:rPr lang="es-GT" dirty="0"/>
              <a:t> in </a:t>
            </a:r>
            <a:r>
              <a:rPr lang="es-GT" dirty="0" err="1"/>
              <a:t>your</a:t>
            </a:r>
            <a:r>
              <a:rPr lang="es-GT" dirty="0"/>
              <a:t> </a:t>
            </a:r>
            <a:r>
              <a:rPr lang="es-GT" dirty="0" err="1"/>
              <a:t>lesson</a:t>
            </a:r>
            <a:r>
              <a:rPr lang="es-GT" dirty="0"/>
              <a:t> plan.</a:t>
            </a:r>
            <a:endParaRPr lang="en-US" dirty="0"/>
          </a:p>
        </p:txBody>
      </p:sp>
      <p:sp>
        <p:nvSpPr>
          <p:cNvPr id="4" name="Slide Number Placeholder 3"/>
          <p:cNvSpPr>
            <a:spLocks noGrp="1"/>
          </p:cNvSpPr>
          <p:nvPr>
            <p:ph type="sldNum" sz="quarter" idx="5"/>
          </p:nvPr>
        </p:nvSpPr>
        <p:spPr/>
        <p:txBody>
          <a:bodyPr/>
          <a:lstStyle/>
          <a:p>
            <a:fld id="{43643539-9CA9-478E-9F60-A0B0DCD3DC8D}" type="slidenum">
              <a:rPr lang="en-US" smtClean="0"/>
              <a:t>11</a:t>
            </a:fld>
            <a:endParaRPr lang="en-US"/>
          </a:p>
        </p:txBody>
      </p:sp>
    </p:spTree>
    <p:extLst>
      <p:ext uri="{BB962C8B-B14F-4D97-AF65-F5344CB8AC3E}">
        <p14:creationId xmlns:p14="http://schemas.microsoft.com/office/powerpoint/2010/main" val="96313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034B87-E0FD-46B1-A81C-6404087D767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172392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034B87-E0FD-46B1-A81C-6404087D767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252450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F034B87-E0FD-46B1-A81C-6404087D767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116050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3CBD642-E4A9-4BC8-AD4B-810EA7C9999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A3E27-9E40-471C-A54D-693394BD34E1}" type="slidenum">
              <a:rPr lang="en-US" smtClean="0"/>
              <a:t>‹#›</a:t>
            </a:fld>
            <a:endParaRPr lang="en-US"/>
          </a:p>
        </p:txBody>
      </p:sp>
    </p:spTree>
    <p:extLst>
      <p:ext uri="{BB962C8B-B14F-4D97-AF65-F5344CB8AC3E}">
        <p14:creationId xmlns:p14="http://schemas.microsoft.com/office/powerpoint/2010/main" val="280558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34B87-E0FD-46B1-A81C-6404087D767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4025992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34B87-E0FD-46B1-A81C-6404087D767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280689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34B87-E0FD-46B1-A81C-6404087D767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49397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034B87-E0FD-46B1-A81C-6404087D767B}" type="datetimeFigureOut">
              <a:rPr lang="en-US" smtClean="0"/>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367340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034B87-E0FD-46B1-A81C-6404087D767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4785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034B87-E0FD-46B1-A81C-6404087D767B}" type="datetimeFigureOut">
              <a:rPr lang="en-US" smtClean="0"/>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23401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034B87-E0FD-46B1-A81C-6404087D767B}" type="datetimeFigureOut">
              <a:rPr lang="en-US" smtClean="0"/>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76752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34B87-E0FD-46B1-A81C-6404087D767B}" type="datetimeFigureOut">
              <a:rPr lang="en-US" smtClean="0"/>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162287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034B87-E0FD-46B1-A81C-6404087D767B}" type="datetimeFigureOut">
              <a:rPr lang="en-US" smtClean="0"/>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150894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F034B87-E0FD-46B1-A81C-6404087D767B}" type="datetimeFigureOut">
              <a:rPr lang="en-US" smtClean="0"/>
              <a:t>4/9/2026</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B59D79C4-1763-4F9C-BDFB-24A2AE49EB4E}" type="slidenum">
              <a:rPr lang="en-US" smtClean="0"/>
              <a:t>‹#›</a:t>
            </a:fld>
            <a:endParaRPr lang="en-US"/>
          </a:p>
        </p:txBody>
      </p:sp>
    </p:spTree>
    <p:extLst>
      <p:ext uri="{BB962C8B-B14F-4D97-AF65-F5344CB8AC3E}">
        <p14:creationId xmlns:p14="http://schemas.microsoft.com/office/powerpoint/2010/main" val="260494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F034B87-E0FD-46B1-A81C-6404087D767B}" type="datetimeFigureOut">
              <a:rPr lang="en-US" smtClean="0"/>
              <a:t>4/9/2026</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59D79C4-1763-4F9C-BDFB-24A2AE49EB4E}" type="slidenum">
              <a:rPr lang="en-US" smtClean="0"/>
              <a:t>‹#›</a:t>
            </a:fld>
            <a:endParaRPr lang="en-US"/>
          </a:p>
        </p:txBody>
      </p:sp>
    </p:spTree>
    <p:extLst>
      <p:ext uri="{BB962C8B-B14F-4D97-AF65-F5344CB8AC3E}">
        <p14:creationId xmlns:p14="http://schemas.microsoft.com/office/powerpoint/2010/main" val="244872523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3.wdp"/><Relationship Id="rId7"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4.jpe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0.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11" Type="http://schemas.microsoft.com/office/2007/relationships/hdphoto" Target="../media/hdphoto12.wdp"/><Relationship Id="rId5" Type="http://schemas.openxmlformats.org/officeDocument/2006/relationships/image" Target="../media/image35.jpeg"/><Relationship Id="rId10" Type="http://schemas.openxmlformats.org/officeDocument/2006/relationships/image" Target="../media/image39.png"/><Relationship Id="rId4" Type="http://schemas.openxmlformats.org/officeDocument/2006/relationships/image" Target="../media/image34.jpeg"/><Relationship Id="rId9"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14.jpeg"/><Relationship Id="rId2" Type="http://schemas.openxmlformats.org/officeDocument/2006/relationships/image" Target="../media/image7.pn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jpeg"/><Relationship Id="rId5" Type="http://schemas.openxmlformats.org/officeDocument/2006/relationships/image" Target="../media/image9.jpe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image" Target="../media/image8.jpeg"/><Relationship Id="rId9" Type="http://schemas.microsoft.com/office/2007/relationships/hdphoto" Target="../media/hdphoto3.wdp"/><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7.wdp"/><Relationship Id="rId3" Type="http://schemas.openxmlformats.org/officeDocument/2006/relationships/image" Target="../media/image18.jpeg"/><Relationship Id="rId7" Type="http://schemas.openxmlformats.org/officeDocument/2006/relationships/image" Target="../media/image21.jpeg"/><Relationship Id="rId12" Type="http://schemas.openxmlformats.org/officeDocument/2006/relationships/image" Target="../media/image25.png"/><Relationship Id="rId2" Type="http://schemas.openxmlformats.org/officeDocument/2006/relationships/image" Target="../media/image17.jpeg"/><Relationship Id="rId16"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4.jpeg"/><Relationship Id="rId5" Type="http://schemas.microsoft.com/office/2007/relationships/hdphoto" Target="../media/hdphoto5.wdp"/><Relationship Id="rId15" Type="http://schemas.openxmlformats.org/officeDocument/2006/relationships/image" Target="../media/image27.png"/><Relationship Id="rId10" Type="http://schemas.openxmlformats.org/officeDocument/2006/relationships/image" Target="../media/image23.jpeg"/><Relationship Id="rId4" Type="http://schemas.openxmlformats.org/officeDocument/2006/relationships/image" Target="../media/image19.png"/><Relationship Id="rId9" Type="http://schemas.microsoft.com/office/2007/relationships/hdphoto" Target="../media/hdphoto6.wdp"/><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0A7-7890-351E-9FD2-245D302987CA}"/>
              </a:ext>
            </a:extLst>
          </p:cNvPr>
          <p:cNvSpPr>
            <a:spLocks noGrp="1"/>
          </p:cNvSpPr>
          <p:nvPr>
            <p:ph type="ctrTitle"/>
          </p:nvPr>
        </p:nvSpPr>
        <p:spPr>
          <a:xfrm>
            <a:off x="810000" y="1330275"/>
            <a:ext cx="10572000" cy="2971051"/>
          </a:xfrm>
        </p:spPr>
        <p:txBody>
          <a:bodyPr/>
          <a:lstStyle/>
          <a:p>
            <a:r>
              <a:rPr lang="en-US" sz="8000" dirty="0"/>
              <a:t>Esp</a:t>
            </a:r>
            <a:r>
              <a:rPr lang="es-GT" sz="8000" dirty="0" err="1"/>
              <a:t>añol</a:t>
            </a:r>
            <a:r>
              <a:rPr lang="es-GT" sz="8000" dirty="0"/>
              <a:t> para Viajar</a:t>
            </a:r>
            <a:br>
              <a:rPr lang="es-GT" sz="8000" dirty="0"/>
            </a:br>
            <a:r>
              <a:rPr lang="en-US" sz="6000" dirty="0"/>
              <a:t>Spanish for Travel</a:t>
            </a:r>
          </a:p>
        </p:txBody>
      </p:sp>
      <p:sp>
        <p:nvSpPr>
          <p:cNvPr id="3" name="Subtitle 2">
            <a:extLst>
              <a:ext uri="{FF2B5EF4-FFF2-40B4-BE49-F238E27FC236}">
                <a16:creationId xmlns:a16="http://schemas.microsoft.com/office/drawing/2014/main" id="{AAF58851-56FD-78E6-4F02-BDA8E2C8834F}"/>
              </a:ext>
            </a:extLst>
          </p:cNvPr>
          <p:cNvSpPr>
            <a:spLocks noGrp="1"/>
          </p:cNvSpPr>
          <p:nvPr>
            <p:ph type="subTitle" idx="1"/>
          </p:nvPr>
        </p:nvSpPr>
        <p:spPr>
          <a:xfrm>
            <a:off x="810001" y="5280847"/>
            <a:ext cx="10572000" cy="748892"/>
          </a:xfrm>
        </p:spPr>
        <p:txBody>
          <a:bodyPr>
            <a:noAutofit/>
          </a:bodyPr>
          <a:lstStyle/>
          <a:p>
            <a:pPr algn="r"/>
            <a:r>
              <a:rPr lang="es-GT" sz="4400" b="1" dirty="0"/>
              <a:t>D</a:t>
            </a:r>
            <a:r>
              <a:rPr lang="en-US" sz="4400" b="1" dirty="0"/>
              <a:t>ay 5</a:t>
            </a:r>
          </a:p>
        </p:txBody>
      </p:sp>
      <p:pic>
        <p:nvPicPr>
          <p:cNvPr id="4" name="Picture 2" descr="Mount Horeb Area School District - Futura Spanish Adventures">
            <a:extLst>
              <a:ext uri="{FF2B5EF4-FFF2-40B4-BE49-F238E27FC236}">
                <a16:creationId xmlns:a16="http://schemas.microsoft.com/office/drawing/2014/main" id="{21440FE3-F4AF-6322-2FA7-ECC0F6FF0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 y="212661"/>
            <a:ext cx="2548954" cy="101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0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BF64C1-DBB0-C913-1C61-5B84805243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E7B435-F40A-CD42-70F1-E67C3B7502F3}"/>
              </a:ext>
            </a:extLst>
          </p:cNvPr>
          <p:cNvPicPr>
            <a:picLocks noChangeAspect="1"/>
          </p:cNvPicPr>
          <p:nvPr/>
        </p:nvPicPr>
        <p:blipFill>
          <a:blip r:embed="rId2"/>
          <a:srcRect t="46621"/>
          <a:stretch>
            <a:fillRect/>
          </a:stretch>
        </p:blipFill>
        <p:spPr>
          <a:xfrm>
            <a:off x="510604" y="885825"/>
            <a:ext cx="11386121" cy="4610757"/>
          </a:xfrm>
          <a:prstGeom prst="rect">
            <a:avLst/>
          </a:prstGeom>
        </p:spPr>
      </p:pic>
      <p:sp>
        <p:nvSpPr>
          <p:cNvPr id="2" name="Rectangle: Rounded Corners 1">
            <a:extLst>
              <a:ext uri="{FF2B5EF4-FFF2-40B4-BE49-F238E27FC236}">
                <a16:creationId xmlns:a16="http://schemas.microsoft.com/office/drawing/2014/main" id="{04DB7945-FDA1-E084-06D2-16AD107E5456}"/>
              </a:ext>
            </a:extLst>
          </p:cNvPr>
          <p:cNvSpPr/>
          <p:nvPr/>
        </p:nvSpPr>
        <p:spPr>
          <a:xfrm>
            <a:off x="1562100" y="1238250"/>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reservación</a:t>
            </a:r>
            <a:endParaRPr lang="en-US" sz="2000" b="1" dirty="0"/>
          </a:p>
        </p:txBody>
      </p:sp>
      <p:sp>
        <p:nvSpPr>
          <p:cNvPr id="3" name="Rectangle: Rounded Corners 2">
            <a:extLst>
              <a:ext uri="{FF2B5EF4-FFF2-40B4-BE49-F238E27FC236}">
                <a16:creationId xmlns:a16="http://schemas.microsoft.com/office/drawing/2014/main" id="{FF02E7D9-E9BB-4788-473B-D26F4A140F3A}"/>
              </a:ext>
            </a:extLst>
          </p:cNvPr>
          <p:cNvSpPr/>
          <p:nvPr/>
        </p:nvSpPr>
        <p:spPr>
          <a:xfrm>
            <a:off x="4476750" y="1237593"/>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el hotel</a:t>
            </a:r>
            <a:endParaRPr lang="en-US" sz="2000" b="1" dirty="0"/>
          </a:p>
        </p:txBody>
      </p:sp>
      <p:sp>
        <p:nvSpPr>
          <p:cNvPr id="4" name="Rectangle: Rounded Corners 3">
            <a:extLst>
              <a:ext uri="{FF2B5EF4-FFF2-40B4-BE49-F238E27FC236}">
                <a16:creationId xmlns:a16="http://schemas.microsoft.com/office/drawing/2014/main" id="{DAF50181-CDC2-558B-5550-730CD7B9C0EF}"/>
              </a:ext>
            </a:extLst>
          </p:cNvPr>
          <p:cNvSpPr/>
          <p:nvPr/>
        </p:nvSpPr>
        <p:spPr>
          <a:xfrm>
            <a:off x="8023796" y="1237593"/>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cancelar</a:t>
            </a:r>
            <a:endParaRPr lang="en-US" sz="2000" b="1" dirty="0"/>
          </a:p>
        </p:txBody>
      </p:sp>
      <p:sp>
        <p:nvSpPr>
          <p:cNvPr id="6" name="Rectangle: Rounded Corners 5">
            <a:extLst>
              <a:ext uri="{FF2B5EF4-FFF2-40B4-BE49-F238E27FC236}">
                <a16:creationId xmlns:a16="http://schemas.microsoft.com/office/drawing/2014/main" id="{34774ED9-7B00-48FD-B181-07FCEA4F12F2}"/>
              </a:ext>
            </a:extLst>
          </p:cNvPr>
          <p:cNvSpPr/>
          <p:nvPr/>
        </p:nvSpPr>
        <p:spPr>
          <a:xfrm>
            <a:off x="2857500" y="2695575"/>
            <a:ext cx="2057400"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registrarse</a:t>
            </a:r>
            <a:endParaRPr lang="en-US" sz="2000" b="1" dirty="0"/>
          </a:p>
        </p:txBody>
      </p:sp>
      <p:sp>
        <p:nvSpPr>
          <p:cNvPr id="7" name="Rectangle: Rounded Corners 6">
            <a:extLst>
              <a:ext uri="{FF2B5EF4-FFF2-40B4-BE49-F238E27FC236}">
                <a16:creationId xmlns:a16="http://schemas.microsoft.com/office/drawing/2014/main" id="{1C71B545-635C-61CD-D63E-BE489305C2A2}"/>
              </a:ext>
            </a:extLst>
          </p:cNvPr>
          <p:cNvSpPr/>
          <p:nvPr/>
        </p:nvSpPr>
        <p:spPr>
          <a:xfrm>
            <a:off x="5505450" y="2695575"/>
            <a:ext cx="2362200"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descansar</a:t>
            </a:r>
            <a:endParaRPr lang="en-US" sz="2000" b="1" dirty="0"/>
          </a:p>
        </p:txBody>
      </p:sp>
      <p:sp>
        <p:nvSpPr>
          <p:cNvPr id="8" name="Rectangle: Rounded Corners 7">
            <a:extLst>
              <a:ext uri="{FF2B5EF4-FFF2-40B4-BE49-F238E27FC236}">
                <a16:creationId xmlns:a16="http://schemas.microsoft.com/office/drawing/2014/main" id="{BEEC9AE1-42E7-D0D1-498E-7452B98ABB39}"/>
              </a:ext>
            </a:extLst>
          </p:cNvPr>
          <p:cNvSpPr/>
          <p:nvPr/>
        </p:nvSpPr>
        <p:spPr>
          <a:xfrm>
            <a:off x="9185846" y="2695575"/>
            <a:ext cx="2158429"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retirarse</a:t>
            </a:r>
            <a:endParaRPr lang="en-US" sz="2000" b="1" dirty="0"/>
          </a:p>
        </p:txBody>
      </p:sp>
      <p:sp>
        <p:nvSpPr>
          <p:cNvPr id="9" name="Rectangle: Rounded Corners 8">
            <a:extLst>
              <a:ext uri="{FF2B5EF4-FFF2-40B4-BE49-F238E27FC236}">
                <a16:creationId xmlns:a16="http://schemas.microsoft.com/office/drawing/2014/main" id="{BBE6A6CE-1FB7-591C-003D-8EE8626AA9A9}"/>
              </a:ext>
            </a:extLst>
          </p:cNvPr>
          <p:cNvSpPr/>
          <p:nvPr/>
        </p:nvSpPr>
        <p:spPr>
          <a:xfrm>
            <a:off x="4743450" y="4152900"/>
            <a:ext cx="18669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migración</a:t>
            </a:r>
            <a:endParaRPr lang="en-US" sz="2000" b="1" dirty="0"/>
          </a:p>
        </p:txBody>
      </p:sp>
      <p:sp>
        <p:nvSpPr>
          <p:cNvPr id="10" name="Rectangle: Rounded Corners 9">
            <a:extLst>
              <a:ext uri="{FF2B5EF4-FFF2-40B4-BE49-F238E27FC236}">
                <a16:creationId xmlns:a16="http://schemas.microsoft.com/office/drawing/2014/main" id="{7EA96CDE-1EE3-1E52-F1E4-7B140DFB7B34}"/>
              </a:ext>
            </a:extLst>
          </p:cNvPr>
          <p:cNvSpPr/>
          <p:nvPr/>
        </p:nvSpPr>
        <p:spPr>
          <a:xfrm>
            <a:off x="7048500" y="4152900"/>
            <a:ext cx="1609725"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aduana</a:t>
            </a:r>
            <a:endParaRPr lang="en-US" sz="2000" b="1" dirty="0"/>
          </a:p>
        </p:txBody>
      </p:sp>
      <p:sp>
        <p:nvSpPr>
          <p:cNvPr id="11" name="Rectangle: Rounded Corners 10">
            <a:extLst>
              <a:ext uri="{FF2B5EF4-FFF2-40B4-BE49-F238E27FC236}">
                <a16:creationId xmlns:a16="http://schemas.microsoft.com/office/drawing/2014/main" id="{CA048C0E-7673-6C23-DE1B-1D8430B9D9D4}"/>
              </a:ext>
            </a:extLst>
          </p:cNvPr>
          <p:cNvSpPr/>
          <p:nvPr/>
        </p:nvSpPr>
        <p:spPr>
          <a:xfrm>
            <a:off x="9753600" y="4152900"/>
            <a:ext cx="1590675"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embarcar</a:t>
            </a:r>
            <a:endParaRPr lang="en-US" sz="2000" b="1" dirty="0"/>
          </a:p>
        </p:txBody>
      </p:sp>
    </p:spTree>
    <p:extLst>
      <p:ext uri="{BB962C8B-B14F-4D97-AF65-F5344CB8AC3E}">
        <p14:creationId xmlns:p14="http://schemas.microsoft.com/office/powerpoint/2010/main" val="9462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BD25-F195-7E5C-611C-8991C88E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C9A3C-B4DB-ABB4-6A3E-F8112CFB34AE}"/>
              </a:ext>
            </a:extLst>
          </p:cNvPr>
          <p:cNvSpPr>
            <a:spLocks noGrp="1"/>
          </p:cNvSpPr>
          <p:nvPr>
            <p:ph type="title"/>
          </p:nvPr>
        </p:nvSpPr>
        <p:spPr>
          <a:xfrm>
            <a:off x="1027431" y="489746"/>
            <a:ext cx="3547533" cy="1618396"/>
          </a:xfrm>
        </p:spPr>
        <p:txBody>
          <a:bodyPr/>
          <a:lstStyle/>
          <a:p>
            <a:pPr algn="ctr"/>
            <a:r>
              <a:rPr lang="es-GT" sz="3600" dirty="0"/>
              <a:t>WHOLE CLASS ACTIVITY! </a:t>
            </a:r>
            <a:br>
              <a:rPr lang="es-GT" sz="3600" dirty="0"/>
            </a:br>
            <a:endParaRPr lang="en-US" dirty="0"/>
          </a:p>
        </p:txBody>
      </p:sp>
      <p:sp>
        <p:nvSpPr>
          <p:cNvPr id="4" name="Text Placeholder 3">
            <a:extLst>
              <a:ext uri="{FF2B5EF4-FFF2-40B4-BE49-F238E27FC236}">
                <a16:creationId xmlns:a16="http://schemas.microsoft.com/office/drawing/2014/main" id="{60D638A3-EF07-8249-5EF7-CA212EC2359C}"/>
              </a:ext>
            </a:extLst>
          </p:cNvPr>
          <p:cNvSpPr>
            <a:spLocks noGrp="1"/>
          </p:cNvSpPr>
          <p:nvPr>
            <p:ph type="body" sz="half" idx="2"/>
          </p:nvPr>
        </p:nvSpPr>
        <p:spPr>
          <a:xfrm>
            <a:off x="5122588" y="1236527"/>
            <a:ext cx="6700604" cy="1743229"/>
          </a:xfrm>
        </p:spPr>
        <p:txBody>
          <a:bodyPr>
            <a:normAutofit/>
          </a:bodyPr>
          <a:lstStyle/>
          <a:p>
            <a:pPr marL="0" marR="0" algn="just"/>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400" b="1" dirty="0" err="1">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Empareja</a:t>
            </a:r>
            <a:r>
              <a:rPr lang="en-US" sz="2400" b="1" dirty="0">
                <a:solidFill>
                  <a:schemeClr val="accent3">
                    <a:lumMod val="40000"/>
                    <a:lumOff val="60000"/>
                  </a:schemeClr>
                </a:solidFill>
                <a:effectLst/>
                <a:latin typeface="Aptos" panose="020B0004020202020204" pitchFamily="34" charset="0"/>
                <a:ea typeface="Aptos" panose="020B0004020202020204" pitchFamily="34" charset="0"/>
                <a:cs typeface="Times New Roman" panose="02020603050405020304" pitchFamily="18" charset="0"/>
              </a:rPr>
              <a:t> la palabra–MATCHING GAME!</a:t>
            </a:r>
          </a:p>
          <a:p>
            <a:r>
              <a:rPr lang="es-GT" sz="2000" dirty="0" err="1">
                <a:latin typeface="Aptos" panose="020B0004020202020204" pitchFamily="34" charset="0"/>
              </a:rPr>
              <a:t>Please</a:t>
            </a:r>
            <a:r>
              <a:rPr lang="es-GT" sz="2000" dirty="0">
                <a:latin typeface="Aptos" panose="020B0004020202020204" pitchFamily="34" charset="0"/>
              </a:rPr>
              <a:t>, be </a:t>
            </a:r>
            <a:r>
              <a:rPr lang="es-GT" sz="2000" dirty="0" err="1">
                <a:latin typeface="Aptos" panose="020B0004020202020204" pitchFamily="34" charset="0"/>
              </a:rPr>
              <a:t>prepared</a:t>
            </a:r>
            <a:r>
              <a:rPr lang="es-GT" sz="2000" dirty="0">
                <a:latin typeface="Aptos" panose="020B0004020202020204" pitchFamily="34" charset="0"/>
              </a:rPr>
              <a:t> </a:t>
            </a:r>
            <a:r>
              <a:rPr lang="es-GT" sz="2000" dirty="0" err="1">
                <a:latin typeface="Aptos" panose="020B0004020202020204" pitchFamily="34" charset="0"/>
              </a:rPr>
              <a:t>to</a:t>
            </a:r>
            <a:r>
              <a:rPr lang="es-GT" sz="2000" dirty="0">
                <a:latin typeface="Aptos" panose="020B0004020202020204" pitchFamily="34" charset="0"/>
              </a:rPr>
              <a:t> share </a:t>
            </a:r>
            <a:r>
              <a:rPr lang="es-GT" sz="2000" dirty="0" err="1">
                <a:latin typeface="Aptos" panose="020B0004020202020204" pitchFamily="34" charset="0"/>
              </a:rPr>
              <a:t>your</a:t>
            </a:r>
            <a:r>
              <a:rPr lang="es-GT" sz="2000" dirty="0">
                <a:latin typeface="Aptos" panose="020B0004020202020204" pitchFamily="34" charset="0"/>
              </a:rPr>
              <a:t> </a:t>
            </a:r>
            <a:r>
              <a:rPr lang="es-GT" sz="2000" dirty="0" err="1">
                <a:latin typeface="Aptos" panose="020B0004020202020204" pitchFamily="34" charset="0"/>
              </a:rPr>
              <a:t>answers</a:t>
            </a:r>
            <a:r>
              <a:rPr lang="es-GT" sz="2000" dirty="0">
                <a:latin typeface="Aptos" panose="020B0004020202020204" pitchFamily="34" charset="0"/>
              </a:rPr>
              <a:t> in </a:t>
            </a:r>
            <a:r>
              <a:rPr lang="es-GT" sz="2000" dirty="0" err="1">
                <a:latin typeface="Aptos" panose="020B0004020202020204" pitchFamily="34" charset="0"/>
              </a:rPr>
              <a:t>Spanish</a:t>
            </a:r>
            <a:r>
              <a:rPr lang="es-GT" sz="2000" dirty="0">
                <a:latin typeface="Aptos" panose="020B0004020202020204" pitchFamily="34" charset="0"/>
              </a:rPr>
              <a:t>! </a:t>
            </a:r>
            <a:br>
              <a:rPr lang="en-US" sz="2000" dirty="0">
                <a:latin typeface="Aptos" panose="020B0004020202020204" pitchFamily="34" charset="0"/>
              </a:rPr>
            </a:br>
            <a:r>
              <a:rPr lang="en-US" b="1" dirty="0">
                <a:latin typeface="Aptos Mono" panose="020B0009020202020204" pitchFamily="49" charset="0"/>
              </a:rPr>
              <a:t> </a:t>
            </a:r>
            <a:endParaRPr lang="en-US" dirty="0">
              <a:latin typeface="Aptos Mono" panose="020B0009020202020204" pitchFamily="49" charset="0"/>
            </a:endParaRPr>
          </a:p>
          <a:p>
            <a:endParaRPr lang="es-GT" dirty="0">
              <a:solidFill>
                <a:schemeClr val="bg1"/>
              </a:solidFill>
            </a:endParaRPr>
          </a:p>
          <a:p>
            <a:endParaRPr lang="es-GT" dirty="0"/>
          </a:p>
          <a:p>
            <a:endParaRPr lang="es-GT" dirty="0"/>
          </a:p>
          <a:p>
            <a:endParaRPr lang="en-US" dirty="0"/>
          </a:p>
        </p:txBody>
      </p:sp>
      <p:pic>
        <p:nvPicPr>
          <p:cNvPr id="12290" name="Picture 2" descr="Personajes pensativos Personajes de tormenta de ideas">
            <a:extLst>
              <a:ext uri="{FF2B5EF4-FFF2-40B4-BE49-F238E27FC236}">
                <a16:creationId xmlns:a16="http://schemas.microsoft.com/office/drawing/2014/main" id="{C4FD4803-84A0-35FB-963E-78C75C266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894" y="2548171"/>
            <a:ext cx="8017002" cy="332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6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0A49-7593-93F3-95AC-1617C4AF6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3F0FE-F0A3-15F8-0447-00822CA7A2BC}"/>
              </a:ext>
            </a:extLst>
          </p:cNvPr>
          <p:cNvSpPr>
            <a:spLocks noGrp="1"/>
          </p:cNvSpPr>
          <p:nvPr>
            <p:ph type="title"/>
          </p:nvPr>
        </p:nvSpPr>
        <p:spPr>
          <a:xfrm>
            <a:off x="627120" y="548300"/>
            <a:ext cx="11891016" cy="970450"/>
          </a:xfrm>
        </p:spPr>
        <p:txBody>
          <a:bodyPr/>
          <a:lstStyle/>
          <a:p>
            <a:r>
              <a:rPr lang="en-US" sz="6000" dirty="0"/>
              <a:t>HANDY QUESTIONS</a:t>
            </a:r>
          </a:p>
        </p:txBody>
      </p:sp>
      <p:pic>
        <p:nvPicPr>
          <p:cNvPr id="5122" name="Picture 2" descr="Mujer piensa en la cuestión de en qué gastar dinero en ilustración vectorial">
            <a:extLst>
              <a:ext uri="{FF2B5EF4-FFF2-40B4-BE49-F238E27FC236}">
                <a16:creationId xmlns:a16="http://schemas.microsoft.com/office/drawing/2014/main" id="{44659A59-9FD8-E1D3-DA48-C3FCA205A6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35" t="12712" r="4865" b="6567"/>
          <a:stretch>
            <a:fillRect/>
          </a:stretch>
        </p:blipFill>
        <p:spPr bwMode="auto">
          <a:xfrm>
            <a:off x="2939999" y="1914525"/>
            <a:ext cx="6651675"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54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D96335-D5CF-1E63-92EC-0C953A5CCF70}"/>
              </a:ext>
            </a:extLst>
          </p:cNvPr>
          <p:cNvGraphicFramePr>
            <a:graphicFrameLocks noGrp="1"/>
          </p:cNvGraphicFramePr>
          <p:nvPr>
            <p:extLst>
              <p:ext uri="{D42A27DB-BD31-4B8C-83A1-F6EECF244321}">
                <p14:modId xmlns:p14="http://schemas.microsoft.com/office/powerpoint/2010/main" val="735523375"/>
              </p:ext>
            </p:extLst>
          </p:nvPr>
        </p:nvGraphicFramePr>
        <p:xfrm>
          <a:off x="2029968" y="1895304"/>
          <a:ext cx="8787384" cy="2926080"/>
        </p:xfrm>
        <a:graphic>
          <a:graphicData uri="http://schemas.openxmlformats.org/drawingml/2006/table">
            <a:tbl>
              <a:tblPr firstRow="1" firstCol="1" bandRow="1" bandCol="1">
                <a:tableStyleId>{5C22544A-7EE6-4342-B048-85BDC9FD1C3A}</a:tableStyleId>
              </a:tblPr>
              <a:tblGrid>
                <a:gridCol w="4288536">
                  <a:extLst>
                    <a:ext uri="{9D8B030D-6E8A-4147-A177-3AD203B41FA5}">
                      <a16:colId xmlns:a16="http://schemas.microsoft.com/office/drawing/2014/main" val="2455827175"/>
                    </a:ext>
                  </a:extLst>
                </a:gridCol>
                <a:gridCol w="4498848">
                  <a:extLst>
                    <a:ext uri="{9D8B030D-6E8A-4147-A177-3AD203B41FA5}">
                      <a16:colId xmlns:a16="http://schemas.microsoft.com/office/drawing/2014/main" val="3466008009"/>
                    </a:ext>
                  </a:extLst>
                </a:gridCol>
              </a:tblGrid>
              <a:tr h="365760">
                <a:tc>
                  <a:txBody>
                    <a:bodyPr/>
                    <a:lstStyle/>
                    <a:p>
                      <a:pPr marL="0" marR="0">
                        <a:buNone/>
                      </a:pPr>
                      <a:r>
                        <a:rPr lang="en-US" sz="2000" kern="0">
                          <a:solidFill>
                            <a:schemeClr val="bg1"/>
                          </a:solidFill>
                          <a:effectLst/>
                        </a:rPr>
                        <a:t>¿Cuánto cuesta el boleto? </a:t>
                      </a:r>
                      <a:endParaRPr lang="en-US" sz="20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2000" b="0" kern="0" dirty="0">
                          <a:solidFill>
                            <a:schemeClr val="bg1"/>
                          </a:solidFill>
                          <a:effectLst/>
                        </a:rPr>
                        <a:t>How much does the ticket cost?</a:t>
                      </a:r>
                      <a:endParaRPr lang="en-US" sz="20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650760"/>
                  </a:ext>
                </a:extLst>
              </a:tr>
              <a:tr h="365760">
                <a:tc>
                  <a:txBody>
                    <a:bodyPr/>
                    <a:lstStyle/>
                    <a:p>
                      <a:pPr marL="0" marR="0">
                        <a:buNone/>
                      </a:pPr>
                      <a:r>
                        <a:rPr lang="es-MX" sz="2000" kern="0" dirty="0">
                          <a:solidFill>
                            <a:schemeClr val="bg1"/>
                          </a:solidFill>
                          <a:effectLst/>
                        </a:rPr>
                        <a:t>¿Cuándo vas a llegar al aeropuerto?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2000" b="0" kern="0">
                          <a:solidFill>
                            <a:schemeClr val="bg1"/>
                          </a:solidFill>
                          <a:effectLst/>
                        </a:rPr>
                        <a:t>When are you going to arrive to the airport?</a:t>
                      </a:r>
                      <a:endParaRPr lang="en-US" sz="20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7067405"/>
                  </a:ext>
                </a:extLst>
              </a:tr>
              <a:tr h="365760">
                <a:tc>
                  <a:txBody>
                    <a:bodyPr/>
                    <a:lstStyle/>
                    <a:p>
                      <a:pPr marL="0" marR="0">
                        <a:buNone/>
                      </a:pPr>
                      <a:r>
                        <a:rPr lang="es-GT" sz="2000" kern="0" dirty="0">
                          <a:solidFill>
                            <a:schemeClr val="bg1"/>
                          </a:solidFill>
                          <a:effectLst/>
                        </a:rPr>
                        <a:t>¿A dónde vamos para registrarnos?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2000" b="0" kern="0" dirty="0">
                          <a:solidFill>
                            <a:schemeClr val="bg1"/>
                          </a:solidFill>
                          <a:effectLst/>
                        </a:rPr>
                        <a:t>Where do we go to check in?</a:t>
                      </a:r>
                      <a:endParaRPr lang="en-US" sz="20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5827787"/>
                  </a:ext>
                </a:extLst>
              </a:tr>
              <a:tr h="365760">
                <a:tc>
                  <a:txBody>
                    <a:bodyPr/>
                    <a:lstStyle/>
                    <a:p>
                      <a:pPr marL="0" marR="0">
                        <a:buNone/>
                      </a:pPr>
                      <a:r>
                        <a:rPr lang="en-US" sz="2000" kern="0">
                          <a:solidFill>
                            <a:schemeClr val="bg1"/>
                          </a:solidFill>
                          <a:effectLst/>
                        </a:rPr>
                        <a:t>¿Cuándo necesitamos retirarnos?</a:t>
                      </a:r>
                      <a:endParaRPr lang="en-US" sz="20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2000" b="0" kern="0">
                          <a:solidFill>
                            <a:schemeClr val="bg1"/>
                          </a:solidFill>
                          <a:effectLst/>
                        </a:rPr>
                        <a:t>When do we need to check out?</a:t>
                      </a:r>
                      <a:endParaRPr lang="en-US" sz="20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6576610"/>
                  </a:ext>
                </a:extLst>
              </a:tr>
              <a:tr h="365760">
                <a:tc>
                  <a:txBody>
                    <a:bodyPr/>
                    <a:lstStyle/>
                    <a:p>
                      <a:pPr marL="0" marR="0">
                        <a:buNone/>
                      </a:pPr>
                      <a:r>
                        <a:rPr lang="en-US" sz="2000" kern="0" dirty="0">
                          <a:solidFill>
                            <a:schemeClr val="bg1"/>
                          </a:solidFill>
                          <a:effectLst/>
                        </a:rPr>
                        <a:t>¿</a:t>
                      </a:r>
                      <a:r>
                        <a:rPr lang="en-US" sz="2000" kern="0" dirty="0" err="1">
                          <a:solidFill>
                            <a:schemeClr val="bg1"/>
                          </a:solidFill>
                          <a:effectLst/>
                        </a:rPr>
                        <a:t>Están</a:t>
                      </a:r>
                      <a:r>
                        <a:rPr lang="en-US" sz="2000" kern="0" dirty="0">
                          <a:solidFill>
                            <a:schemeClr val="bg1"/>
                          </a:solidFill>
                          <a:effectLst/>
                        </a:rPr>
                        <a:t> </a:t>
                      </a:r>
                      <a:r>
                        <a:rPr lang="en-US" sz="2000" kern="0" dirty="0" err="1">
                          <a:solidFill>
                            <a:schemeClr val="bg1"/>
                          </a:solidFill>
                          <a:effectLst/>
                        </a:rPr>
                        <a:t>listos</a:t>
                      </a:r>
                      <a:r>
                        <a:rPr lang="en-US" sz="2000" kern="0">
                          <a:solidFill>
                            <a:schemeClr val="bg1"/>
                          </a:solidFill>
                          <a:effectLst/>
                        </a:rPr>
                        <a:t> para </a:t>
                      </a:r>
                      <a:r>
                        <a:rPr lang="en-US" sz="2000" kern="0" dirty="0" err="1">
                          <a:solidFill>
                            <a:schemeClr val="bg1"/>
                          </a:solidFill>
                          <a:effectLst/>
                        </a:rPr>
                        <a:t>despegar</a:t>
                      </a:r>
                      <a:r>
                        <a:rPr lang="en-US" sz="2000" kern="0" dirty="0">
                          <a:solidFill>
                            <a:schemeClr val="bg1"/>
                          </a:solidFill>
                          <a:effectLst/>
                        </a:rPr>
                        <a:t>?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2000" b="0" kern="0">
                          <a:solidFill>
                            <a:schemeClr val="bg1"/>
                          </a:solidFill>
                          <a:effectLst/>
                        </a:rPr>
                        <a:t>Are you ready to take off? </a:t>
                      </a:r>
                      <a:endParaRPr lang="en-US" sz="2000" b="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5413947"/>
                  </a:ext>
                </a:extLst>
              </a:tr>
              <a:tr h="365760">
                <a:tc>
                  <a:txBody>
                    <a:bodyPr/>
                    <a:lstStyle/>
                    <a:p>
                      <a:pPr marL="0" marR="0">
                        <a:buNone/>
                      </a:pPr>
                      <a:r>
                        <a:rPr lang="es-MX" sz="2000" kern="0">
                          <a:solidFill>
                            <a:schemeClr val="bg1"/>
                          </a:solidFill>
                          <a:effectLst/>
                        </a:rPr>
                        <a:t>¿Qué recomiendas para la cena? </a:t>
                      </a:r>
                      <a:endParaRPr lang="en-US" sz="20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2000" b="0" kern="0" dirty="0">
                          <a:solidFill>
                            <a:schemeClr val="bg1"/>
                          </a:solidFill>
                          <a:effectLst/>
                        </a:rPr>
                        <a:t>What do you recommend for dinner? </a:t>
                      </a:r>
                      <a:endParaRPr lang="en-US" sz="20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01379209"/>
                  </a:ext>
                </a:extLst>
              </a:tr>
            </a:tbl>
          </a:graphicData>
        </a:graphic>
      </p:graphicFrame>
      <p:pic>
        <p:nvPicPr>
          <p:cNvPr id="3" name="Picture 10" descr="Tarjeta de embarque plana con zonas azules">
            <a:extLst>
              <a:ext uri="{FF2B5EF4-FFF2-40B4-BE49-F238E27FC236}">
                <a16:creationId xmlns:a16="http://schemas.microsoft.com/office/drawing/2014/main" id="{EA11DCE5-F3E7-F9CB-45E0-A9E07792782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649" b="85000" l="8108" r="94189">
                        <a14:foregroundMark x1="10000" y1="51351" x2="13108" y2="62297"/>
                        <a14:foregroundMark x1="13108" y1="62297" x2="46892" y2="79730"/>
                        <a14:foregroundMark x1="46892" y1="79730" x2="75270" y2="70405"/>
                        <a14:foregroundMark x1="85405" y1="65811" x2="71892" y2="57568"/>
                        <a14:foregroundMark x1="71892" y1="57568" x2="56486" y2="55000"/>
                        <a14:foregroundMark x1="82838" y1="38649" x2="85676" y2="40135"/>
                        <a14:foregroundMark x1="87703" y1="39865" x2="83784" y2="40676"/>
                        <a14:foregroundMark x1="90270" y1="71892" x2="85946" y2="50135"/>
                        <a14:foregroundMark x1="85946" y1="50135" x2="85946" y2="49865"/>
                        <a14:foregroundMark x1="94459" y1="65405" x2="84459" y2="43784"/>
                        <a14:foregroundMark x1="84459" y1="43784" x2="84459" y2="43784"/>
                        <a14:foregroundMark x1="92162" y1="69189" x2="83514" y2="76892"/>
                        <a14:foregroundMark x1="83514" y1="76892" x2="72432" y2="78649"/>
                        <a14:foregroundMark x1="86486" y1="77703" x2="93784" y2="72162"/>
                        <a14:foregroundMark x1="14459" y1="77838" x2="10811" y2="71216"/>
                        <a14:foregroundMark x1="10811" y1="71216" x2="8649" y2="61351"/>
                        <a14:foregroundMark x1="8649" y1="61351" x2="9054" y2="59865"/>
                        <a14:foregroundMark x1="62297" y1="71216" x2="54054" y2="73108"/>
                        <a14:foregroundMark x1="54054" y1="73108" x2="58919" y2="74054"/>
                        <a14:foregroundMark x1="44730" y1="65541" x2="51351" y2="61757"/>
                        <a14:foregroundMark x1="58243" y1="67027" x2="62027" y2="64324"/>
                        <a14:foregroundMark x1="50270" y1="67973" x2="60676" y2="66892"/>
                        <a14:foregroundMark x1="60676" y1="66892" x2="61486" y2="67432"/>
                        <a14:foregroundMark x1="57162" y1="73784" x2="57162" y2="62297"/>
                        <a14:foregroundMark x1="53784" y1="70541" x2="53514" y2="63378"/>
                        <a14:foregroundMark x1="55811" y1="72703" x2="59459" y2="67568"/>
                        <a14:foregroundMark x1="9865" y1="75676" x2="8108" y2="59189"/>
                        <a14:foregroundMark x1="43919" y1="69189" x2="43514" y2="70676"/>
                        <a14:foregroundMark x1="60676" y1="78784" x2="50811" y2="79595"/>
                        <a14:foregroundMark x1="55000" y1="79189" x2="73784" y2="77027"/>
                        <a14:foregroundMark x1="88378" y1="78243" x2="91351" y2="76216"/>
                      </a14:backgroundRemoval>
                    </a14:imgEffect>
                  </a14:imgLayer>
                </a14:imgProps>
              </a:ext>
              <a:ext uri="{28A0092B-C50C-407E-A947-70E740481C1C}">
                <a14:useLocalDpi xmlns:a14="http://schemas.microsoft.com/office/drawing/2010/main" val="0"/>
              </a:ext>
            </a:extLst>
          </a:blip>
          <a:srcRect t="34400" b="9200"/>
          <a:stretch>
            <a:fillRect/>
          </a:stretch>
        </p:blipFill>
        <p:spPr bwMode="auto">
          <a:xfrm>
            <a:off x="4765547" y="5094651"/>
            <a:ext cx="2496312" cy="14079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eropuerto, aviones. Ilustración de vector de Lineart en blanco y negro con terminal aérea y aviones.">
            <a:extLst>
              <a:ext uri="{FF2B5EF4-FFF2-40B4-BE49-F238E27FC236}">
                <a16:creationId xmlns:a16="http://schemas.microsoft.com/office/drawing/2014/main" id="{FEE2D84A-9A96-CEA0-53CC-4D9FBA7DC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2839" y="141038"/>
            <a:ext cx="2555252" cy="1422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lustración del concepto de recepción de oficina">
            <a:extLst>
              <a:ext uri="{FF2B5EF4-FFF2-40B4-BE49-F238E27FC236}">
                <a16:creationId xmlns:a16="http://schemas.microsoft.com/office/drawing/2014/main" id="{0C575430-6D11-70BE-894E-2C8474AC07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09" t="8718" r="7276" b="4045"/>
          <a:stretch>
            <a:fillRect/>
          </a:stretch>
        </p:blipFill>
        <p:spPr bwMode="auto">
          <a:xfrm>
            <a:off x="9226067" y="4948347"/>
            <a:ext cx="2485194" cy="16929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Pareja joven en la recepción del hotel Ilustración del concepto">
            <a:extLst>
              <a:ext uri="{FF2B5EF4-FFF2-40B4-BE49-F238E27FC236}">
                <a16:creationId xmlns:a16="http://schemas.microsoft.com/office/drawing/2014/main" id="{2B8A724B-56D2-89FB-A9EC-611C5450A5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73" t="23169" r="12315" b="24000"/>
          <a:stretch>
            <a:fillRect/>
          </a:stretch>
        </p:blipFill>
        <p:spPr bwMode="auto">
          <a:xfrm>
            <a:off x="408569" y="181458"/>
            <a:ext cx="2055480" cy="1428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25.100+ Aterrizar Ilustraciones de Stock, gráficos vectoriales libres de  derechos y clip art - iStock | Avion, Despegar, Paracaidas">
            <a:extLst>
              <a:ext uri="{FF2B5EF4-FFF2-40B4-BE49-F238E27FC236}">
                <a16:creationId xmlns:a16="http://schemas.microsoft.com/office/drawing/2014/main" id="{2060FD9C-96EC-49CD-3A54-5B296C75C8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80" t="20104" r="51673" b="12422"/>
          <a:stretch>
            <a:fillRect/>
          </a:stretch>
        </p:blipFill>
        <p:spPr bwMode="auto">
          <a:xfrm>
            <a:off x="5164770" y="355429"/>
            <a:ext cx="1322961" cy="11183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ena con bistec y bebida.">
            <a:extLst>
              <a:ext uri="{FF2B5EF4-FFF2-40B4-BE49-F238E27FC236}">
                <a16:creationId xmlns:a16="http://schemas.microsoft.com/office/drawing/2014/main" id="{46F46D6C-D6B9-89CF-05DC-C2927E880C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871" b="95694" l="1892" r="98784">
                        <a14:foregroundMark x1="6081" y1="5981" x2="6749" y2="27838"/>
                        <a14:foregroundMark x1="3649" y1="4067" x2="6351" y2="3349"/>
                        <a14:foregroundMark x1="5541" y1="63397" x2="5811" y2="59091"/>
                        <a14:foregroundMark x1="3784" y1="62679" x2="7297" y2="61244"/>
                        <a14:foregroundMark x1="4865" y1="58612" x2="4865" y2="27512"/>
                        <a14:foregroundMark x1="4865" y1="27512" x2="4730" y2="26555"/>
                        <a14:foregroundMark x1="1892" y1="63636" x2="7297" y2="64115"/>
                        <a14:foregroundMark x1="16351" y1="65072" x2="20946" y2="84450"/>
                        <a14:foregroundMark x1="20946" y1="84450" x2="41757" y2="92105"/>
                        <a14:foregroundMark x1="41757" y1="92105" x2="56757" y2="82297"/>
                        <a14:foregroundMark x1="56757" y1="82297" x2="57973" y2="69617"/>
                        <a14:foregroundMark x1="16351" y1="87321" x2="10000" y2="73206"/>
                        <a14:foregroundMark x1="10000" y1="73206" x2="10946" y2="70096"/>
                        <a14:foregroundMark x1="8243" y1="79426" x2="8514" y2="71053"/>
                        <a14:foregroundMark x1="52162" y1="59569" x2="60135" y2="75359"/>
                        <a14:foregroundMark x1="60135" y1="75359" x2="59595" y2="82536"/>
                        <a14:foregroundMark x1="10541" y1="84928" x2="26622" y2="93541"/>
                        <a14:foregroundMark x1="26622" y1="93541" x2="42297" y2="95694"/>
                        <a14:foregroundMark x1="42297" y1="95694" x2="61081" y2="90191"/>
                        <a14:foregroundMark x1="61081" y1="90191" x2="64865" y2="84689"/>
                        <a14:foregroundMark x1="85946" y1="69139" x2="94324" y2="57656"/>
                        <a14:foregroundMark x1="94324" y1="57656" x2="91892" y2="52871"/>
                        <a14:foregroundMark x1="92027" y1="51435" x2="98784" y2="59569"/>
                        <a14:foregroundMark x1="98784" y1="59569" x2="98108" y2="61005"/>
                        <a14:backgroundMark x1="7027" y1="33254" x2="6486" y2="30144"/>
                        <a14:backgroundMark x1="6757" y1="30861" x2="7703" y2="28469"/>
                        <a14:backgroundMark x1="7297" y1="28708" x2="5946" y2="30622"/>
                        <a14:backgroundMark x1="811" y1="53589" x2="1757" y2="35646"/>
                      </a14:backgroundRemoval>
                    </a14:imgEffect>
                  </a14:imgLayer>
                </a14:imgProps>
              </a:ext>
              <a:ext uri="{28A0092B-C50C-407E-A947-70E740481C1C}">
                <a14:useLocalDpi xmlns:a14="http://schemas.microsoft.com/office/drawing/2010/main" val="0"/>
              </a:ext>
            </a:extLst>
          </a:blip>
          <a:srcRect/>
          <a:stretch>
            <a:fillRect/>
          </a:stretch>
        </p:blipFill>
        <p:spPr bwMode="auto">
          <a:xfrm>
            <a:off x="408569" y="4513082"/>
            <a:ext cx="3559927" cy="201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62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098"/>
                                        </p:tgtEl>
                                        <p:attrNameLst>
                                          <p:attrName>style.visibility</p:attrName>
                                        </p:attrNameLst>
                                      </p:cBhvr>
                                      <p:to>
                                        <p:strVal val="visible"/>
                                      </p:to>
                                    </p:set>
                                    <p:animEffect transition="in" filter="circle(in)">
                                      <p:cBhvr>
                                        <p:cTn id="34"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419E95-7831-29A9-5220-A63A7AC46EC4}"/>
              </a:ext>
            </a:extLst>
          </p:cNvPr>
          <p:cNvGraphicFramePr>
            <a:graphicFrameLocks noGrp="1"/>
          </p:cNvGraphicFramePr>
          <p:nvPr>
            <p:extLst>
              <p:ext uri="{D42A27DB-BD31-4B8C-83A1-F6EECF244321}">
                <p14:modId xmlns:p14="http://schemas.microsoft.com/office/powerpoint/2010/main" val="2355975674"/>
              </p:ext>
            </p:extLst>
          </p:nvPr>
        </p:nvGraphicFramePr>
        <p:xfrm>
          <a:off x="2157414" y="933449"/>
          <a:ext cx="8010524" cy="3752852"/>
        </p:xfrm>
        <a:graphic>
          <a:graphicData uri="http://schemas.openxmlformats.org/drawingml/2006/table">
            <a:tbl>
              <a:tblPr firstRow="1" firstCol="1" bandRow="1" bandCol="1">
                <a:tableStyleId>{5C22544A-7EE6-4342-B048-85BDC9FD1C3A}</a:tableStyleId>
              </a:tblPr>
              <a:tblGrid>
                <a:gridCol w="4112068">
                  <a:extLst>
                    <a:ext uri="{9D8B030D-6E8A-4147-A177-3AD203B41FA5}">
                      <a16:colId xmlns:a16="http://schemas.microsoft.com/office/drawing/2014/main" val="723720545"/>
                    </a:ext>
                  </a:extLst>
                </a:gridCol>
                <a:gridCol w="3898456">
                  <a:extLst>
                    <a:ext uri="{9D8B030D-6E8A-4147-A177-3AD203B41FA5}">
                      <a16:colId xmlns:a16="http://schemas.microsoft.com/office/drawing/2014/main" val="1419070876"/>
                    </a:ext>
                  </a:extLst>
                </a:gridCol>
              </a:tblGrid>
              <a:tr h="694972">
                <a:tc>
                  <a:txBody>
                    <a:bodyPr/>
                    <a:lstStyle/>
                    <a:p>
                      <a:pPr marL="0" marR="0">
                        <a:buNone/>
                      </a:pPr>
                      <a:r>
                        <a:rPr lang="es-MX" sz="1800" kern="0" dirty="0">
                          <a:solidFill>
                            <a:schemeClr val="bg1"/>
                          </a:solidFill>
                          <a:effectLst/>
                        </a:rPr>
                        <a:t>¿Necesitamos reservar una mesa en el restaurante del hotel?</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b="0" kern="0" dirty="0">
                          <a:solidFill>
                            <a:schemeClr val="bg1"/>
                          </a:solidFill>
                          <a:effectLst/>
                        </a:rPr>
                        <a:t>Do we need to reserve a table in the hotel restaurant?</a:t>
                      </a:r>
                      <a:endParaRPr lang="en-US" sz="18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2255259"/>
                  </a:ext>
                </a:extLst>
              </a:tr>
              <a:tr h="694972">
                <a:tc>
                  <a:txBody>
                    <a:bodyPr/>
                    <a:lstStyle/>
                    <a:p>
                      <a:pPr marL="0" marR="0">
                        <a:buNone/>
                      </a:pPr>
                      <a:r>
                        <a:rPr lang="es-GT" sz="1800" kern="0" dirty="0">
                          <a:solidFill>
                            <a:schemeClr val="bg1"/>
                          </a:solidFill>
                          <a:effectLst/>
                        </a:rPr>
                        <a:t>¿Tienen servicio al cuarto disponible?</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kern="0" dirty="0">
                          <a:solidFill>
                            <a:schemeClr val="bg1"/>
                          </a:solidFill>
                          <a:effectLst/>
                        </a:rPr>
                        <a:t>Do you have room service available?</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64927650"/>
                  </a:ext>
                </a:extLst>
              </a:tr>
              <a:tr h="694972">
                <a:tc>
                  <a:txBody>
                    <a:bodyPr/>
                    <a:lstStyle/>
                    <a:p>
                      <a:pPr marL="0" marR="0">
                        <a:buNone/>
                      </a:pPr>
                      <a:r>
                        <a:rPr lang="es-MX" sz="1800" kern="0">
                          <a:solidFill>
                            <a:schemeClr val="bg1"/>
                          </a:solidFill>
                          <a:effectLst/>
                        </a:rPr>
                        <a:t>¿Debemos alquilar un auto o podemos usar un taxi? </a:t>
                      </a:r>
                      <a:endParaRPr lang="en-U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kern="0" dirty="0">
                          <a:solidFill>
                            <a:schemeClr val="bg1"/>
                          </a:solidFill>
                          <a:effectLst/>
                        </a:rPr>
                        <a:t>Do we need to rent a car, or can we use a taxi?</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5833174"/>
                  </a:ext>
                </a:extLst>
              </a:tr>
              <a:tr h="416984">
                <a:tc>
                  <a:txBody>
                    <a:bodyPr/>
                    <a:lstStyle/>
                    <a:p>
                      <a:pPr marL="0" marR="0">
                        <a:buNone/>
                      </a:pPr>
                      <a:r>
                        <a:rPr lang="es-MX" sz="1800" kern="0">
                          <a:solidFill>
                            <a:schemeClr val="bg1"/>
                          </a:solidFill>
                          <a:effectLst/>
                        </a:rPr>
                        <a:t>¿Podría llamarme a un taxi?</a:t>
                      </a:r>
                      <a:endParaRPr lang="en-U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kern="0" dirty="0">
                          <a:solidFill>
                            <a:schemeClr val="bg1"/>
                          </a:solidFill>
                          <a:effectLst/>
                        </a:rPr>
                        <a:t>Can you call me a cab?</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7273591"/>
                  </a:ext>
                </a:extLst>
              </a:tr>
              <a:tr h="416984">
                <a:tc>
                  <a:txBody>
                    <a:bodyPr/>
                    <a:lstStyle/>
                    <a:p>
                      <a:pPr marL="0" marR="0">
                        <a:buNone/>
                      </a:pPr>
                      <a:r>
                        <a:rPr lang="en-US" sz="1800" kern="0">
                          <a:solidFill>
                            <a:schemeClr val="bg1"/>
                          </a:solidFill>
                          <a:effectLst/>
                        </a:rPr>
                        <a:t>¿A dónde se dirige?</a:t>
                      </a:r>
                      <a:endParaRPr lang="en-U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kern="0">
                          <a:solidFill>
                            <a:schemeClr val="bg1"/>
                          </a:solidFill>
                          <a:effectLst/>
                        </a:rPr>
                        <a:t>Where are you going?</a:t>
                      </a:r>
                      <a:endParaRPr lang="en-U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8464872"/>
                  </a:ext>
                </a:extLst>
              </a:tr>
              <a:tr h="416984">
                <a:tc>
                  <a:txBody>
                    <a:bodyPr/>
                    <a:lstStyle/>
                    <a:p>
                      <a:pPr marL="0" marR="0">
                        <a:buNone/>
                      </a:pPr>
                      <a:r>
                        <a:rPr lang="en-US" sz="1800" kern="0">
                          <a:solidFill>
                            <a:schemeClr val="bg1"/>
                          </a:solidFill>
                          <a:effectLst/>
                        </a:rPr>
                        <a:t>¿Puede darme otra toalla? </a:t>
                      </a:r>
                      <a:endParaRPr lang="en-US" sz="18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kern="0" dirty="0">
                          <a:solidFill>
                            <a:schemeClr val="bg1"/>
                          </a:solidFill>
                          <a:effectLst/>
                        </a:rPr>
                        <a:t>Can you give me another towel?</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6278016"/>
                  </a:ext>
                </a:extLst>
              </a:tr>
              <a:tr h="416984">
                <a:tc>
                  <a:txBody>
                    <a:bodyPr/>
                    <a:lstStyle/>
                    <a:p>
                      <a:pPr marL="0" marR="0">
                        <a:buNone/>
                      </a:pPr>
                      <a:r>
                        <a:rPr lang="es-GT" sz="1800" kern="0" dirty="0">
                          <a:solidFill>
                            <a:schemeClr val="bg1"/>
                          </a:solidFill>
                          <a:effectLst/>
                        </a:rPr>
                        <a:t>¿Cuál es la contraseña del </a:t>
                      </a:r>
                      <a:r>
                        <a:rPr lang="es-GT" sz="1800" kern="0" dirty="0" err="1">
                          <a:solidFill>
                            <a:schemeClr val="bg1"/>
                          </a:solidFill>
                          <a:effectLst/>
                        </a:rPr>
                        <a:t>WiFi</a:t>
                      </a:r>
                      <a:r>
                        <a:rPr lang="es-GT" sz="1800" kern="0" dirty="0">
                          <a:solidFill>
                            <a:schemeClr val="bg1"/>
                          </a:solidFill>
                          <a:effectLst/>
                        </a:rPr>
                        <a:t>?</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buNone/>
                      </a:pPr>
                      <a:r>
                        <a:rPr lang="en-US" sz="1800" kern="0" dirty="0">
                          <a:solidFill>
                            <a:schemeClr val="bg1"/>
                          </a:solidFill>
                          <a:effectLst/>
                        </a:rPr>
                        <a:t>What is the Wi-Fi password? </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5571620"/>
                  </a:ext>
                </a:extLst>
              </a:tr>
            </a:tbl>
          </a:graphicData>
        </a:graphic>
      </p:graphicFrame>
      <p:pic>
        <p:nvPicPr>
          <p:cNvPr id="6146" name="Picture 2" descr="Mesa redonda de madera con mantel y cartel reservado en estilo de dibujos animados">
            <a:extLst>
              <a:ext uri="{FF2B5EF4-FFF2-40B4-BE49-F238E27FC236}">
                <a16:creationId xmlns:a16="http://schemas.microsoft.com/office/drawing/2014/main" id="{A8FFA178-5EA2-0AC2-0D6A-9524262024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946" l="10000" r="90000">
                        <a14:foregroundMark x1="41486" y1="90270" x2="53919" y2="90946"/>
                        <a14:foregroundMark x1="53919" y1="90946" x2="58919" y2="89459"/>
                      </a14:backgroundRemoval>
                    </a14:imgEffect>
                  </a14:imgLayer>
                </a14:imgProps>
              </a:ext>
              <a:ext uri="{28A0092B-C50C-407E-A947-70E740481C1C}">
                <a14:useLocalDpi xmlns:a14="http://schemas.microsoft.com/office/drawing/2010/main" val="0"/>
              </a:ext>
            </a:extLst>
          </a:blip>
          <a:srcRect/>
          <a:stretch>
            <a:fillRect/>
          </a:stretch>
        </p:blipFill>
        <p:spPr bwMode="auto">
          <a:xfrm>
            <a:off x="-142875" y="-314325"/>
            <a:ext cx="24860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anderlust: Room Service">
            <a:extLst>
              <a:ext uri="{FF2B5EF4-FFF2-40B4-BE49-F238E27FC236}">
                <a16:creationId xmlns:a16="http://schemas.microsoft.com/office/drawing/2014/main" id="{57CF1AF8-1384-E459-335C-85441EBC5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88" y="4943766"/>
            <a:ext cx="2704104" cy="17068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ncepto de interfaz de la aplicación de taxi">
            <a:extLst>
              <a:ext uri="{FF2B5EF4-FFF2-40B4-BE49-F238E27FC236}">
                <a16:creationId xmlns:a16="http://schemas.microsoft.com/office/drawing/2014/main" id="{01917ACE-0944-799A-5B90-83437D76BCD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95" t="23225" r="3918" b="10041"/>
          <a:stretch>
            <a:fillRect/>
          </a:stretch>
        </p:blipFill>
        <p:spPr bwMode="auto">
          <a:xfrm>
            <a:off x="4410076" y="4947199"/>
            <a:ext cx="3505200" cy="1703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lustración de vector de concepto de diseño plano de servicio de alquiler de coches en línea">
            <a:extLst>
              <a:ext uri="{FF2B5EF4-FFF2-40B4-BE49-F238E27FC236}">
                <a16:creationId xmlns:a16="http://schemas.microsoft.com/office/drawing/2014/main" id="{5C64F79F-1DDB-1D26-9FD8-61A8D2E6AD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65" t="17669" r="17702" b="16126"/>
          <a:stretch>
            <a:fillRect/>
          </a:stretch>
        </p:blipFill>
        <p:spPr bwMode="auto">
          <a:xfrm>
            <a:off x="9513487" y="4884763"/>
            <a:ext cx="2499525" cy="176584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ombre de negocios frente a la pregunta con carreteras.">
            <a:extLst>
              <a:ext uri="{FF2B5EF4-FFF2-40B4-BE49-F238E27FC236}">
                <a16:creationId xmlns:a16="http://schemas.microsoft.com/office/drawing/2014/main" id="{2828221D-C313-9E95-1CCE-D7E9E20761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9849" y="0"/>
            <a:ext cx="1962151" cy="130721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lustración de una toalla de felpa limpia blanca colgando de la percha preparada para usar sobre fondo gris">
            <a:extLst>
              <a:ext uri="{FF2B5EF4-FFF2-40B4-BE49-F238E27FC236}">
                <a16:creationId xmlns:a16="http://schemas.microsoft.com/office/drawing/2014/main" id="{6EFB0EF1-17E8-A352-30C0-F0CFE819F3AD}"/>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10676" y1="18729" x2="12973" y2="18161"/>
                        <a14:foregroundMark x1="12838" y1="18842" x2="17973" y2="18842"/>
                        <a14:foregroundMark x1="12703" y1="20658" x2="13649" y2="20091"/>
                        <a14:foregroundMark x1="14324" y1="18161" x2="17297" y2="18048"/>
                        <a14:foregroundMark x1="81757" y1="18842" x2="88108" y2="18729"/>
                        <a14:foregroundMark x1="87432" y1="19069" x2="81622" y2="18729"/>
                        <a14:foregroundMark x1="88919" y1="18729" x2="86216" y2="20091"/>
                        <a14:foregroundMark x1="83243" y1="18615" x2="79459" y2="18161"/>
                        <a14:foregroundMark x1="84730" y1="18161" x2="77973" y2="18502"/>
                        <a14:foregroundMark x1="81486" y1="17480" x2="85270" y2="17367"/>
                      </a14:backgroundRemoval>
                    </a14:imgEffect>
                  </a14:imgLayer>
                </a14:imgProps>
              </a:ext>
              <a:ext uri="{28A0092B-C50C-407E-A947-70E740481C1C}">
                <a14:useLocalDpi xmlns:a14="http://schemas.microsoft.com/office/drawing/2010/main" val="0"/>
              </a:ext>
            </a:extLst>
          </a:blip>
          <a:srcRect/>
          <a:stretch>
            <a:fillRect/>
          </a:stretch>
        </p:blipFill>
        <p:spPr bwMode="auto">
          <a:xfrm>
            <a:off x="10086721" y="1590675"/>
            <a:ext cx="2248405"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Wi-Fi encendido y apagado">
            <a:extLst>
              <a:ext uri="{FF2B5EF4-FFF2-40B4-BE49-F238E27FC236}">
                <a16:creationId xmlns:a16="http://schemas.microsoft.com/office/drawing/2014/main" id="{445953C4-21E7-1CFF-68AE-7BDD8E31CBA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054" b="90000" l="10000" r="90000">
                        <a14:foregroundMark x1="16892" y1="21351" x2="23378" y2="14865"/>
                        <a14:foregroundMark x1="23378" y1="14865" x2="40946" y2="9054"/>
                        <a14:foregroundMark x1="40946" y1="9054" x2="57973" y2="10270"/>
                        <a14:foregroundMark x1="57973" y1="10270" x2="78378" y2="20270"/>
                        <a14:foregroundMark x1="78378" y1="20270" x2="80676" y2="22973"/>
                        <a14:foregroundMark x1="24595" y1="31622" x2="50405" y2="25135"/>
                        <a14:foregroundMark x1="50405" y1="25135" x2="64324" y2="27973"/>
                        <a14:foregroundMark x1="64324" y1="27973" x2="68919" y2="31081"/>
                        <a14:foregroundMark x1="37027" y1="46351" x2="54865" y2="39324"/>
                        <a14:foregroundMark x1="54865" y1="39324" x2="64054" y2="43649"/>
                        <a14:foregroundMark x1="64054" y1="43649" x2="64459" y2="44865"/>
                        <a14:foregroundMark x1="48243" y1="62027" x2="51622" y2="55946"/>
                        <a14:foregroundMark x1="51622" y1="55946" x2="53243" y2="60541"/>
                      </a14:backgroundRemoval>
                    </a14:imgEffect>
                  </a14:imgLayer>
                </a14:imgProps>
              </a:ext>
              <a:ext uri="{28A0092B-C50C-407E-A947-70E740481C1C}">
                <a14:useLocalDpi xmlns:a14="http://schemas.microsoft.com/office/drawing/2010/main" val="0"/>
              </a:ext>
            </a:extLst>
          </a:blip>
          <a:srcRect/>
          <a:stretch>
            <a:fillRect/>
          </a:stretch>
        </p:blipFill>
        <p:spPr bwMode="auto">
          <a:xfrm>
            <a:off x="-100262" y="2809875"/>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barn(inVertical)">
                                      <p:cBhvr>
                                        <p:cTn id="23" dur="500"/>
                                        <p:tgtEl>
                                          <p:spTgt spid="615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154"/>
                                        </p:tgtEl>
                                        <p:attrNameLst>
                                          <p:attrName>style.visibility</p:attrName>
                                        </p:attrNameLst>
                                      </p:cBhvr>
                                      <p:to>
                                        <p:strVal val="visible"/>
                                      </p:to>
                                    </p:set>
                                    <p:animEffect transition="in" filter="circle(in)">
                                      <p:cBhvr>
                                        <p:cTn id="28" dur="2000"/>
                                        <p:tgtEl>
                                          <p:spTgt spid="615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156"/>
                                        </p:tgtEl>
                                        <p:attrNameLst>
                                          <p:attrName>style.visibility</p:attrName>
                                        </p:attrNameLst>
                                      </p:cBhvr>
                                      <p:to>
                                        <p:strVal val="visible"/>
                                      </p:to>
                                    </p:set>
                                    <p:animEffect transition="in" filter="wheel(1)">
                                      <p:cBhvr>
                                        <p:cTn id="33" dur="2000"/>
                                        <p:tgtEl>
                                          <p:spTgt spid="615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158"/>
                                        </p:tgtEl>
                                        <p:attrNameLst>
                                          <p:attrName>style.visibility</p:attrName>
                                        </p:attrNameLst>
                                      </p:cBhvr>
                                      <p:to>
                                        <p:strVal val="visible"/>
                                      </p:to>
                                    </p:set>
                                    <p:anim calcmode="lin" valueType="num">
                                      <p:cBhvr additive="base">
                                        <p:cTn id="38" dur="500" fill="hold"/>
                                        <p:tgtEl>
                                          <p:spTgt spid="6158"/>
                                        </p:tgtEl>
                                        <p:attrNameLst>
                                          <p:attrName>ppt_x</p:attrName>
                                        </p:attrNameLst>
                                      </p:cBhvr>
                                      <p:tavLst>
                                        <p:tav tm="0">
                                          <p:val>
                                            <p:strVal val="#ppt_x"/>
                                          </p:val>
                                        </p:tav>
                                        <p:tav tm="100000">
                                          <p:val>
                                            <p:strVal val="#ppt_x"/>
                                          </p:val>
                                        </p:tav>
                                      </p:tavLst>
                                    </p:anim>
                                    <p:anim calcmode="lin" valueType="num">
                                      <p:cBhvr additive="base">
                                        <p:cTn id="39"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3917F-98BC-4463-EC75-F1BC2A8BAD9F}"/>
              </a:ext>
            </a:extLst>
          </p:cNvPr>
          <p:cNvSpPr txBox="1"/>
          <p:nvPr/>
        </p:nvSpPr>
        <p:spPr>
          <a:xfrm>
            <a:off x="672084" y="444492"/>
            <a:ext cx="6094476" cy="923330"/>
          </a:xfrm>
          <a:prstGeom prst="rect">
            <a:avLst/>
          </a:prstGeom>
          <a:noFill/>
        </p:spPr>
        <p:txBody>
          <a:bodyPr wrap="square">
            <a:spAutoFit/>
          </a:bodyPr>
          <a:lstStyle/>
          <a:p>
            <a:pPr marR="0" lvl="0" algn="just"/>
            <a:r>
              <a:rPr lang="es-GT" sz="5400" b="1"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rPr>
              <a:t>NOTA CULTURAL</a:t>
            </a:r>
            <a:endParaRPr lang="en-US" sz="5400" b="1" dirty="0">
              <a:solidFill>
                <a:schemeClr val="tx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2F83BF-90A8-8598-B816-95B2CEF489AD}"/>
              </a:ext>
            </a:extLst>
          </p:cNvPr>
          <p:cNvSpPr txBox="1"/>
          <p:nvPr/>
        </p:nvSpPr>
        <p:spPr>
          <a:xfrm>
            <a:off x="4495800" y="524574"/>
            <a:ext cx="7239000" cy="707886"/>
          </a:xfrm>
          <a:prstGeom prst="rect">
            <a:avLst/>
          </a:prstGeom>
          <a:noFill/>
        </p:spPr>
        <p:txBody>
          <a:bodyPr wrap="square">
            <a:spAutoFit/>
          </a:bodyPr>
          <a:lstStyle/>
          <a:p>
            <a:pPr algn="r"/>
            <a:r>
              <a:rPr lang="es-GT" sz="2000" b="1" dirty="0">
                <a:solidFill>
                  <a:srgbClr val="C00000"/>
                </a:solidFill>
                <a:latin typeface="Aptos" panose="020B0004020202020204" pitchFamily="34" charset="0"/>
                <a:ea typeface="Aptos" panose="020B0004020202020204" pitchFamily="34" charset="0"/>
                <a:cs typeface="Times New Roman" panose="02020603050405020304" pitchFamily="18" charset="0"/>
              </a:rPr>
              <a:t>¡Ya estoy en el aeropuerto! </a:t>
            </a:r>
            <a:r>
              <a:rPr lang="en-US" sz="2000" b="1" dirty="0">
                <a:solidFill>
                  <a:srgbClr val="C00000"/>
                </a:solidFill>
                <a:latin typeface="Aptos" panose="020B0004020202020204" pitchFamily="34" charset="0"/>
                <a:ea typeface="Aptos" panose="020B0004020202020204" pitchFamily="34" charset="0"/>
                <a:cs typeface="Times New Roman" panose="02020603050405020304" pitchFamily="18" charset="0"/>
              </a:rPr>
              <a:t>¿</a:t>
            </a:r>
            <a:r>
              <a:rPr lang="en-US" sz="2000" b="1" dirty="0" err="1">
                <a:solidFill>
                  <a:srgbClr val="C00000"/>
                </a:solidFill>
                <a:latin typeface="Aptos" panose="020B0004020202020204" pitchFamily="34" charset="0"/>
                <a:ea typeface="Aptos" panose="020B0004020202020204" pitchFamily="34" charset="0"/>
                <a:cs typeface="Times New Roman" panose="02020603050405020304" pitchFamily="18" charset="0"/>
              </a:rPr>
              <a:t>Ahora</a:t>
            </a:r>
            <a:r>
              <a:rPr lang="en-US" sz="2000" b="1" dirty="0">
                <a:solidFill>
                  <a:srgbClr val="C00000"/>
                </a:solidFill>
                <a:latin typeface="Aptos" panose="020B0004020202020204" pitchFamily="34" charset="0"/>
                <a:ea typeface="Aptos" panose="020B0004020202020204" pitchFamily="34" charset="0"/>
                <a:cs typeface="Times New Roman" panose="02020603050405020304" pitchFamily="18" charset="0"/>
              </a:rPr>
              <a:t> </a:t>
            </a:r>
            <a:r>
              <a:rPr lang="en-US" sz="2000" b="1" dirty="0" err="1">
                <a:solidFill>
                  <a:srgbClr val="C00000"/>
                </a:solidFill>
                <a:latin typeface="Aptos" panose="020B0004020202020204" pitchFamily="34" charset="0"/>
                <a:ea typeface="Aptos" panose="020B0004020202020204" pitchFamily="34" charset="0"/>
                <a:cs typeface="Times New Roman" panose="02020603050405020304" pitchFamily="18" charset="0"/>
              </a:rPr>
              <a:t>qué</a:t>
            </a:r>
            <a:r>
              <a:rPr lang="en-US" sz="2000" b="1" dirty="0">
                <a:solidFill>
                  <a:srgbClr val="C00000"/>
                </a:solidFill>
                <a:latin typeface="Aptos" panose="020B0004020202020204" pitchFamily="34" charset="0"/>
                <a:ea typeface="Aptos" panose="020B0004020202020204" pitchFamily="34" charset="0"/>
                <a:cs typeface="Times New Roman" panose="02020603050405020304" pitchFamily="18" charset="0"/>
              </a:rPr>
              <a:t>? </a:t>
            </a:r>
          </a:p>
          <a:p>
            <a:pPr algn="r"/>
            <a:r>
              <a:rPr lang="en-US" sz="2000" b="1" dirty="0">
                <a:solidFill>
                  <a:srgbClr val="C00000"/>
                </a:solidFill>
                <a:latin typeface="Aptos" panose="020B0004020202020204" pitchFamily="34" charset="0"/>
                <a:ea typeface="Aptos" panose="020B0004020202020204" pitchFamily="34" charset="0"/>
                <a:cs typeface="Times New Roman" panose="02020603050405020304" pitchFamily="18" charset="0"/>
              </a:rPr>
              <a:t>-I have arrived at the airport! Now what?</a:t>
            </a:r>
            <a:r>
              <a:rPr lang="en-US" sz="2000" dirty="0">
                <a:solidFill>
                  <a:srgbClr val="C00000"/>
                </a:solidFill>
                <a:latin typeface="Aptos" panose="020B0004020202020204" pitchFamily="34" charset="0"/>
                <a:ea typeface="Aptos" panose="020B000402020202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1992D945-4BAE-770E-DD50-0381D476FCA9}"/>
              </a:ext>
            </a:extLst>
          </p:cNvPr>
          <p:cNvSpPr txBox="1"/>
          <p:nvPr/>
        </p:nvSpPr>
        <p:spPr>
          <a:xfrm>
            <a:off x="6964680" y="2381550"/>
            <a:ext cx="4565904" cy="2585323"/>
          </a:xfrm>
          <a:prstGeom prst="rect">
            <a:avLst/>
          </a:prstGeom>
          <a:noFill/>
        </p:spPr>
        <p:txBody>
          <a:bodyPr wrap="square">
            <a:spAutoFit/>
          </a:bodyPr>
          <a:lstStyle/>
          <a:p>
            <a:pPr marL="0" marR="0" algn="just"/>
            <a:r>
              <a:rPr lang="en-US" sz="1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Your teacher will share a useful video to show you the experience of arriving at Mexico City Airport—from the moment you step off the plane to the arrivals hall. Whether this is your first time traveling to another country or simply your first time in Mexico, this video will help you have a smoother and more seamless experience at the airport. </a:t>
            </a:r>
          </a:p>
        </p:txBody>
      </p:sp>
      <p:pic>
        <p:nvPicPr>
          <p:cNvPr id="6" name="Picture 5" descr="Fondo de avión y aeropuerto ilustrado">
            <a:extLst>
              <a:ext uri="{FF2B5EF4-FFF2-40B4-BE49-F238E27FC236}">
                <a16:creationId xmlns:a16="http://schemas.microsoft.com/office/drawing/2014/main" id="{1C3EB5E2-7272-8BF8-71D2-65C576D202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62" y="1795840"/>
            <a:ext cx="5887720" cy="4015455"/>
          </a:xfrm>
          <a:prstGeom prst="rect">
            <a:avLst/>
          </a:prstGeom>
          <a:noFill/>
          <a:ln>
            <a:noFill/>
          </a:ln>
        </p:spPr>
      </p:pic>
    </p:spTree>
    <p:extLst>
      <p:ext uri="{BB962C8B-B14F-4D97-AF65-F5344CB8AC3E}">
        <p14:creationId xmlns:p14="http://schemas.microsoft.com/office/powerpoint/2010/main" val="206844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912931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6A3271-9063-87C0-CD8F-7C8456D68D6A}"/>
              </a:ext>
            </a:extLst>
          </p:cNvPr>
          <p:cNvSpPr txBox="1"/>
          <p:nvPr/>
        </p:nvSpPr>
        <p:spPr>
          <a:xfrm>
            <a:off x="685800" y="1550253"/>
            <a:ext cx="1057275" cy="830997"/>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#1</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a:extLst>
              <a:ext uri="{FF2B5EF4-FFF2-40B4-BE49-F238E27FC236}">
                <a16:creationId xmlns:a16="http://schemas.microsoft.com/office/drawing/2014/main" id="{8F685860-D058-13C9-B86D-FDAE8F3B009D}"/>
              </a:ext>
            </a:extLst>
          </p:cNvPr>
          <p:cNvPicPr>
            <a:picLocks noChangeAspect="1"/>
          </p:cNvPicPr>
          <p:nvPr/>
        </p:nvPicPr>
        <p:blipFill>
          <a:blip r:embed="rId2"/>
          <a:stretch>
            <a:fillRect/>
          </a:stretch>
        </p:blipFill>
        <p:spPr>
          <a:xfrm>
            <a:off x="2066925" y="40207"/>
            <a:ext cx="9254151" cy="6817793"/>
          </a:xfrm>
          <a:prstGeom prst="rect">
            <a:avLst/>
          </a:prstGeom>
        </p:spPr>
      </p:pic>
      <p:sp>
        <p:nvSpPr>
          <p:cNvPr id="6" name="TextBox 5">
            <a:extLst>
              <a:ext uri="{FF2B5EF4-FFF2-40B4-BE49-F238E27FC236}">
                <a16:creationId xmlns:a16="http://schemas.microsoft.com/office/drawing/2014/main" id="{24074A6E-DB5A-59FB-2E2A-5C9630F9E091}"/>
              </a:ext>
            </a:extLst>
          </p:cNvPr>
          <p:cNvSpPr txBox="1"/>
          <p:nvPr/>
        </p:nvSpPr>
        <p:spPr>
          <a:xfrm>
            <a:off x="870924" y="3950553"/>
            <a:ext cx="1057275" cy="1569660"/>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#2</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72389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82A457-0D14-68E6-DB42-3D1B994642B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C1D2F5-64EF-AC41-0F8F-EC0DF13AB02C}"/>
              </a:ext>
            </a:extLst>
          </p:cNvPr>
          <p:cNvSpPr txBox="1"/>
          <p:nvPr/>
        </p:nvSpPr>
        <p:spPr>
          <a:xfrm>
            <a:off x="5567362" y="4407753"/>
            <a:ext cx="1057275" cy="1569660"/>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#3</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 name="Picture 2">
            <a:extLst>
              <a:ext uri="{FF2B5EF4-FFF2-40B4-BE49-F238E27FC236}">
                <a16:creationId xmlns:a16="http://schemas.microsoft.com/office/drawing/2014/main" id="{E890779A-5046-A448-58FF-440D0CBB8831}"/>
              </a:ext>
            </a:extLst>
          </p:cNvPr>
          <p:cNvPicPr>
            <a:picLocks noChangeAspect="1"/>
          </p:cNvPicPr>
          <p:nvPr/>
        </p:nvPicPr>
        <p:blipFill>
          <a:blip r:embed="rId2"/>
          <a:srcRect t="2070"/>
          <a:stretch>
            <a:fillRect/>
          </a:stretch>
        </p:blipFill>
        <p:spPr>
          <a:xfrm>
            <a:off x="1104324" y="728187"/>
            <a:ext cx="10231033" cy="3836718"/>
          </a:xfrm>
          <a:prstGeom prst="rect">
            <a:avLst/>
          </a:prstGeom>
        </p:spPr>
      </p:pic>
    </p:spTree>
    <p:extLst>
      <p:ext uri="{BB962C8B-B14F-4D97-AF65-F5344CB8AC3E}">
        <p14:creationId xmlns:p14="http://schemas.microsoft.com/office/powerpoint/2010/main" val="771005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C286A-5A65-9BCF-9824-B44B6C4DB105}"/>
              </a:ext>
            </a:extLst>
          </p:cNvPr>
          <p:cNvPicPr>
            <a:picLocks noChangeAspect="1"/>
          </p:cNvPicPr>
          <p:nvPr/>
        </p:nvPicPr>
        <p:blipFill>
          <a:blip r:embed="rId2"/>
          <a:stretch>
            <a:fillRect/>
          </a:stretch>
        </p:blipFill>
        <p:spPr>
          <a:xfrm>
            <a:off x="2479601" y="0"/>
            <a:ext cx="7232798" cy="6858000"/>
          </a:xfrm>
          <a:prstGeom prst="rect">
            <a:avLst/>
          </a:prstGeom>
        </p:spPr>
      </p:pic>
      <p:sp>
        <p:nvSpPr>
          <p:cNvPr id="4" name="TextBox 3">
            <a:extLst>
              <a:ext uri="{FF2B5EF4-FFF2-40B4-BE49-F238E27FC236}">
                <a16:creationId xmlns:a16="http://schemas.microsoft.com/office/drawing/2014/main" id="{171FE38D-4181-DA25-1AA9-3E72EEDA8797}"/>
              </a:ext>
            </a:extLst>
          </p:cNvPr>
          <p:cNvSpPr txBox="1"/>
          <p:nvPr/>
        </p:nvSpPr>
        <p:spPr>
          <a:xfrm>
            <a:off x="962025" y="788253"/>
            <a:ext cx="1057275" cy="1569660"/>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#4</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24250632-5B3F-56E5-5A59-3281F47C606B}"/>
              </a:ext>
            </a:extLst>
          </p:cNvPr>
          <p:cNvSpPr txBox="1"/>
          <p:nvPr/>
        </p:nvSpPr>
        <p:spPr>
          <a:xfrm>
            <a:off x="962025" y="4617303"/>
            <a:ext cx="1057275" cy="1569660"/>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#5</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6841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340265" y="875856"/>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¿Cuánto cuesta la artesanía?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How</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much</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does</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the</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handicraft</a:t>
            </a:r>
            <a:r>
              <a:rPr lang="es-MX" sz="1200" b="1" i="1" dirty="0">
                <a:effectLst/>
                <a:latin typeface="Aptos" panose="020B0004020202020204" pitchFamily="34" charset="0"/>
                <a:ea typeface="Aptos" panose="020B0004020202020204" pitchFamily="34" charset="0"/>
                <a:cs typeface="Times New Roman" panose="02020603050405020304" pitchFamily="18" charset="0"/>
              </a:rPr>
              <a:t> </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cost</a:t>
            </a:r>
            <a:r>
              <a:rPr lang="es-MX" sz="1200" b="1" i="1" dirty="0">
                <a:effectLst/>
                <a:latin typeface="Aptos" panose="020B0004020202020204" pitchFamily="34" charset="0"/>
                <a:ea typeface="Aptos" panose="020B0004020202020204" pitchFamily="34" charset="0"/>
                <a:cs typeface="Times New Roman" panose="02020603050405020304" pitchFamily="18" charset="0"/>
              </a:rPr>
              <a:t>?</a:t>
            </a:r>
          </a:p>
          <a:p>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r>
              <a:rPr lang="es-GT" sz="4000" b="1" i="1" dirty="0">
                <a:effectLst/>
                <a:latin typeface="Aptos" panose="020B0004020202020204" pitchFamily="34" charset="0"/>
                <a:ea typeface="Aptos" panose="020B0004020202020204" pitchFamily="34" charset="0"/>
                <a:cs typeface="Times New Roman" panose="02020603050405020304" pitchFamily="18" charset="0"/>
              </a:rPr>
              <a:t>Cuesta________________</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veinte dólares con cincuenta centavos </a:t>
            </a:r>
            <a:r>
              <a:rPr lang="es-GT" sz="1200" b="1" i="1" kern="0" dirty="0">
                <a:effectLst/>
                <a:latin typeface="Aptos" panose="020B0004020202020204" pitchFamily="34" charset="0"/>
                <a:ea typeface="Aptos" panose="020B0004020202020204" pitchFamily="34" charset="0"/>
                <a:cs typeface="Times New Roman" panose="02020603050405020304" pitchFamily="18" charset="0"/>
              </a:rPr>
              <a:t> ($20.50)</a:t>
            </a: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noventa dólares con ochenta centavos </a:t>
            </a:r>
            <a:r>
              <a:rPr lang="es-GT" sz="20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a:latin typeface="Aptos" panose="020B0004020202020204" pitchFamily="34" charset="0"/>
                <a:ea typeface="Aptos" panose="020B0004020202020204" pitchFamily="34" charset="0"/>
                <a:cs typeface="Times New Roman" panose="02020603050405020304" pitchFamily="18" charset="0"/>
              </a:rPr>
              <a:t>($90.80)</a:t>
            </a:r>
            <a:endParaRPr lang="es-GT" sz="1200" b="1" i="1" kern="0" dirty="0">
              <a:effectLst/>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ü"/>
            </a:pPr>
            <a:r>
              <a:rPr lang="es-GT" sz="2000" b="1" i="1" dirty="0">
                <a:latin typeface="Aptos" panose="020B0004020202020204" pitchFamily="34" charset="0"/>
                <a:ea typeface="Aptos" panose="020B0004020202020204" pitchFamily="34" charset="0"/>
                <a:cs typeface="Times New Roman" panose="02020603050405020304" pitchFamily="18" charset="0"/>
              </a:rPr>
              <a:t>cuarenta dólares con trece centavos </a:t>
            </a:r>
            <a:r>
              <a:rPr lang="es-GT" sz="2000" b="1" i="1" kern="0" dirty="0">
                <a:latin typeface="Aptos" panose="020B0004020202020204" pitchFamily="34" charset="0"/>
                <a:ea typeface="Aptos" panose="020B0004020202020204" pitchFamily="34" charset="0"/>
                <a:cs typeface="Times New Roman" panose="02020603050405020304" pitchFamily="18" charset="0"/>
              </a:rPr>
              <a:t> </a:t>
            </a:r>
            <a:r>
              <a:rPr lang="es-GT" sz="1200" b="1" i="1" kern="0" dirty="0">
                <a:latin typeface="Aptos" panose="020B0004020202020204" pitchFamily="34" charset="0"/>
                <a:ea typeface="Aptos" panose="020B0004020202020204" pitchFamily="34" charset="0"/>
                <a:cs typeface="Times New Roman" panose="02020603050405020304" pitchFamily="18" charset="0"/>
              </a:rPr>
              <a:t>($40.13)</a:t>
            </a:r>
          </a:p>
          <a:p>
            <a:pPr lvl="1">
              <a:buFont typeface="Wingdings" panose="05000000000000000000" pitchFamily="2" charset="2"/>
              <a:buChar char="ü"/>
            </a:pPr>
            <a:endParaRPr lang="es-GT" sz="1200" b="1" i="1" dirty="0">
              <a:latin typeface="Aptos" panose="020B0004020202020204" pitchFamily="34" charset="0"/>
              <a:ea typeface="Aptos" panose="020B0004020202020204" pitchFamily="34" charset="0"/>
              <a:cs typeface="Times New Roman" panose="02020603050405020304" pitchFamily="18" charset="0"/>
            </a:endParaRPr>
          </a:p>
          <a:p>
            <a:pPr lvl="1">
              <a:buFont typeface="Wingdings" panose="05000000000000000000" pitchFamily="2" charset="2"/>
              <a:buChar char="ü"/>
            </a:pP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B1BEE-B46E-CBC8-DC17-90B340F2E6AF}"/>
              </a:ext>
            </a:extLst>
          </p:cNvPr>
          <p:cNvPicPr>
            <a:picLocks noChangeAspect="1"/>
          </p:cNvPicPr>
          <p:nvPr/>
        </p:nvPicPr>
        <p:blipFill>
          <a:blip r:embed="rId2"/>
          <a:srcRect l="2059" t="-1257" r="51316" b="1257"/>
          <a:stretch>
            <a:fillRect/>
          </a:stretch>
        </p:blipFill>
        <p:spPr>
          <a:xfrm>
            <a:off x="0" y="0"/>
            <a:ext cx="3943350" cy="6817793"/>
          </a:xfrm>
          <a:prstGeom prst="rect">
            <a:avLst/>
          </a:prstGeom>
        </p:spPr>
      </p:pic>
      <p:pic>
        <p:nvPicPr>
          <p:cNvPr id="3" name="Picture 2">
            <a:extLst>
              <a:ext uri="{FF2B5EF4-FFF2-40B4-BE49-F238E27FC236}">
                <a16:creationId xmlns:a16="http://schemas.microsoft.com/office/drawing/2014/main" id="{778D256E-88DA-DEF0-6B11-284B6632798E}"/>
              </a:ext>
            </a:extLst>
          </p:cNvPr>
          <p:cNvPicPr>
            <a:picLocks noChangeAspect="1"/>
          </p:cNvPicPr>
          <p:nvPr/>
        </p:nvPicPr>
        <p:blipFill>
          <a:blip r:embed="rId3"/>
          <a:srcRect l="1216" t="2070" r="53259"/>
          <a:stretch>
            <a:fillRect/>
          </a:stretch>
        </p:blipFill>
        <p:spPr>
          <a:xfrm>
            <a:off x="3943350" y="40207"/>
            <a:ext cx="3762375" cy="3836718"/>
          </a:xfrm>
          <a:prstGeom prst="rect">
            <a:avLst/>
          </a:prstGeom>
        </p:spPr>
      </p:pic>
      <p:pic>
        <p:nvPicPr>
          <p:cNvPr id="4" name="Picture 3">
            <a:extLst>
              <a:ext uri="{FF2B5EF4-FFF2-40B4-BE49-F238E27FC236}">
                <a16:creationId xmlns:a16="http://schemas.microsoft.com/office/drawing/2014/main" id="{83163E0C-080D-67AC-51D7-5FAB6E012403}"/>
              </a:ext>
            </a:extLst>
          </p:cNvPr>
          <p:cNvPicPr>
            <a:picLocks noChangeAspect="1"/>
          </p:cNvPicPr>
          <p:nvPr/>
        </p:nvPicPr>
        <p:blipFill>
          <a:blip r:embed="rId4"/>
          <a:srcRect t="69660" r="50000"/>
          <a:stretch>
            <a:fillRect/>
          </a:stretch>
        </p:blipFill>
        <p:spPr>
          <a:xfrm>
            <a:off x="3943350" y="3980646"/>
            <a:ext cx="4114802" cy="2733425"/>
          </a:xfrm>
          <a:prstGeom prst="rect">
            <a:avLst/>
          </a:prstGeom>
        </p:spPr>
      </p:pic>
      <p:pic>
        <p:nvPicPr>
          <p:cNvPr id="6" name="Picture 5">
            <a:extLst>
              <a:ext uri="{FF2B5EF4-FFF2-40B4-BE49-F238E27FC236}">
                <a16:creationId xmlns:a16="http://schemas.microsoft.com/office/drawing/2014/main" id="{7DF1C01B-B1BC-B0B9-99AC-5A0E3CA4D355}"/>
              </a:ext>
            </a:extLst>
          </p:cNvPr>
          <p:cNvPicPr>
            <a:picLocks noChangeAspect="1"/>
          </p:cNvPicPr>
          <p:nvPr/>
        </p:nvPicPr>
        <p:blipFill>
          <a:blip r:embed="rId5"/>
          <a:stretch>
            <a:fillRect/>
          </a:stretch>
        </p:blipFill>
        <p:spPr>
          <a:xfrm>
            <a:off x="7886700" y="107710"/>
            <a:ext cx="4239217" cy="6562112"/>
          </a:xfrm>
          <a:prstGeom prst="rect">
            <a:avLst/>
          </a:prstGeom>
        </p:spPr>
      </p:pic>
      <p:sp>
        <p:nvSpPr>
          <p:cNvPr id="7" name="TextBox 6">
            <a:extLst>
              <a:ext uri="{FF2B5EF4-FFF2-40B4-BE49-F238E27FC236}">
                <a16:creationId xmlns:a16="http://schemas.microsoft.com/office/drawing/2014/main" id="{E8F32DB5-6680-EF25-B764-B078DFD87096}"/>
              </a:ext>
            </a:extLst>
          </p:cNvPr>
          <p:cNvSpPr txBox="1"/>
          <p:nvPr/>
        </p:nvSpPr>
        <p:spPr>
          <a:xfrm>
            <a:off x="2609850" y="188178"/>
            <a:ext cx="1057275" cy="830997"/>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#1</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8" name="TextBox 7">
            <a:extLst>
              <a:ext uri="{FF2B5EF4-FFF2-40B4-BE49-F238E27FC236}">
                <a16:creationId xmlns:a16="http://schemas.microsoft.com/office/drawing/2014/main" id="{774E9840-949D-3012-8B2C-F305410F588E}"/>
              </a:ext>
            </a:extLst>
          </p:cNvPr>
          <p:cNvSpPr txBox="1"/>
          <p:nvPr/>
        </p:nvSpPr>
        <p:spPr>
          <a:xfrm>
            <a:off x="2795587" y="5884992"/>
            <a:ext cx="1509714" cy="1569660"/>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#2</a:t>
            </a:r>
          </a:p>
          <a:p>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9" name="TextBox 8">
            <a:extLst>
              <a:ext uri="{FF2B5EF4-FFF2-40B4-BE49-F238E27FC236}">
                <a16:creationId xmlns:a16="http://schemas.microsoft.com/office/drawing/2014/main" id="{E6C476C3-4842-1CEF-C56A-D49DC40534FA}"/>
              </a:ext>
            </a:extLst>
          </p:cNvPr>
          <p:cNvSpPr txBox="1"/>
          <p:nvPr/>
        </p:nvSpPr>
        <p:spPr>
          <a:xfrm>
            <a:off x="6548439" y="216753"/>
            <a:ext cx="1338261" cy="830997"/>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#3</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0" name="TextBox 9">
            <a:extLst>
              <a:ext uri="{FF2B5EF4-FFF2-40B4-BE49-F238E27FC236}">
                <a16:creationId xmlns:a16="http://schemas.microsoft.com/office/drawing/2014/main" id="{E916D8B6-25FE-6719-0411-3205BC34BF68}"/>
              </a:ext>
            </a:extLst>
          </p:cNvPr>
          <p:cNvSpPr txBox="1"/>
          <p:nvPr/>
        </p:nvSpPr>
        <p:spPr>
          <a:xfrm>
            <a:off x="10882906" y="357454"/>
            <a:ext cx="1423986" cy="830997"/>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#4</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1" name="TextBox 10">
            <a:extLst>
              <a:ext uri="{FF2B5EF4-FFF2-40B4-BE49-F238E27FC236}">
                <a16:creationId xmlns:a16="http://schemas.microsoft.com/office/drawing/2014/main" id="{5D8BD129-8524-3E7E-35B7-257AAF23AADC}"/>
              </a:ext>
            </a:extLst>
          </p:cNvPr>
          <p:cNvSpPr txBox="1"/>
          <p:nvPr/>
        </p:nvSpPr>
        <p:spPr>
          <a:xfrm>
            <a:off x="6874668" y="5771322"/>
            <a:ext cx="1273971" cy="830997"/>
          </a:xfrm>
          <a:prstGeom prst="rect">
            <a:avLst/>
          </a:prstGeom>
          <a:noFill/>
        </p:spPr>
        <p:txBody>
          <a:bodyPr wrap="square" rtlCol="0">
            <a:spAutoFit/>
          </a:bodyPr>
          <a:lstStyle/>
          <a:p>
            <a:r>
              <a:rPr lang="es-GT"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#5</a:t>
            </a:r>
            <a:endParaRPr lang="en-US" sz="4800" dirty="0">
              <a:solidFill>
                <a:schemeClr val="accent6">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2" name="TextBox 11">
            <a:extLst>
              <a:ext uri="{FF2B5EF4-FFF2-40B4-BE49-F238E27FC236}">
                <a16:creationId xmlns:a16="http://schemas.microsoft.com/office/drawing/2014/main" id="{A9B9C9A8-3999-4AD7-051A-00B459A53E30}"/>
              </a:ext>
            </a:extLst>
          </p:cNvPr>
          <p:cNvSpPr txBox="1"/>
          <p:nvPr/>
        </p:nvSpPr>
        <p:spPr>
          <a:xfrm>
            <a:off x="1576577" y="47476"/>
            <a:ext cx="2090547" cy="338554"/>
          </a:xfrm>
          <a:prstGeom prst="rect">
            <a:avLst/>
          </a:prstGeom>
          <a:noFill/>
        </p:spPr>
        <p:txBody>
          <a:bodyPr wrap="square" rtlCol="0">
            <a:spAutoFit/>
          </a:bodyPr>
          <a:lstStyle/>
          <a:p>
            <a:r>
              <a:rPr lang="es-GT" sz="1600" b="1" dirty="0" err="1">
                <a:solidFill>
                  <a:schemeClr val="accent6">
                    <a:lumMod val="75000"/>
                  </a:schemeClr>
                </a:solidFill>
              </a:rPr>
              <a:t>Before</a:t>
            </a:r>
            <a:r>
              <a:rPr lang="es-GT" sz="1600" b="1" dirty="0">
                <a:solidFill>
                  <a:schemeClr val="accent6">
                    <a:lumMod val="75000"/>
                  </a:schemeClr>
                </a:solidFill>
              </a:rPr>
              <a:t> travelling…</a:t>
            </a:r>
            <a:endParaRPr lang="en-US" sz="1600" b="1" dirty="0">
              <a:solidFill>
                <a:schemeClr val="accent6">
                  <a:lumMod val="75000"/>
                </a:schemeClr>
              </a:solidFill>
            </a:endParaRPr>
          </a:p>
        </p:txBody>
      </p:sp>
      <p:sp>
        <p:nvSpPr>
          <p:cNvPr id="13" name="TextBox 12">
            <a:extLst>
              <a:ext uri="{FF2B5EF4-FFF2-40B4-BE49-F238E27FC236}">
                <a16:creationId xmlns:a16="http://schemas.microsoft.com/office/drawing/2014/main" id="{B2A2AE91-3A0A-1E41-21ED-DBD2A361BDA2}"/>
              </a:ext>
            </a:extLst>
          </p:cNvPr>
          <p:cNvSpPr txBox="1"/>
          <p:nvPr/>
        </p:nvSpPr>
        <p:spPr>
          <a:xfrm>
            <a:off x="1564576" y="3678668"/>
            <a:ext cx="2090547" cy="338554"/>
          </a:xfrm>
          <a:prstGeom prst="rect">
            <a:avLst/>
          </a:prstGeom>
          <a:noFill/>
        </p:spPr>
        <p:txBody>
          <a:bodyPr wrap="square" rtlCol="0">
            <a:spAutoFit/>
          </a:bodyPr>
          <a:lstStyle/>
          <a:p>
            <a:r>
              <a:rPr lang="es-GT" sz="1600" b="1" dirty="0">
                <a:solidFill>
                  <a:schemeClr val="accent6">
                    <a:lumMod val="75000"/>
                  </a:schemeClr>
                </a:solidFill>
              </a:rPr>
              <a:t>At </a:t>
            </a:r>
            <a:r>
              <a:rPr lang="es-GT" sz="1600" b="1" dirty="0" err="1">
                <a:solidFill>
                  <a:schemeClr val="accent6">
                    <a:lumMod val="75000"/>
                  </a:schemeClr>
                </a:solidFill>
              </a:rPr>
              <a:t>the</a:t>
            </a:r>
            <a:r>
              <a:rPr lang="es-GT" sz="1600" b="1" dirty="0">
                <a:solidFill>
                  <a:schemeClr val="accent6">
                    <a:lumMod val="75000"/>
                  </a:schemeClr>
                </a:solidFill>
              </a:rPr>
              <a:t> </a:t>
            </a:r>
            <a:r>
              <a:rPr lang="es-GT" sz="1600" b="1" dirty="0" err="1">
                <a:solidFill>
                  <a:schemeClr val="accent6">
                    <a:lumMod val="75000"/>
                  </a:schemeClr>
                </a:solidFill>
              </a:rPr>
              <a:t>airport</a:t>
            </a:r>
            <a:r>
              <a:rPr lang="es-GT" sz="1600" b="1" dirty="0">
                <a:solidFill>
                  <a:schemeClr val="accent6">
                    <a:lumMod val="75000"/>
                  </a:schemeClr>
                </a:solidFill>
              </a:rPr>
              <a:t>…</a:t>
            </a:r>
            <a:endParaRPr lang="en-US" sz="1600" b="1" dirty="0">
              <a:solidFill>
                <a:schemeClr val="accent6">
                  <a:lumMod val="75000"/>
                </a:schemeClr>
              </a:solidFill>
            </a:endParaRPr>
          </a:p>
        </p:txBody>
      </p:sp>
      <p:sp>
        <p:nvSpPr>
          <p:cNvPr id="14" name="TextBox 13">
            <a:extLst>
              <a:ext uri="{FF2B5EF4-FFF2-40B4-BE49-F238E27FC236}">
                <a16:creationId xmlns:a16="http://schemas.microsoft.com/office/drawing/2014/main" id="{0CF229A3-3D0D-E933-9E19-058D6CA54365}"/>
              </a:ext>
            </a:extLst>
          </p:cNvPr>
          <p:cNvSpPr txBox="1"/>
          <p:nvPr/>
        </p:nvSpPr>
        <p:spPr>
          <a:xfrm>
            <a:off x="5226939" y="0"/>
            <a:ext cx="2090547" cy="338554"/>
          </a:xfrm>
          <a:prstGeom prst="rect">
            <a:avLst/>
          </a:prstGeom>
          <a:noFill/>
        </p:spPr>
        <p:txBody>
          <a:bodyPr wrap="square" rtlCol="0">
            <a:spAutoFit/>
          </a:bodyPr>
          <a:lstStyle/>
          <a:p>
            <a:r>
              <a:rPr lang="es-GT" sz="1600" b="1" dirty="0">
                <a:solidFill>
                  <a:schemeClr val="accent6">
                    <a:lumMod val="75000"/>
                  </a:schemeClr>
                </a:solidFill>
              </a:rPr>
              <a:t>In </a:t>
            </a:r>
            <a:r>
              <a:rPr lang="es-GT" sz="1600" b="1" dirty="0" err="1">
                <a:solidFill>
                  <a:schemeClr val="accent6">
                    <a:lumMod val="75000"/>
                  </a:schemeClr>
                </a:solidFill>
              </a:rPr>
              <a:t>the</a:t>
            </a:r>
            <a:r>
              <a:rPr lang="es-GT" sz="1600" b="1" dirty="0">
                <a:solidFill>
                  <a:schemeClr val="accent6">
                    <a:lumMod val="75000"/>
                  </a:schemeClr>
                </a:solidFill>
              </a:rPr>
              <a:t> </a:t>
            </a:r>
            <a:r>
              <a:rPr lang="es-GT" sz="1600" b="1" dirty="0" err="1">
                <a:solidFill>
                  <a:schemeClr val="accent6">
                    <a:lumMod val="75000"/>
                  </a:schemeClr>
                </a:solidFill>
              </a:rPr>
              <a:t>airplane</a:t>
            </a:r>
            <a:r>
              <a:rPr lang="es-GT" sz="1600" b="1" dirty="0">
                <a:solidFill>
                  <a:schemeClr val="accent6">
                    <a:lumMod val="75000"/>
                  </a:schemeClr>
                </a:solidFill>
              </a:rPr>
              <a:t>…</a:t>
            </a:r>
            <a:endParaRPr lang="en-US" sz="1600" b="1" dirty="0">
              <a:solidFill>
                <a:schemeClr val="accent6">
                  <a:lumMod val="75000"/>
                </a:schemeClr>
              </a:solidFill>
            </a:endParaRPr>
          </a:p>
        </p:txBody>
      </p:sp>
      <p:sp>
        <p:nvSpPr>
          <p:cNvPr id="15" name="TextBox 14">
            <a:extLst>
              <a:ext uri="{FF2B5EF4-FFF2-40B4-BE49-F238E27FC236}">
                <a16:creationId xmlns:a16="http://schemas.microsoft.com/office/drawing/2014/main" id="{3D62CB97-D1EE-C8DB-F1FB-B6ADCA820076}"/>
              </a:ext>
            </a:extLst>
          </p:cNvPr>
          <p:cNvSpPr txBox="1"/>
          <p:nvPr/>
        </p:nvSpPr>
        <p:spPr>
          <a:xfrm>
            <a:off x="9080584" y="18900"/>
            <a:ext cx="2090547" cy="338554"/>
          </a:xfrm>
          <a:prstGeom prst="rect">
            <a:avLst/>
          </a:prstGeom>
          <a:noFill/>
        </p:spPr>
        <p:txBody>
          <a:bodyPr wrap="square" rtlCol="0">
            <a:spAutoFit/>
          </a:bodyPr>
          <a:lstStyle/>
          <a:p>
            <a:r>
              <a:rPr lang="es-GT" sz="1600" b="1" dirty="0">
                <a:solidFill>
                  <a:schemeClr val="accent6">
                    <a:lumMod val="75000"/>
                  </a:schemeClr>
                </a:solidFill>
              </a:rPr>
              <a:t>At </a:t>
            </a:r>
            <a:r>
              <a:rPr lang="es-GT" sz="1600" b="1" dirty="0" err="1">
                <a:solidFill>
                  <a:schemeClr val="accent6">
                    <a:lumMod val="75000"/>
                  </a:schemeClr>
                </a:solidFill>
              </a:rPr>
              <a:t>the</a:t>
            </a:r>
            <a:r>
              <a:rPr lang="es-GT" sz="1600" b="1" dirty="0">
                <a:solidFill>
                  <a:schemeClr val="accent6">
                    <a:lumMod val="75000"/>
                  </a:schemeClr>
                </a:solidFill>
              </a:rPr>
              <a:t> hotel…</a:t>
            </a:r>
            <a:endParaRPr lang="en-US" sz="1600" b="1" dirty="0">
              <a:solidFill>
                <a:schemeClr val="accent6">
                  <a:lumMod val="75000"/>
                </a:schemeClr>
              </a:solidFill>
            </a:endParaRPr>
          </a:p>
        </p:txBody>
      </p:sp>
      <p:sp>
        <p:nvSpPr>
          <p:cNvPr id="16" name="TextBox 15">
            <a:extLst>
              <a:ext uri="{FF2B5EF4-FFF2-40B4-BE49-F238E27FC236}">
                <a16:creationId xmlns:a16="http://schemas.microsoft.com/office/drawing/2014/main" id="{C4B911BB-87AF-18CD-6AD6-8521E59CF5E7}"/>
              </a:ext>
            </a:extLst>
          </p:cNvPr>
          <p:cNvSpPr txBox="1"/>
          <p:nvPr/>
        </p:nvSpPr>
        <p:spPr>
          <a:xfrm>
            <a:off x="5517070" y="4017222"/>
            <a:ext cx="2090547" cy="338554"/>
          </a:xfrm>
          <a:prstGeom prst="rect">
            <a:avLst/>
          </a:prstGeom>
          <a:noFill/>
        </p:spPr>
        <p:txBody>
          <a:bodyPr wrap="square" rtlCol="0">
            <a:spAutoFit/>
          </a:bodyPr>
          <a:lstStyle/>
          <a:p>
            <a:r>
              <a:rPr lang="es-GT" sz="1600" b="1" dirty="0" err="1">
                <a:solidFill>
                  <a:schemeClr val="accent6">
                    <a:lumMod val="75000"/>
                  </a:schemeClr>
                </a:solidFill>
              </a:rPr>
              <a:t>The</a:t>
            </a:r>
            <a:r>
              <a:rPr lang="es-GT" sz="1600" b="1" dirty="0">
                <a:solidFill>
                  <a:schemeClr val="accent6">
                    <a:lumMod val="75000"/>
                  </a:schemeClr>
                </a:solidFill>
              </a:rPr>
              <a:t> </a:t>
            </a:r>
            <a:r>
              <a:rPr lang="es-GT" sz="1600" b="1" dirty="0" err="1">
                <a:solidFill>
                  <a:schemeClr val="accent6">
                    <a:lumMod val="75000"/>
                  </a:schemeClr>
                </a:solidFill>
              </a:rPr>
              <a:t>next</a:t>
            </a:r>
            <a:r>
              <a:rPr lang="es-GT" sz="1600" b="1" dirty="0">
                <a:solidFill>
                  <a:schemeClr val="accent6">
                    <a:lumMod val="75000"/>
                  </a:schemeClr>
                </a:solidFill>
              </a:rPr>
              <a:t> </a:t>
            </a:r>
            <a:r>
              <a:rPr lang="es-GT" sz="1600" b="1" dirty="0" err="1">
                <a:solidFill>
                  <a:schemeClr val="accent6">
                    <a:lumMod val="75000"/>
                  </a:schemeClr>
                </a:solidFill>
              </a:rPr>
              <a:t>day</a:t>
            </a:r>
            <a:r>
              <a:rPr lang="es-GT" sz="1600" b="1" dirty="0">
                <a:solidFill>
                  <a:schemeClr val="accent6">
                    <a:lumMod val="75000"/>
                  </a:schemeClr>
                </a:solidFill>
              </a:rPr>
              <a:t>…</a:t>
            </a:r>
            <a:endParaRPr lang="en-US" sz="1600" b="1" dirty="0">
              <a:solidFill>
                <a:schemeClr val="accent6">
                  <a:lumMod val="75000"/>
                </a:schemeClr>
              </a:solidFill>
            </a:endParaRPr>
          </a:p>
        </p:txBody>
      </p:sp>
    </p:spTree>
    <p:extLst>
      <p:ext uri="{BB962C8B-B14F-4D97-AF65-F5344CB8AC3E}">
        <p14:creationId xmlns:p14="http://schemas.microsoft.com/office/powerpoint/2010/main" val="49684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39CCB-32CF-B4A3-6580-A8F6BC02896D}"/>
              </a:ext>
            </a:extLst>
          </p:cNvPr>
          <p:cNvSpPr/>
          <p:nvPr/>
        </p:nvSpPr>
        <p:spPr>
          <a:xfrm>
            <a:off x="7010311" y="2746789"/>
            <a:ext cx="3926405" cy="2924666"/>
          </a:xfrm>
          <a:prstGeom prst="rect">
            <a:avLst/>
          </a:prstGeom>
          <a:noFill/>
        </p:spPr>
        <p:txBody>
          <a:bodyPr wrap="none" lIns="91440" tIns="45720" rIns="91440" bIns="45720">
            <a:prstTxWarp prst="textArchUp">
              <a:avLst/>
            </a:prstTxWarp>
            <a:spAutoFit/>
          </a:bodyPr>
          <a:lstStyle/>
          <a:p>
            <a:pPr algn="ctr"/>
            <a:r>
              <a:rPr lang="es-GT" sz="5400" b="1"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¡adiós!</a:t>
            </a:r>
            <a:endPar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
        <p:nvSpPr>
          <p:cNvPr id="3" name="Rectangle 2">
            <a:extLst>
              <a:ext uri="{FF2B5EF4-FFF2-40B4-BE49-F238E27FC236}">
                <a16:creationId xmlns:a16="http://schemas.microsoft.com/office/drawing/2014/main" id="{9967BC24-FE79-4833-19C6-FE37310EC918}"/>
              </a:ext>
            </a:extLst>
          </p:cNvPr>
          <p:cNvSpPr/>
          <p:nvPr/>
        </p:nvSpPr>
        <p:spPr>
          <a:xfrm>
            <a:off x="3138296" y="5774395"/>
            <a:ext cx="6575518" cy="923330"/>
          </a:xfrm>
          <a:prstGeom prst="rect">
            <a:avLst/>
          </a:prstGeom>
          <a:noFill/>
        </p:spPr>
        <p:txBody>
          <a:bodyPr wrap="none" lIns="91440" tIns="45720" rIns="91440" bIns="45720">
            <a:prstTxWarp prst="textInflate">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próxima</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600CF811-63D6-A8A9-4071-CAC96E2E60D2}"/>
              </a:ext>
            </a:extLst>
          </p:cNvPr>
          <p:cNvSpPr/>
          <p:nvPr/>
        </p:nvSpPr>
        <p:spPr>
          <a:xfrm>
            <a:off x="6834443" y="472586"/>
            <a:ext cx="5357557" cy="923330"/>
          </a:xfrm>
          <a:prstGeom prst="rect">
            <a:avLst/>
          </a:prstGeom>
          <a:noFill/>
        </p:spPr>
        <p:txBody>
          <a:bodyPr wrap="none" lIns="91440" tIns="45720" rIns="91440" bIns="45720">
            <a:spAutoFit/>
            <a:scene3d>
              <a:camera prst="perspectiveHeroicExtremeLeftFacing"/>
              <a:lightRig rig="soft" dir="t">
                <a:rot lat="0" lon="0" rev="15600000"/>
              </a:lightRig>
            </a:scene3d>
            <a:sp3d extrusionH="57150" prstMaterial="softEdge">
              <a:bevelT w="25400" h="38100"/>
            </a:sp3d>
          </a:bodyPr>
          <a:lstStyle/>
          <a:p>
            <a:pPr algn="ctr"/>
            <a:r>
              <a:rPr lang="en-US" sz="5400" b="1" dirty="0">
                <a:ln/>
                <a:solidFill>
                  <a:schemeClr val="accent4"/>
                </a:solidFill>
              </a:rPr>
              <a:t>¡Hasta la vista! </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5BE665E9-32FB-BBE6-D5F1-C96A498A456C}"/>
              </a:ext>
            </a:extLst>
          </p:cNvPr>
          <p:cNvSpPr/>
          <p:nvPr/>
        </p:nvSpPr>
        <p:spPr>
          <a:xfrm>
            <a:off x="-160964" y="621940"/>
            <a:ext cx="4854214" cy="923330"/>
          </a:xfrm>
          <a:prstGeom prst="rect">
            <a:avLst/>
          </a:prstGeom>
          <a:noFill/>
        </p:spPr>
        <p:txBody>
          <a:bodyPr wrap="none" lIns="91440" tIns="45720" rIns="91440" bIns="45720">
            <a:spAutoFit/>
            <a:scene3d>
              <a:camera prst="perspectiveContrastingRightFacing"/>
              <a:lightRig rig="threePt" dir="t"/>
            </a:scene3d>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¡Hasta pronto!</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58C8C146-303B-9DB5-F073-D3DD69CB8FCA}"/>
              </a:ext>
            </a:extLst>
          </p:cNvPr>
          <p:cNvSpPr/>
          <p:nvPr/>
        </p:nvSpPr>
        <p:spPr>
          <a:xfrm>
            <a:off x="7585283" y="4209122"/>
            <a:ext cx="4257063" cy="923330"/>
          </a:xfrm>
          <a:prstGeom prst="rect">
            <a:avLst/>
          </a:prstGeom>
          <a:noFill/>
        </p:spPr>
        <p:txBody>
          <a:bodyPr wrap="none" lIns="91440" tIns="45720" rIns="91440" bIns="45720">
            <a:prstTxWarp prst="textDoubleWave1">
              <a:avLst/>
            </a:prstTxWarp>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¡Nos </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vemos</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7" name="Rectangle 6">
            <a:extLst>
              <a:ext uri="{FF2B5EF4-FFF2-40B4-BE49-F238E27FC236}">
                <a16:creationId xmlns:a16="http://schemas.microsoft.com/office/drawing/2014/main" id="{2F686DC8-8369-C7B6-8EA1-442A69AE79B5}"/>
              </a:ext>
            </a:extLst>
          </p:cNvPr>
          <p:cNvSpPr/>
          <p:nvPr/>
        </p:nvSpPr>
        <p:spPr>
          <a:xfrm>
            <a:off x="95413" y="4472866"/>
            <a:ext cx="6266331" cy="923330"/>
          </a:xfrm>
          <a:prstGeom prst="rect">
            <a:avLst/>
          </a:prstGeom>
          <a:noFill/>
        </p:spPr>
        <p:txBody>
          <a:bodyPr wrap="none" lIns="91440" tIns="45720" rIns="91440" bIns="45720">
            <a:spAutoFit/>
            <a:scene3d>
              <a:camera prst="isometricOffAxis2Left"/>
              <a:lightRig rig="threePt" dir="t"/>
            </a:scene3d>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5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vaya</a:t>
            </a: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bien!</a:t>
            </a:r>
          </a:p>
        </p:txBody>
      </p:sp>
      <p:sp>
        <p:nvSpPr>
          <p:cNvPr id="8" name="Rectangle 7">
            <a:extLst>
              <a:ext uri="{FF2B5EF4-FFF2-40B4-BE49-F238E27FC236}">
                <a16:creationId xmlns:a16="http://schemas.microsoft.com/office/drawing/2014/main" id="{B724DA20-A5D8-034C-749C-52EE67AEE58D}"/>
              </a:ext>
            </a:extLst>
          </p:cNvPr>
          <p:cNvSpPr/>
          <p:nvPr/>
        </p:nvSpPr>
        <p:spPr>
          <a:xfrm>
            <a:off x="4244844" y="671184"/>
            <a:ext cx="3334952" cy="923330"/>
          </a:xfrm>
          <a:prstGeom prst="rect">
            <a:avLst/>
          </a:prstGeom>
          <a:noFill/>
        </p:spPr>
        <p:txBody>
          <a:bodyPr wrap="none" lIns="91440" tIns="45720" rIns="91440" bIns="45720">
            <a:prstTxWarp prst="textStop">
              <a:avLst/>
            </a:prstTxWarp>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en-US" sz="5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Cuídate</a:t>
            </a: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pic>
        <p:nvPicPr>
          <p:cNvPr id="17410" name="Picture 2" descr="Dibujado a mano gente de diseño plano agitando ilustración">
            <a:extLst>
              <a:ext uri="{FF2B5EF4-FFF2-40B4-BE49-F238E27FC236}">
                <a16:creationId xmlns:a16="http://schemas.microsoft.com/office/drawing/2014/main" id="{09995A2E-9D4F-0B44-0A45-CEE4F85B9E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12" b="98770" l="2162" r="96486">
                        <a14:foregroundMark x1="24730" y1="22847" x2="30270" y2="22671"/>
                        <a14:foregroundMark x1="9324" y1="48682" x2="6622" y2="35852"/>
                        <a14:foregroundMark x1="6622" y1="35852" x2="6216" y2="35325"/>
                        <a14:foregroundMark x1="22297" y1="94200" x2="24730" y2="91564"/>
                        <a14:foregroundMark x1="40000" y1="97188" x2="36216" y2="97012"/>
                        <a14:foregroundMark x1="21622" y1="98770" x2="26486" y2="98418"/>
                        <a14:foregroundMark x1="91216" y1="53076" x2="92568" y2="36380"/>
                        <a14:foregroundMark x1="13649" y1="39367" x2="22973" y2="27065"/>
                        <a14:foregroundMark x1="22568" y1="23199" x2="27703" y2="17575"/>
                        <a14:foregroundMark x1="36486" y1="10545" x2="53108" y2="8787"/>
                        <a14:foregroundMark x1="53108" y1="8787" x2="56216" y2="9139"/>
                        <a14:foregroundMark x1="56486" y1="68190" x2="51622" y2="54657"/>
                        <a14:foregroundMark x1="51622" y1="54657" x2="51622" y2="54657"/>
                        <a14:foregroundMark x1="50405" y1="53954" x2="59189" y2="66960"/>
                        <a14:foregroundMark x1="59189" y1="66960" x2="55405" y2="76801"/>
                        <a14:foregroundMark x1="55405" y1="76801" x2="55270" y2="76450"/>
                        <a14:foregroundMark x1="50135" y1="74165" x2="53784" y2="52900"/>
                        <a14:foregroundMark x1="74595" y1="36907" x2="79189" y2="36380"/>
                        <a14:foregroundMark x1="82027" y1="29174" x2="79730" y2="26889"/>
                        <a14:foregroundMark x1="86622" y1="59402" x2="86216" y2="53076"/>
                        <a14:foregroundMark x1="85541" y1="65026" x2="86216" y2="60808"/>
                        <a14:foregroundMark x1="2297" y1="41652" x2="2297" y2="41652"/>
                        <a14:foregroundMark x1="96486" y1="32162" x2="96486" y2="32162"/>
                      </a14:backgroundRemoval>
                    </a14:imgEffect>
                  </a14:imgLayer>
                </a14:imgProps>
              </a:ext>
              <a:ext uri="{28A0092B-C50C-407E-A947-70E740481C1C}">
                <a14:useLocalDpi xmlns:a14="http://schemas.microsoft.com/office/drawing/2010/main" val="0"/>
              </a:ext>
            </a:extLst>
          </a:blip>
          <a:srcRect/>
          <a:stretch>
            <a:fillRect/>
          </a:stretch>
        </p:blipFill>
        <p:spPr bwMode="auto">
          <a:xfrm>
            <a:off x="3037511" y="1445160"/>
            <a:ext cx="4257063" cy="327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7D9-139B-1E1B-5E58-EDB80539616D}"/>
              </a:ext>
            </a:extLst>
          </p:cNvPr>
          <p:cNvSpPr>
            <a:spLocks noGrp="1"/>
          </p:cNvSpPr>
          <p:nvPr>
            <p:ph type="title"/>
          </p:nvPr>
        </p:nvSpPr>
        <p:spPr>
          <a:xfrm>
            <a:off x="1385664" y="2111773"/>
            <a:ext cx="4382521" cy="2007789"/>
          </a:xfrm>
          <a:solidFill>
            <a:schemeClr val="accent2"/>
          </a:solidFill>
        </p:spPr>
        <p:txBody>
          <a:bodyPr/>
          <a:lstStyle/>
          <a:p>
            <a:pPr algn="r"/>
            <a:r>
              <a:rPr lang="es-GT" dirty="0"/>
              <a:t>¡Vamos a Conversar! </a:t>
            </a:r>
            <a:br>
              <a:rPr lang="es-GT" dirty="0"/>
            </a:br>
            <a:endParaRPr lang="en-US" dirty="0"/>
          </a:p>
        </p:txBody>
      </p:sp>
      <p:pic>
        <p:nvPicPr>
          <p:cNvPr id="11266" name="Picture 2" descr="Amigos videollamadas en la computadora portátil">
            <a:extLst>
              <a:ext uri="{FF2B5EF4-FFF2-40B4-BE49-F238E27FC236}">
                <a16:creationId xmlns:a16="http://schemas.microsoft.com/office/drawing/2014/main" id="{40B02804-08D1-10AF-2138-996C68652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7B2EA393-D888-3D4C-2153-0E582ECF6DBF}"/>
              </a:ext>
            </a:extLst>
          </p:cNvPr>
          <p:cNvSpPr txBox="1">
            <a:spLocks/>
          </p:cNvSpPr>
          <p:nvPr/>
        </p:nvSpPr>
        <p:spPr>
          <a:xfrm>
            <a:off x="6213150" y="4119562"/>
            <a:ext cx="4880300" cy="2295525"/>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Tx/>
              <a:buNone/>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ctr"/>
            <a:r>
              <a:rPr lang="es-GT" b="1"/>
              <a:t>Let’s go over the group conversation before we split into breakout rooms!</a:t>
            </a:r>
            <a:endParaRPr lang="en-US" b="1" dirty="0"/>
          </a:p>
        </p:txBody>
      </p:sp>
    </p:spTree>
    <p:extLst>
      <p:ext uri="{BB962C8B-B14F-4D97-AF65-F5344CB8AC3E}">
        <p14:creationId xmlns:p14="http://schemas.microsoft.com/office/powerpoint/2010/main" val="1852094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298A41-0F1D-7B83-3237-2D0F375C024C}"/>
              </a:ext>
            </a:extLst>
          </p:cNvPr>
          <p:cNvSpPr/>
          <p:nvPr/>
        </p:nvSpPr>
        <p:spPr>
          <a:xfrm flipH="1" flipV="1">
            <a:off x="0" y="0"/>
            <a:ext cx="736396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13C4103F-5F1F-3683-F2A1-5AF52255B952}"/>
              </a:ext>
            </a:extLst>
          </p:cNvPr>
          <p:cNvSpPr txBox="1"/>
          <p:nvPr/>
        </p:nvSpPr>
        <p:spPr>
          <a:xfrm>
            <a:off x="381762" y="151179"/>
            <a:ext cx="6600444" cy="6555641"/>
          </a:xfrm>
          <a:prstGeom prst="rect">
            <a:avLst/>
          </a:prstGeom>
          <a:solidFill>
            <a:schemeClr val="tx1"/>
          </a:solidFill>
        </p:spPr>
        <p:txBody>
          <a:bodyPr wrap="square">
            <a:spAutoFit/>
          </a:bodyPr>
          <a:lstStyle/>
          <a:p>
            <a:r>
              <a:rPr lang="en-US" sz="1400" b="1" dirty="0">
                <a:solidFill>
                  <a:schemeClr val="bg1"/>
                </a:solidFill>
              </a:rPr>
              <a:t>A:</a:t>
            </a:r>
            <a:r>
              <a:rPr lang="en-US" sz="1400" dirty="0">
                <a:solidFill>
                  <a:schemeClr val="bg1"/>
                </a:solidFill>
              </a:rPr>
              <a:t> </a:t>
            </a:r>
            <a:r>
              <a:rPr lang="en-US" sz="1400" b="1" dirty="0">
                <a:solidFill>
                  <a:schemeClr val="bg1"/>
                </a:solidFill>
              </a:rPr>
              <a:t>Hola, </a:t>
            </a:r>
            <a:r>
              <a:rPr lang="en-US" sz="1400" b="1" dirty="0" err="1">
                <a:solidFill>
                  <a:schemeClr val="bg1"/>
                </a:solidFill>
              </a:rPr>
              <a:t>bienvenido</a:t>
            </a:r>
            <a:r>
              <a:rPr lang="en-US" sz="1400" b="1" dirty="0">
                <a:solidFill>
                  <a:schemeClr val="bg1"/>
                </a:solidFill>
              </a:rPr>
              <a:t>/a.</a:t>
            </a:r>
            <a:r>
              <a:rPr lang="en-US" sz="1400" dirty="0">
                <a:solidFill>
                  <a:schemeClr val="bg1"/>
                </a:solidFill>
              </a:rPr>
              <a:t> </a:t>
            </a:r>
            <a:r>
              <a:rPr lang="en-US" sz="1400" i="1" dirty="0">
                <a:solidFill>
                  <a:schemeClr val="bg1"/>
                </a:solidFill>
              </a:rPr>
              <a:t>(Hello, welcome.)</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Hola. </a:t>
            </a:r>
            <a:r>
              <a:rPr lang="en-US" sz="1400" b="1" dirty="0" err="1">
                <a:solidFill>
                  <a:srgbClr val="00B050"/>
                </a:solidFill>
              </a:rPr>
              <a:t>Muchas</a:t>
            </a:r>
            <a:r>
              <a:rPr lang="en-US" sz="1400" b="1" dirty="0">
                <a:solidFill>
                  <a:srgbClr val="00B050"/>
                </a:solidFill>
              </a:rPr>
              <a:t> gracias.</a:t>
            </a:r>
            <a:r>
              <a:rPr lang="en-US" sz="1400" dirty="0">
                <a:solidFill>
                  <a:srgbClr val="00B050"/>
                </a:solidFill>
              </a:rPr>
              <a:t> </a:t>
            </a:r>
            <a:r>
              <a:rPr lang="en-US" sz="1400" i="1" dirty="0">
                <a:solidFill>
                  <a:srgbClr val="00B050"/>
                </a:solidFill>
              </a:rPr>
              <a:t>(Hello. Thank you very much.)</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a:t>
            </a:r>
            <a:r>
              <a:rPr lang="en-US" sz="1400" b="1" dirty="0" err="1">
                <a:solidFill>
                  <a:schemeClr val="bg1"/>
                </a:solidFill>
              </a:rPr>
              <a:t>Qué</a:t>
            </a:r>
            <a:r>
              <a:rPr lang="en-US" sz="1400" b="1" dirty="0">
                <a:solidFill>
                  <a:schemeClr val="bg1"/>
                </a:solidFill>
              </a:rPr>
              <a:t> le </a:t>
            </a:r>
            <a:r>
              <a:rPr lang="en-US" sz="1400" b="1" dirty="0" err="1">
                <a:solidFill>
                  <a:schemeClr val="bg1"/>
                </a:solidFill>
              </a:rPr>
              <a:t>gustaría</a:t>
            </a:r>
            <a:r>
              <a:rPr lang="en-US" sz="1400" b="1" dirty="0">
                <a:solidFill>
                  <a:schemeClr val="bg1"/>
                </a:solidFill>
              </a:rPr>
              <a:t> </a:t>
            </a:r>
            <a:r>
              <a:rPr lang="en-US" sz="1400" b="1" dirty="0" err="1">
                <a:solidFill>
                  <a:schemeClr val="bg1"/>
                </a:solidFill>
              </a:rPr>
              <a:t>comprar</a:t>
            </a:r>
            <a:r>
              <a:rPr lang="en-US" sz="1400" b="1" dirty="0">
                <a:solidFill>
                  <a:schemeClr val="bg1"/>
                </a:solidFill>
              </a:rPr>
              <a:t>?</a:t>
            </a:r>
            <a:r>
              <a:rPr lang="en-US" sz="1400" dirty="0">
                <a:solidFill>
                  <a:schemeClr val="bg1"/>
                </a:solidFill>
              </a:rPr>
              <a:t> </a:t>
            </a:r>
            <a:r>
              <a:rPr lang="en-US" sz="1400" i="1" dirty="0">
                <a:solidFill>
                  <a:schemeClr val="bg1"/>
                </a:solidFill>
              </a:rPr>
              <a:t>(What would you like to buy?)</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Me </a:t>
            </a:r>
            <a:r>
              <a:rPr lang="en-US" sz="1400" b="1" dirty="0" err="1">
                <a:solidFill>
                  <a:srgbClr val="00B050"/>
                </a:solidFill>
              </a:rPr>
              <a:t>gustaría</a:t>
            </a:r>
            <a:r>
              <a:rPr lang="en-US" sz="1400" b="1" dirty="0">
                <a:solidFill>
                  <a:srgbClr val="00B050"/>
                </a:solidFill>
              </a:rPr>
              <a:t> </a:t>
            </a:r>
            <a:r>
              <a:rPr lang="en-US" sz="1400" b="1" dirty="0" err="1">
                <a:solidFill>
                  <a:srgbClr val="00B050"/>
                </a:solidFill>
              </a:rPr>
              <a:t>comprar</a:t>
            </a:r>
            <a:r>
              <a:rPr lang="en-US" sz="1400" b="1" dirty="0">
                <a:solidFill>
                  <a:srgbClr val="00B050"/>
                </a:solidFill>
              </a:rPr>
              <a:t> </a:t>
            </a:r>
            <a:r>
              <a:rPr lang="en-US" sz="1400" b="1" dirty="0" err="1">
                <a:solidFill>
                  <a:srgbClr val="00B050"/>
                </a:solidFill>
              </a:rPr>
              <a:t>unos</a:t>
            </a:r>
            <a:r>
              <a:rPr lang="en-US" sz="1400" b="1" dirty="0">
                <a:solidFill>
                  <a:srgbClr val="00B050"/>
                </a:solidFill>
              </a:rPr>
              <a:t> </a:t>
            </a:r>
            <a:r>
              <a:rPr lang="en-US" sz="1400" b="1" dirty="0" err="1">
                <a:solidFill>
                  <a:srgbClr val="00B050"/>
                </a:solidFill>
              </a:rPr>
              <a:t>recuerditos</a:t>
            </a:r>
            <a:r>
              <a:rPr lang="en-US" sz="1400" b="1" dirty="0">
                <a:solidFill>
                  <a:srgbClr val="00B050"/>
                </a:solidFill>
              </a:rPr>
              <a:t>.</a:t>
            </a:r>
            <a:r>
              <a:rPr lang="en-US" sz="1400" dirty="0">
                <a:solidFill>
                  <a:srgbClr val="00B050"/>
                </a:solidFill>
              </a:rPr>
              <a:t> </a:t>
            </a:r>
            <a:r>
              <a:rPr lang="en-US" sz="1400" i="1" dirty="0">
                <a:solidFill>
                  <a:srgbClr val="00B050"/>
                </a:solidFill>
              </a:rPr>
              <a:t>(I would like to buy some souvenirs.)</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Perfecto. Tengo </a:t>
            </a:r>
            <a:r>
              <a:rPr lang="en-US" sz="1400" b="1" dirty="0" err="1">
                <a:solidFill>
                  <a:schemeClr val="bg1"/>
                </a:solidFill>
              </a:rPr>
              <a:t>muchas</a:t>
            </a:r>
            <a:r>
              <a:rPr lang="en-US" sz="1400" b="1" dirty="0">
                <a:solidFill>
                  <a:schemeClr val="bg1"/>
                </a:solidFill>
              </a:rPr>
              <a:t> </a:t>
            </a:r>
            <a:r>
              <a:rPr lang="en-US" sz="1400" b="1" dirty="0" err="1">
                <a:solidFill>
                  <a:schemeClr val="bg1"/>
                </a:solidFill>
              </a:rPr>
              <a:t>artesanías</a:t>
            </a:r>
            <a:r>
              <a:rPr lang="en-US" sz="1400" b="1" dirty="0">
                <a:solidFill>
                  <a:schemeClr val="bg1"/>
                </a:solidFill>
              </a:rPr>
              <a:t>.</a:t>
            </a:r>
            <a:r>
              <a:rPr lang="en-US" sz="1400" dirty="0">
                <a:solidFill>
                  <a:schemeClr val="bg1"/>
                </a:solidFill>
              </a:rPr>
              <a:t> </a:t>
            </a:r>
            <a:r>
              <a:rPr lang="en-US" sz="1400" i="1" dirty="0">
                <a:solidFill>
                  <a:schemeClr val="bg1"/>
                </a:solidFill>
              </a:rPr>
              <a:t>(Perfect. I have many handicrafts.)</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a:t>
            </a:r>
            <a:r>
              <a:rPr lang="en-US" sz="1400" b="1" dirty="0" err="1">
                <a:solidFill>
                  <a:srgbClr val="00B050"/>
                </a:solidFill>
              </a:rPr>
              <a:t>Cuánto</a:t>
            </a:r>
            <a:r>
              <a:rPr lang="en-US" sz="1400" b="1" dirty="0">
                <a:solidFill>
                  <a:srgbClr val="00B050"/>
                </a:solidFill>
              </a:rPr>
              <a:t> </a:t>
            </a:r>
            <a:r>
              <a:rPr lang="en-US" sz="1400" b="1" dirty="0" err="1">
                <a:solidFill>
                  <a:srgbClr val="00B050"/>
                </a:solidFill>
              </a:rPr>
              <a:t>cuestan</a:t>
            </a:r>
            <a:r>
              <a:rPr lang="en-US" sz="1400" b="1" dirty="0">
                <a:solidFill>
                  <a:srgbClr val="00B050"/>
                </a:solidFill>
              </a:rPr>
              <a:t>?</a:t>
            </a:r>
            <a:r>
              <a:rPr lang="en-US" sz="1400" dirty="0">
                <a:solidFill>
                  <a:srgbClr val="00B050"/>
                </a:solidFill>
              </a:rPr>
              <a:t> </a:t>
            </a:r>
            <a:r>
              <a:rPr lang="en-US" sz="1400" i="1" dirty="0">
                <a:solidFill>
                  <a:srgbClr val="00B050"/>
                </a:solidFill>
              </a:rPr>
              <a:t>(How much do they cost?)</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Las </a:t>
            </a:r>
            <a:r>
              <a:rPr lang="en-US" sz="1400" b="1" dirty="0" err="1">
                <a:solidFill>
                  <a:schemeClr val="bg1"/>
                </a:solidFill>
              </a:rPr>
              <a:t>artesanías</a:t>
            </a:r>
            <a:r>
              <a:rPr lang="en-US" sz="1400" b="1" dirty="0">
                <a:solidFill>
                  <a:schemeClr val="bg1"/>
                </a:solidFill>
              </a:rPr>
              <a:t> </a:t>
            </a:r>
            <a:r>
              <a:rPr lang="en-US" sz="1400" b="1" dirty="0" err="1">
                <a:solidFill>
                  <a:schemeClr val="bg1"/>
                </a:solidFill>
              </a:rPr>
              <a:t>grandes</a:t>
            </a:r>
            <a:r>
              <a:rPr lang="en-US" sz="1400" b="1" dirty="0">
                <a:solidFill>
                  <a:schemeClr val="bg1"/>
                </a:solidFill>
              </a:rPr>
              <a:t> </a:t>
            </a:r>
            <a:r>
              <a:rPr lang="en-US" sz="1400" b="1" dirty="0" err="1">
                <a:solidFill>
                  <a:schemeClr val="bg1"/>
                </a:solidFill>
              </a:rPr>
              <a:t>cuestan</a:t>
            </a:r>
            <a:r>
              <a:rPr lang="en-US" sz="1400" b="1" dirty="0">
                <a:solidFill>
                  <a:schemeClr val="bg1"/>
                </a:solidFill>
              </a:rPr>
              <a:t> $40 (</a:t>
            </a:r>
            <a:r>
              <a:rPr lang="en-US" sz="1400" b="1" dirty="0" err="1">
                <a:solidFill>
                  <a:schemeClr val="bg1"/>
                </a:solidFill>
              </a:rPr>
              <a:t>cuarenta</a:t>
            </a:r>
            <a:r>
              <a:rPr lang="en-US" sz="1400" b="1" dirty="0">
                <a:solidFill>
                  <a:schemeClr val="bg1"/>
                </a:solidFill>
              </a:rPr>
              <a:t> </a:t>
            </a:r>
            <a:r>
              <a:rPr lang="en-US" sz="1400" b="1" dirty="0" err="1">
                <a:solidFill>
                  <a:schemeClr val="bg1"/>
                </a:solidFill>
              </a:rPr>
              <a:t>dólares</a:t>
            </a:r>
            <a:r>
              <a:rPr lang="en-US" sz="1400" b="1" dirty="0">
                <a:solidFill>
                  <a:schemeClr val="bg1"/>
                </a:solidFill>
              </a:rPr>
              <a:t>).</a:t>
            </a:r>
            <a:r>
              <a:rPr lang="en-US" sz="1400" dirty="0">
                <a:solidFill>
                  <a:schemeClr val="bg1"/>
                </a:solidFill>
              </a:rPr>
              <a:t> </a:t>
            </a:r>
            <a:r>
              <a:rPr lang="en-US" sz="1400" i="1" dirty="0">
                <a:solidFill>
                  <a:schemeClr val="bg1"/>
                </a:solidFill>
              </a:rPr>
              <a:t>(The large handicrafts cost $40 (forty dollars).)</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¿Y </a:t>
            </a:r>
            <a:r>
              <a:rPr lang="en-US" sz="1400" b="1" dirty="0" err="1">
                <a:solidFill>
                  <a:srgbClr val="00B050"/>
                </a:solidFill>
              </a:rPr>
              <a:t>cuánto</a:t>
            </a:r>
            <a:r>
              <a:rPr lang="en-US" sz="1400" b="1" dirty="0">
                <a:solidFill>
                  <a:srgbClr val="00B050"/>
                </a:solidFill>
              </a:rPr>
              <a:t> </a:t>
            </a:r>
            <a:r>
              <a:rPr lang="en-US" sz="1400" b="1" dirty="0" err="1">
                <a:solidFill>
                  <a:srgbClr val="00B050"/>
                </a:solidFill>
              </a:rPr>
              <a:t>cuestan</a:t>
            </a:r>
            <a:r>
              <a:rPr lang="en-US" sz="1400" b="1" dirty="0">
                <a:solidFill>
                  <a:srgbClr val="00B050"/>
                </a:solidFill>
              </a:rPr>
              <a:t> las </a:t>
            </a:r>
            <a:r>
              <a:rPr lang="en-US" sz="1400" b="1" dirty="0" err="1">
                <a:solidFill>
                  <a:srgbClr val="00B050"/>
                </a:solidFill>
              </a:rPr>
              <a:t>artesanías</a:t>
            </a:r>
            <a:r>
              <a:rPr lang="en-US" sz="1400" b="1" dirty="0">
                <a:solidFill>
                  <a:srgbClr val="00B050"/>
                </a:solidFill>
              </a:rPr>
              <a:t> </a:t>
            </a:r>
            <a:r>
              <a:rPr lang="en-US" sz="1400" b="1" dirty="0" err="1">
                <a:solidFill>
                  <a:srgbClr val="00B050"/>
                </a:solidFill>
              </a:rPr>
              <a:t>pequeñas</a:t>
            </a:r>
            <a:r>
              <a:rPr lang="en-US" sz="1400" b="1" dirty="0">
                <a:solidFill>
                  <a:srgbClr val="00B050"/>
                </a:solidFill>
              </a:rPr>
              <a:t>?</a:t>
            </a:r>
            <a:r>
              <a:rPr lang="en-US" sz="1400" dirty="0">
                <a:solidFill>
                  <a:srgbClr val="00B050"/>
                </a:solidFill>
              </a:rPr>
              <a:t> </a:t>
            </a:r>
            <a:r>
              <a:rPr lang="en-US" sz="1400" i="1" dirty="0">
                <a:solidFill>
                  <a:srgbClr val="00B050"/>
                </a:solidFill>
              </a:rPr>
              <a:t>(And how much do the small handicrafts cost?)</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Esas </a:t>
            </a:r>
            <a:r>
              <a:rPr lang="en-US" sz="1400" b="1" dirty="0" err="1">
                <a:solidFill>
                  <a:schemeClr val="bg1"/>
                </a:solidFill>
              </a:rPr>
              <a:t>cuestan</a:t>
            </a:r>
            <a:r>
              <a:rPr lang="en-US" sz="1400" b="1" dirty="0">
                <a:solidFill>
                  <a:schemeClr val="bg1"/>
                </a:solidFill>
              </a:rPr>
              <a:t> $25 (</a:t>
            </a:r>
            <a:r>
              <a:rPr lang="en-US" sz="1400" b="1" dirty="0" err="1">
                <a:solidFill>
                  <a:schemeClr val="bg1"/>
                </a:solidFill>
              </a:rPr>
              <a:t>veinticinco</a:t>
            </a:r>
            <a:r>
              <a:rPr lang="en-US" sz="1400" b="1" dirty="0">
                <a:solidFill>
                  <a:schemeClr val="bg1"/>
                </a:solidFill>
              </a:rPr>
              <a:t> </a:t>
            </a:r>
            <a:r>
              <a:rPr lang="en-US" sz="1400" b="1" dirty="0" err="1">
                <a:solidFill>
                  <a:schemeClr val="bg1"/>
                </a:solidFill>
              </a:rPr>
              <a:t>dólares</a:t>
            </a:r>
            <a:r>
              <a:rPr lang="en-US" sz="1400" b="1" dirty="0">
                <a:solidFill>
                  <a:schemeClr val="bg1"/>
                </a:solidFill>
              </a:rPr>
              <a:t>).</a:t>
            </a:r>
            <a:r>
              <a:rPr lang="en-US" sz="1400" dirty="0">
                <a:solidFill>
                  <a:schemeClr val="bg1"/>
                </a:solidFill>
              </a:rPr>
              <a:t> </a:t>
            </a:r>
            <a:r>
              <a:rPr lang="en-US" sz="1400" i="1" dirty="0">
                <a:solidFill>
                  <a:schemeClr val="bg1"/>
                </a:solidFill>
              </a:rPr>
              <a:t>(Those cost $25 (twenty-five dollars).)</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a:t>
            </a:r>
            <a:r>
              <a:rPr lang="en-US" sz="1400" b="1" dirty="0" err="1">
                <a:solidFill>
                  <a:srgbClr val="00B050"/>
                </a:solidFill>
              </a:rPr>
              <a:t>Acepta</a:t>
            </a:r>
            <a:r>
              <a:rPr lang="en-US" sz="1400" b="1" dirty="0">
                <a:solidFill>
                  <a:srgbClr val="00B050"/>
                </a:solidFill>
              </a:rPr>
              <a:t> </a:t>
            </a:r>
            <a:r>
              <a:rPr lang="en-US" sz="1400" b="1" dirty="0" err="1">
                <a:solidFill>
                  <a:srgbClr val="00B050"/>
                </a:solidFill>
              </a:rPr>
              <a:t>tarjeta</a:t>
            </a:r>
            <a:r>
              <a:rPr lang="en-US" sz="1400" b="1" dirty="0">
                <a:solidFill>
                  <a:srgbClr val="00B050"/>
                </a:solidFill>
              </a:rPr>
              <a:t> o solo </a:t>
            </a:r>
            <a:r>
              <a:rPr lang="en-US" sz="1400" b="1" dirty="0" err="1">
                <a:solidFill>
                  <a:srgbClr val="00B050"/>
                </a:solidFill>
              </a:rPr>
              <a:t>efectivo</a:t>
            </a:r>
            <a:r>
              <a:rPr lang="en-US" sz="1400" b="1" dirty="0">
                <a:solidFill>
                  <a:srgbClr val="00B050"/>
                </a:solidFill>
              </a:rPr>
              <a:t>?</a:t>
            </a:r>
            <a:r>
              <a:rPr lang="en-US" sz="1400" dirty="0">
                <a:solidFill>
                  <a:srgbClr val="00B050"/>
                </a:solidFill>
              </a:rPr>
              <a:t> </a:t>
            </a:r>
            <a:r>
              <a:rPr lang="en-US" sz="1400" i="1" dirty="0">
                <a:solidFill>
                  <a:srgbClr val="00B050"/>
                </a:solidFill>
              </a:rPr>
              <a:t>(Do you accept card or only cash?)</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Solo </a:t>
            </a:r>
            <a:r>
              <a:rPr lang="en-US" sz="1400" b="1" dirty="0" err="1">
                <a:solidFill>
                  <a:schemeClr val="bg1"/>
                </a:solidFill>
              </a:rPr>
              <a:t>aceptamos</a:t>
            </a:r>
            <a:r>
              <a:rPr lang="en-US" sz="1400" b="1" dirty="0">
                <a:solidFill>
                  <a:schemeClr val="bg1"/>
                </a:solidFill>
              </a:rPr>
              <a:t> </a:t>
            </a:r>
            <a:r>
              <a:rPr lang="en-US" sz="1400" b="1" dirty="0" err="1">
                <a:solidFill>
                  <a:schemeClr val="bg1"/>
                </a:solidFill>
              </a:rPr>
              <a:t>efectivo</a:t>
            </a:r>
            <a:r>
              <a:rPr lang="en-US" sz="1400" b="1" dirty="0">
                <a:solidFill>
                  <a:schemeClr val="bg1"/>
                </a:solidFill>
              </a:rPr>
              <a:t>.</a:t>
            </a:r>
            <a:r>
              <a:rPr lang="en-US" sz="1400" dirty="0">
                <a:solidFill>
                  <a:schemeClr val="bg1"/>
                </a:solidFill>
              </a:rPr>
              <a:t> </a:t>
            </a:r>
            <a:r>
              <a:rPr lang="en-US" sz="1400" i="1" dirty="0">
                <a:solidFill>
                  <a:schemeClr val="bg1"/>
                </a:solidFill>
              </a:rPr>
              <a:t>(We only accept cash.)</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¿Sabe </a:t>
            </a:r>
            <a:r>
              <a:rPr lang="en-US" sz="1400" b="1" dirty="0" err="1">
                <a:solidFill>
                  <a:srgbClr val="00B050"/>
                </a:solidFill>
              </a:rPr>
              <a:t>dónde</a:t>
            </a:r>
            <a:r>
              <a:rPr lang="en-US" sz="1400" b="1" dirty="0">
                <a:solidFill>
                  <a:srgbClr val="00B050"/>
                </a:solidFill>
              </a:rPr>
              <a:t> </a:t>
            </a:r>
            <a:r>
              <a:rPr lang="en-US" sz="1400" b="1" dirty="0" err="1">
                <a:solidFill>
                  <a:srgbClr val="00B050"/>
                </a:solidFill>
              </a:rPr>
              <a:t>está</a:t>
            </a:r>
            <a:r>
              <a:rPr lang="en-US" sz="1400" b="1" dirty="0">
                <a:solidFill>
                  <a:srgbClr val="00B050"/>
                </a:solidFill>
              </a:rPr>
              <a:t> </a:t>
            </a:r>
            <a:r>
              <a:rPr lang="en-US" sz="1400" b="1" dirty="0" err="1">
                <a:solidFill>
                  <a:srgbClr val="00B050"/>
                </a:solidFill>
              </a:rPr>
              <a:t>el</a:t>
            </a:r>
            <a:r>
              <a:rPr lang="en-US" sz="1400" b="1" dirty="0">
                <a:solidFill>
                  <a:srgbClr val="00B050"/>
                </a:solidFill>
              </a:rPr>
              <a:t> banco?</a:t>
            </a:r>
            <a:r>
              <a:rPr lang="en-US" sz="1400" dirty="0">
                <a:solidFill>
                  <a:srgbClr val="00B050"/>
                </a:solidFill>
              </a:rPr>
              <a:t> </a:t>
            </a:r>
            <a:r>
              <a:rPr lang="en-US" sz="1400" i="1" dirty="0">
                <a:solidFill>
                  <a:srgbClr val="00B050"/>
                </a:solidFill>
              </a:rPr>
              <a:t>(Do you know where the bank is?)</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El banco </a:t>
            </a:r>
            <a:r>
              <a:rPr lang="en-US" sz="1400" b="1" dirty="0" err="1">
                <a:solidFill>
                  <a:schemeClr val="bg1"/>
                </a:solidFill>
              </a:rPr>
              <a:t>está</a:t>
            </a:r>
            <a:r>
              <a:rPr lang="en-US" sz="1400" b="1" dirty="0">
                <a:solidFill>
                  <a:schemeClr val="bg1"/>
                </a:solidFill>
              </a:rPr>
              <a:t> a la </a:t>
            </a:r>
            <a:r>
              <a:rPr lang="en-US" sz="1400" b="1" dirty="0" err="1">
                <a:solidFill>
                  <a:schemeClr val="bg1"/>
                </a:solidFill>
              </a:rPr>
              <a:t>derecha</a:t>
            </a:r>
            <a:r>
              <a:rPr lang="en-US" sz="1400" b="1" dirty="0">
                <a:solidFill>
                  <a:schemeClr val="bg1"/>
                </a:solidFill>
              </a:rPr>
              <a:t> del </a:t>
            </a:r>
            <a:r>
              <a:rPr lang="en-US" sz="1400" b="1" dirty="0" err="1">
                <a:solidFill>
                  <a:schemeClr val="bg1"/>
                </a:solidFill>
              </a:rPr>
              <a:t>supermercado</a:t>
            </a:r>
            <a:r>
              <a:rPr lang="en-US" sz="1400" b="1" dirty="0">
                <a:solidFill>
                  <a:schemeClr val="bg1"/>
                </a:solidFill>
              </a:rPr>
              <a:t>.</a:t>
            </a:r>
            <a:r>
              <a:rPr lang="en-US" sz="1400" dirty="0">
                <a:solidFill>
                  <a:schemeClr val="bg1"/>
                </a:solidFill>
              </a:rPr>
              <a:t> </a:t>
            </a:r>
            <a:r>
              <a:rPr lang="en-US" sz="1400" i="1" dirty="0">
                <a:solidFill>
                  <a:schemeClr val="bg1"/>
                </a:solidFill>
              </a:rPr>
              <a:t>(The bank is to the right of the supermarket.)</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¿Y </a:t>
            </a:r>
            <a:r>
              <a:rPr lang="en-US" sz="1400" b="1" dirty="0" err="1">
                <a:solidFill>
                  <a:srgbClr val="00B050"/>
                </a:solidFill>
              </a:rPr>
              <a:t>el</a:t>
            </a:r>
            <a:r>
              <a:rPr lang="en-US" sz="1400" b="1" dirty="0">
                <a:solidFill>
                  <a:srgbClr val="00B050"/>
                </a:solidFill>
              </a:rPr>
              <a:t> </a:t>
            </a:r>
            <a:r>
              <a:rPr lang="en-US" sz="1400" b="1" dirty="0" err="1">
                <a:solidFill>
                  <a:srgbClr val="00B050"/>
                </a:solidFill>
              </a:rPr>
              <a:t>cajero</a:t>
            </a:r>
            <a:r>
              <a:rPr lang="en-US" sz="1400" b="1" dirty="0">
                <a:solidFill>
                  <a:srgbClr val="00B050"/>
                </a:solidFill>
              </a:rPr>
              <a:t> </a:t>
            </a:r>
            <a:r>
              <a:rPr lang="en-US" sz="1400" b="1" dirty="0" err="1">
                <a:solidFill>
                  <a:srgbClr val="00B050"/>
                </a:solidFill>
              </a:rPr>
              <a:t>automático</a:t>
            </a:r>
            <a:r>
              <a:rPr lang="en-US" sz="1400" b="1" dirty="0">
                <a:solidFill>
                  <a:srgbClr val="00B050"/>
                </a:solidFill>
              </a:rPr>
              <a:t>?</a:t>
            </a:r>
            <a:r>
              <a:rPr lang="en-US" sz="1400" dirty="0">
                <a:solidFill>
                  <a:srgbClr val="00B050"/>
                </a:solidFill>
              </a:rPr>
              <a:t> </a:t>
            </a:r>
            <a:r>
              <a:rPr lang="en-US" sz="1400" i="1" dirty="0">
                <a:solidFill>
                  <a:srgbClr val="00B050"/>
                </a:solidFill>
              </a:rPr>
              <a:t>(And the ATM?)</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err="1">
                <a:solidFill>
                  <a:schemeClr val="bg1"/>
                </a:solidFill>
              </a:rPr>
              <a:t>Está</a:t>
            </a:r>
            <a:r>
              <a:rPr lang="en-US" sz="1400" b="1" dirty="0">
                <a:solidFill>
                  <a:schemeClr val="bg1"/>
                </a:solidFill>
              </a:rPr>
              <a:t> entre </a:t>
            </a:r>
            <a:r>
              <a:rPr lang="en-US" sz="1400" b="1" dirty="0" err="1">
                <a:solidFill>
                  <a:schemeClr val="bg1"/>
                </a:solidFill>
              </a:rPr>
              <a:t>el</a:t>
            </a:r>
            <a:r>
              <a:rPr lang="en-US" sz="1400" b="1" dirty="0">
                <a:solidFill>
                  <a:schemeClr val="bg1"/>
                </a:solidFill>
              </a:rPr>
              <a:t> mercado y la tienda.</a:t>
            </a:r>
            <a:r>
              <a:rPr lang="en-US" sz="1400" dirty="0">
                <a:solidFill>
                  <a:schemeClr val="bg1"/>
                </a:solidFill>
              </a:rPr>
              <a:t> </a:t>
            </a:r>
            <a:r>
              <a:rPr lang="en-US" sz="1400" i="1" dirty="0">
                <a:solidFill>
                  <a:schemeClr val="bg1"/>
                </a:solidFill>
              </a:rPr>
              <a:t>(It is between the market and the store.)</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Gracias. </a:t>
            </a:r>
            <a:r>
              <a:rPr lang="en-US" sz="1400" b="1" dirty="0" err="1">
                <a:solidFill>
                  <a:srgbClr val="00B050"/>
                </a:solidFill>
              </a:rPr>
              <a:t>Quiero</a:t>
            </a:r>
            <a:r>
              <a:rPr lang="en-US" sz="1400" b="1" dirty="0">
                <a:solidFill>
                  <a:srgbClr val="00B050"/>
                </a:solidFill>
              </a:rPr>
              <a:t> dos </a:t>
            </a:r>
            <a:r>
              <a:rPr lang="en-US" sz="1400" b="1" dirty="0" err="1">
                <a:solidFill>
                  <a:srgbClr val="00B050"/>
                </a:solidFill>
              </a:rPr>
              <a:t>artesanías</a:t>
            </a:r>
            <a:r>
              <a:rPr lang="en-US" sz="1400" b="1" dirty="0">
                <a:solidFill>
                  <a:srgbClr val="00B050"/>
                </a:solidFill>
              </a:rPr>
              <a:t> </a:t>
            </a:r>
            <a:r>
              <a:rPr lang="en-US" sz="1400" b="1" dirty="0" err="1">
                <a:solidFill>
                  <a:srgbClr val="00B050"/>
                </a:solidFill>
              </a:rPr>
              <a:t>pequeñas</a:t>
            </a:r>
            <a:r>
              <a:rPr lang="en-US" sz="1400" b="1" dirty="0">
                <a:solidFill>
                  <a:srgbClr val="00B050"/>
                </a:solidFill>
              </a:rPr>
              <a:t> y </a:t>
            </a:r>
            <a:r>
              <a:rPr lang="en-US" sz="1400" b="1" dirty="0" err="1">
                <a:solidFill>
                  <a:srgbClr val="00B050"/>
                </a:solidFill>
              </a:rPr>
              <a:t>una</a:t>
            </a:r>
            <a:r>
              <a:rPr lang="en-US" sz="1400" b="1" dirty="0">
                <a:solidFill>
                  <a:srgbClr val="00B050"/>
                </a:solidFill>
              </a:rPr>
              <a:t> grande.</a:t>
            </a:r>
            <a:r>
              <a:rPr lang="en-US" sz="1400" dirty="0">
                <a:solidFill>
                  <a:srgbClr val="00B050"/>
                </a:solidFill>
              </a:rPr>
              <a:t> </a:t>
            </a:r>
            <a:r>
              <a:rPr lang="en-US" sz="1400" i="1" dirty="0">
                <a:solidFill>
                  <a:srgbClr val="00B050"/>
                </a:solidFill>
              </a:rPr>
              <a:t>(Thank you. I want two small handicrafts and one large one.)</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Perfecto. </a:t>
            </a:r>
            <a:r>
              <a:rPr lang="en-US" sz="1400" b="1" dirty="0" err="1">
                <a:solidFill>
                  <a:schemeClr val="bg1"/>
                </a:solidFill>
              </a:rPr>
              <a:t>Aquí</a:t>
            </a:r>
            <a:r>
              <a:rPr lang="en-US" sz="1400" b="1" dirty="0">
                <a:solidFill>
                  <a:schemeClr val="bg1"/>
                </a:solidFill>
              </a:rPr>
              <a:t> </a:t>
            </a:r>
            <a:r>
              <a:rPr lang="en-US" sz="1400" b="1" dirty="0" err="1">
                <a:solidFill>
                  <a:schemeClr val="bg1"/>
                </a:solidFill>
              </a:rPr>
              <a:t>tiene</a:t>
            </a:r>
            <a:r>
              <a:rPr lang="en-US" sz="1400" b="1" dirty="0">
                <a:solidFill>
                  <a:schemeClr val="bg1"/>
                </a:solidFill>
              </a:rPr>
              <a:t>.</a:t>
            </a:r>
            <a:r>
              <a:rPr lang="en-US" sz="1400" dirty="0">
                <a:solidFill>
                  <a:schemeClr val="bg1"/>
                </a:solidFill>
              </a:rPr>
              <a:t> </a:t>
            </a:r>
            <a:r>
              <a:rPr lang="en-US" sz="1400" i="1" dirty="0">
                <a:solidFill>
                  <a:schemeClr val="bg1"/>
                </a:solidFill>
              </a:rPr>
              <a:t>(Perfect. Here you go.)</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a:solidFill>
                  <a:srgbClr val="00B050"/>
                </a:solidFill>
              </a:rPr>
              <a:t>¿Cuál es </a:t>
            </a:r>
            <a:r>
              <a:rPr lang="en-US" sz="1400" b="1" dirty="0" err="1">
                <a:solidFill>
                  <a:srgbClr val="00B050"/>
                </a:solidFill>
              </a:rPr>
              <a:t>el</a:t>
            </a:r>
            <a:r>
              <a:rPr lang="en-US" sz="1400" b="1" dirty="0">
                <a:solidFill>
                  <a:srgbClr val="00B050"/>
                </a:solidFill>
              </a:rPr>
              <a:t> total?</a:t>
            </a:r>
            <a:r>
              <a:rPr lang="en-US" sz="1400" dirty="0">
                <a:solidFill>
                  <a:srgbClr val="00B050"/>
                </a:solidFill>
              </a:rPr>
              <a:t> </a:t>
            </a:r>
            <a:r>
              <a:rPr lang="en-US" sz="1400" i="1" dirty="0">
                <a:solidFill>
                  <a:srgbClr val="00B050"/>
                </a:solidFill>
              </a:rPr>
              <a:t>(What is the total?)</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Son $90 (</a:t>
            </a:r>
            <a:r>
              <a:rPr lang="en-US" sz="1400" b="1" dirty="0" err="1">
                <a:solidFill>
                  <a:schemeClr val="bg1"/>
                </a:solidFill>
              </a:rPr>
              <a:t>noventa</a:t>
            </a:r>
            <a:r>
              <a:rPr lang="en-US" sz="1400" b="1" dirty="0">
                <a:solidFill>
                  <a:schemeClr val="bg1"/>
                </a:solidFill>
              </a:rPr>
              <a:t> </a:t>
            </a:r>
            <a:r>
              <a:rPr lang="en-US" sz="1400" b="1" dirty="0" err="1">
                <a:solidFill>
                  <a:schemeClr val="bg1"/>
                </a:solidFill>
              </a:rPr>
              <a:t>dólares</a:t>
            </a:r>
            <a:r>
              <a:rPr lang="en-US" sz="1400" b="1" dirty="0">
                <a:solidFill>
                  <a:schemeClr val="bg1"/>
                </a:solidFill>
              </a:rPr>
              <a:t>).</a:t>
            </a:r>
            <a:r>
              <a:rPr lang="en-US" sz="1400" dirty="0">
                <a:solidFill>
                  <a:schemeClr val="bg1"/>
                </a:solidFill>
              </a:rPr>
              <a:t> </a:t>
            </a:r>
            <a:r>
              <a:rPr lang="en-US" sz="1400" i="1" dirty="0">
                <a:solidFill>
                  <a:schemeClr val="bg1"/>
                </a:solidFill>
              </a:rPr>
              <a:t>(It is $90 (ninety dollars).)</a:t>
            </a:r>
            <a:br>
              <a:rPr lang="en-US" sz="1400" dirty="0">
                <a:solidFill>
                  <a:schemeClr val="bg1"/>
                </a:solidFill>
              </a:rPr>
            </a:br>
            <a:r>
              <a:rPr lang="en-US" sz="1400" b="1" dirty="0">
                <a:solidFill>
                  <a:srgbClr val="00B050"/>
                </a:solidFill>
              </a:rPr>
              <a:t>B:</a:t>
            </a:r>
            <a:r>
              <a:rPr lang="en-US" sz="1400" dirty="0">
                <a:solidFill>
                  <a:srgbClr val="00B050"/>
                </a:solidFill>
              </a:rPr>
              <a:t> </a:t>
            </a:r>
            <a:r>
              <a:rPr lang="en-US" sz="1400" b="1" dirty="0" err="1">
                <a:solidFill>
                  <a:srgbClr val="00B050"/>
                </a:solidFill>
              </a:rPr>
              <a:t>Muchas</a:t>
            </a:r>
            <a:r>
              <a:rPr lang="en-US" sz="1400" b="1" dirty="0">
                <a:solidFill>
                  <a:srgbClr val="00B050"/>
                </a:solidFill>
              </a:rPr>
              <a:t> gracias. Hasta la </a:t>
            </a:r>
            <a:r>
              <a:rPr lang="en-US" sz="1400" b="1" dirty="0" err="1">
                <a:solidFill>
                  <a:srgbClr val="00B050"/>
                </a:solidFill>
              </a:rPr>
              <a:t>próxima</a:t>
            </a:r>
            <a:r>
              <a:rPr lang="en-US" sz="1400" b="1" dirty="0">
                <a:solidFill>
                  <a:srgbClr val="00B050"/>
                </a:solidFill>
              </a:rPr>
              <a:t>.</a:t>
            </a:r>
            <a:r>
              <a:rPr lang="en-US" sz="1400" dirty="0">
                <a:solidFill>
                  <a:srgbClr val="00B050"/>
                </a:solidFill>
              </a:rPr>
              <a:t> </a:t>
            </a:r>
            <a:r>
              <a:rPr lang="en-US" sz="1400" i="1" dirty="0">
                <a:solidFill>
                  <a:srgbClr val="00B050"/>
                </a:solidFill>
              </a:rPr>
              <a:t>(Thank you very much. See you next time.)</a:t>
            </a:r>
            <a:endParaRPr lang="en-US" sz="1400" dirty="0">
              <a:solidFill>
                <a:srgbClr val="00B050"/>
              </a:solidFill>
            </a:endParaRPr>
          </a:p>
          <a:p>
            <a:r>
              <a:rPr lang="en-US" sz="1400" b="1" dirty="0">
                <a:solidFill>
                  <a:schemeClr val="bg1"/>
                </a:solidFill>
              </a:rPr>
              <a:t>A:</a:t>
            </a:r>
            <a:r>
              <a:rPr lang="en-US" sz="1400" dirty="0">
                <a:solidFill>
                  <a:schemeClr val="bg1"/>
                </a:solidFill>
              </a:rPr>
              <a:t> </a:t>
            </a:r>
            <a:r>
              <a:rPr lang="en-US" sz="1400" b="1" dirty="0">
                <a:solidFill>
                  <a:schemeClr val="bg1"/>
                </a:solidFill>
              </a:rPr>
              <a:t>Gracias a </a:t>
            </a:r>
            <a:r>
              <a:rPr lang="en-US" sz="1400" b="1" dirty="0" err="1">
                <a:solidFill>
                  <a:schemeClr val="bg1"/>
                </a:solidFill>
              </a:rPr>
              <a:t>usted</a:t>
            </a:r>
            <a:r>
              <a:rPr lang="en-US" sz="1400" b="1" dirty="0">
                <a:solidFill>
                  <a:schemeClr val="bg1"/>
                </a:solidFill>
              </a:rPr>
              <a:t>. </a:t>
            </a:r>
            <a:r>
              <a:rPr lang="en-US" sz="1400" b="1" dirty="0" err="1">
                <a:solidFill>
                  <a:schemeClr val="bg1"/>
                </a:solidFill>
              </a:rPr>
              <a:t>Esperamos</a:t>
            </a:r>
            <a:r>
              <a:rPr lang="en-US" sz="1400" b="1" dirty="0">
                <a:solidFill>
                  <a:schemeClr val="bg1"/>
                </a:solidFill>
              </a:rPr>
              <a:t> </a:t>
            </a:r>
            <a:r>
              <a:rPr lang="en-US" sz="1400" b="1" dirty="0" err="1">
                <a:solidFill>
                  <a:schemeClr val="bg1"/>
                </a:solidFill>
              </a:rPr>
              <a:t>que</a:t>
            </a:r>
            <a:r>
              <a:rPr lang="en-US" sz="1400" b="1" dirty="0">
                <a:solidFill>
                  <a:schemeClr val="bg1"/>
                </a:solidFill>
              </a:rPr>
              <a:t> </a:t>
            </a:r>
            <a:r>
              <a:rPr lang="en-US" sz="1400" b="1" dirty="0" err="1">
                <a:solidFill>
                  <a:schemeClr val="bg1"/>
                </a:solidFill>
              </a:rPr>
              <a:t>vuelva</a:t>
            </a:r>
            <a:r>
              <a:rPr lang="en-US" sz="1400" b="1" dirty="0">
                <a:solidFill>
                  <a:schemeClr val="bg1"/>
                </a:solidFill>
              </a:rPr>
              <a:t>.</a:t>
            </a:r>
            <a:r>
              <a:rPr lang="en-US" sz="1400" dirty="0">
                <a:solidFill>
                  <a:schemeClr val="bg1"/>
                </a:solidFill>
              </a:rPr>
              <a:t> </a:t>
            </a:r>
            <a:r>
              <a:rPr lang="en-US" sz="1400" i="1" dirty="0">
                <a:solidFill>
                  <a:schemeClr val="bg1"/>
                </a:solidFill>
              </a:rPr>
              <a:t>(Thank you. We hope you come back.)</a:t>
            </a:r>
            <a:endParaRPr lang="en-US" sz="1400" dirty="0">
              <a:solidFill>
                <a:schemeClr val="bg1"/>
              </a:solidFill>
            </a:endParaRPr>
          </a:p>
        </p:txBody>
      </p:sp>
      <p:pic>
        <p:nvPicPr>
          <p:cNvPr id="3" name="Picture 2" descr="Dibujado a mano ilustración de escena de américa latina">
            <a:extLst>
              <a:ext uri="{FF2B5EF4-FFF2-40B4-BE49-F238E27FC236}">
                <a16:creationId xmlns:a16="http://schemas.microsoft.com/office/drawing/2014/main" id="{CA8EB7ED-8E5E-BFFF-A3D8-F33966A13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63968" y="422148"/>
            <a:ext cx="4828032" cy="52185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226E8D-C1D5-2216-5894-E81CACB86881}"/>
              </a:ext>
            </a:extLst>
          </p:cNvPr>
          <p:cNvSpPr txBox="1"/>
          <p:nvPr/>
        </p:nvSpPr>
        <p:spPr>
          <a:xfrm>
            <a:off x="7917180" y="5850597"/>
            <a:ext cx="4108704" cy="646331"/>
          </a:xfrm>
          <a:prstGeom prst="rect">
            <a:avLst/>
          </a:prstGeom>
          <a:noFill/>
        </p:spPr>
        <p:txBody>
          <a:bodyPr wrap="square">
            <a:spAutoFit/>
          </a:bodyPr>
          <a:lstStyle/>
          <a:p>
            <a:r>
              <a:rPr lang="es-ES" sz="1800" b="1" i="1" dirty="0"/>
              <a:t>Esperamos que vuelva. </a:t>
            </a:r>
            <a:r>
              <a:rPr lang="es-ES" sz="1800" dirty="0"/>
              <a:t>= </a:t>
            </a:r>
          </a:p>
          <a:p>
            <a:pPr algn="ctr"/>
            <a:r>
              <a:rPr lang="es-ES" sz="1800" dirty="0" err="1"/>
              <a:t>We</a:t>
            </a:r>
            <a:r>
              <a:rPr lang="es-ES" sz="1800" dirty="0"/>
              <a:t> hope </a:t>
            </a:r>
            <a:r>
              <a:rPr lang="es-ES" sz="1800" dirty="0" err="1"/>
              <a:t>you</a:t>
            </a:r>
            <a:r>
              <a:rPr lang="es-ES" sz="1800" dirty="0"/>
              <a:t> come back.</a:t>
            </a:r>
            <a:endParaRPr lang="en-US" dirty="0"/>
          </a:p>
        </p:txBody>
      </p:sp>
    </p:spTree>
    <p:extLst>
      <p:ext uri="{BB962C8B-B14F-4D97-AF65-F5344CB8AC3E}">
        <p14:creationId xmlns:p14="http://schemas.microsoft.com/office/powerpoint/2010/main" val="30669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B2E7-C162-732C-AEBB-53042448818A}"/>
              </a:ext>
            </a:extLst>
          </p:cNvPr>
          <p:cNvSpPr>
            <a:spLocks noGrp="1"/>
          </p:cNvSpPr>
          <p:nvPr>
            <p:ph type="title"/>
          </p:nvPr>
        </p:nvSpPr>
        <p:spPr>
          <a:xfrm>
            <a:off x="627120" y="548300"/>
            <a:ext cx="11891016" cy="970450"/>
          </a:xfrm>
        </p:spPr>
        <p:txBody>
          <a:bodyPr/>
          <a:lstStyle/>
          <a:p>
            <a:r>
              <a:rPr lang="en-US" sz="6000" dirty="0"/>
              <a:t>TRAVEL VOCABULARY</a:t>
            </a:r>
          </a:p>
        </p:txBody>
      </p:sp>
      <p:pic>
        <p:nvPicPr>
          <p:cNvPr id="1028" name="Picture 4" descr="Terminal del aeropuerto con gente esperando.">
            <a:extLst>
              <a:ext uri="{FF2B5EF4-FFF2-40B4-BE49-F238E27FC236}">
                <a16:creationId xmlns:a16="http://schemas.microsoft.com/office/drawing/2014/main" id="{796D40B4-BC57-4A69-0253-3EFB6313F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78" y="1845564"/>
            <a:ext cx="981075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100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87ED37-3EB9-3719-E75F-3DE38368C8E7}"/>
              </a:ext>
            </a:extLst>
          </p:cNvPr>
          <p:cNvGraphicFramePr>
            <a:graphicFrameLocks noGrp="1"/>
          </p:cNvGraphicFramePr>
          <p:nvPr>
            <p:extLst>
              <p:ext uri="{D42A27DB-BD31-4B8C-83A1-F6EECF244321}">
                <p14:modId xmlns:p14="http://schemas.microsoft.com/office/powerpoint/2010/main" val="3994014296"/>
              </p:ext>
            </p:extLst>
          </p:nvPr>
        </p:nvGraphicFramePr>
        <p:xfrm>
          <a:off x="3042221" y="1426899"/>
          <a:ext cx="6590602" cy="4023360"/>
        </p:xfrm>
        <a:graphic>
          <a:graphicData uri="http://schemas.openxmlformats.org/drawingml/2006/table">
            <a:tbl>
              <a:tblPr firstRow="1" firstCol="1" bandRow="1" bandCol="1">
                <a:tableStyleId>{5C22544A-7EE6-4342-B048-85BDC9FD1C3A}</a:tableStyleId>
              </a:tblPr>
              <a:tblGrid>
                <a:gridCol w="3459998">
                  <a:extLst>
                    <a:ext uri="{9D8B030D-6E8A-4147-A177-3AD203B41FA5}">
                      <a16:colId xmlns:a16="http://schemas.microsoft.com/office/drawing/2014/main" val="3480511721"/>
                    </a:ext>
                  </a:extLst>
                </a:gridCol>
                <a:gridCol w="3130604">
                  <a:extLst>
                    <a:ext uri="{9D8B030D-6E8A-4147-A177-3AD203B41FA5}">
                      <a16:colId xmlns:a16="http://schemas.microsoft.com/office/drawing/2014/main" val="1008965828"/>
                    </a:ext>
                  </a:extLst>
                </a:gridCol>
              </a:tblGrid>
              <a:tr h="365760">
                <a:tc>
                  <a:txBody>
                    <a:bodyPr/>
                    <a:lstStyle/>
                    <a:p>
                      <a:pPr marL="0" marR="0">
                        <a:buNone/>
                      </a:pPr>
                      <a:r>
                        <a:rPr lang="en-US" sz="2000" i="0" kern="100" dirty="0" err="1">
                          <a:solidFill>
                            <a:schemeClr val="bg1"/>
                          </a:solidFill>
                          <a:effectLst/>
                        </a:rPr>
                        <a:t>el</a:t>
                      </a:r>
                      <a:r>
                        <a:rPr lang="en-US" sz="2000" i="0" kern="100" dirty="0">
                          <a:solidFill>
                            <a:schemeClr val="bg1"/>
                          </a:solidFill>
                          <a:effectLst/>
                        </a:rPr>
                        <a:t> </a:t>
                      </a:r>
                      <a:r>
                        <a:rPr lang="en-US" sz="2000" i="0" kern="100" dirty="0" err="1">
                          <a:solidFill>
                            <a:schemeClr val="bg1"/>
                          </a:solidFill>
                          <a:effectLst/>
                        </a:rPr>
                        <a:t>itinerario</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i="0" kern="100" dirty="0">
                          <a:solidFill>
                            <a:schemeClr val="bg1"/>
                          </a:solidFill>
                          <a:effectLst/>
                        </a:rPr>
                        <a:t>the itinerary</a:t>
                      </a:r>
                      <a:endParaRPr lang="en-US" sz="2000" b="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69242120"/>
                  </a:ext>
                </a:extLst>
              </a:tr>
              <a:tr h="365760">
                <a:tc>
                  <a:txBody>
                    <a:bodyPr/>
                    <a:lstStyle/>
                    <a:p>
                      <a:pPr marL="0" marR="0">
                        <a:buNone/>
                      </a:pPr>
                      <a:r>
                        <a:rPr lang="en-US" sz="1800" i="0" kern="100" dirty="0" err="1">
                          <a:solidFill>
                            <a:schemeClr val="bg1"/>
                          </a:solidFill>
                          <a:effectLst/>
                        </a:rPr>
                        <a:t>los</a:t>
                      </a:r>
                      <a:r>
                        <a:rPr lang="en-US" sz="1800" i="0" kern="100" dirty="0">
                          <a:solidFill>
                            <a:schemeClr val="bg1"/>
                          </a:solidFill>
                          <a:effectLst/>
                        </a:rPr>
                        <a:t> </a:t>
                      </a:r>
                      <a:r>
                        <a:rPr lang="en-US" sz="1800" i="0" kern="100" dirty="0" err="1">
                          <a:solidFill>
                            <a:schemeClr val="bg1"/>
                          </a:solidFill>
                          <a:effectLst/>
                        </a:rPr>
                        <a:t>documentos</a:t>
                      </a:r>
                      <a:r>
                        <a:rPr lang="en-US" sz="1800" i="0" kern="100" dirty="0">
                          <a:solidFill>
                            <a:schemeClr val="bg1"/>
                          </a:solidFill>
                          <a:effectLst/>
                        </a:rPr>
                        <a:t> para </a:t>
                      </a:r>
                      <a:r>
                        <a:rPr lang="en-US" sz="1800" i="0" kern="100" dirty="0" err="1">
                          <a:solidFill>
                            <a:schemeClr val="bg1"/>
                          </a:solidFill>
                          <a:effectLst/>
                        </a:rPr>
                        <a:t>viajar</a:t>
                      </a:r>
                      <a:endParaRPr lang="en-US" sz="18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the travel documents</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04496092"/>
                  </a:ext>
                </a:extLst>
              </a:tr>
              <a:tr h="365760">
                <a:tc>
                  <a:txBody>
                    <a:bodyPr/>
                    <a:lstStyle/>
                    <a:p>
                      <a:pPr marL="0" marR="0">
                        <a:buNone/>
                      </a:pPr>
                      <a:r>
                        <a:rPr lang="en-US" sz="2000" i="0" kern="100" dirty="0" err="1">
                          <a:solidFill>
                            <a:schemeClr val="bg1"/>
                          </a:solidFill>
                          <a:effectLst/>
                        </a:rPr>
                        <a:t>el</a:t>
                      </a:r>
                      <a:r>
                        <a:rPr lang="en-US" sz="2000" i="0" kern="100" dirty="0">
                          <a:solidFill>
                            <a:schemeClr val="bg1"/>
                          </a:solidFill>
                          <a:effectLst/>
                        </a:rPr>
                        <a:t> </a:t>
                      </a:r>
                      <a:r>
                        <a:rPr lang="en-US" sz="2000" i="0" kern="100" dirty="0" err="1">
                          <a:solidFill>
                            <a:schemeClr val="bg1"/>
                          </a:solidFill>
                          <a:effectLst/>
                        </a:rPr>
                        <a:t>seguro</a:t>
                      </a:r>
                      <a:r>
                        <a:rPr lang="en-US" sz="2000" i="0" kern="100" dirty="0">
                          <a:solidFill>
                            <a:schemeClr val="bg1"/>
                          </a:solidFill>
                          <a:effectLst/>
                        </a:rPr>
                        <a:t> de </a:t>
                      </a:r>
                      <a:r>
                        <a:rPr lang="en-US" sz="2000" i="0" kern="100" dirty="0" err="1">
                          <a:solidFill>
                            <a:schemeClr val="bg1"/>
                          </a:solidFill>
                          <a:effectLst/>
                        </a:rPr>
                        <a:t>viaje</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the travel insurance</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91042156"/>
                  </a:ext>
                </a:extLst>
              </a:tr>
              <a:tr h="365760">
                <a:tc>
                  <a:txBody>
                    <a:bodyPr/>
                    <a:lstStyle/>
                    <a:p>
                      <a:pPr marL="0" marR="0">
                        <a:buNone/>
                      </a:pPr>
                      <a:r>
                        <a:rPr lang="en-US" sz="2000" i="0" kern="100">
                          <a:solidFill>
                            <a:schemeClr val="bg1"/>
                          </a:solidFill>
                          <a:effectLst/>
                        </a:rPr>
                        <a:t>el pasaporte</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the passport</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37676366"/>
                  </a:ext>
                </a:extLst>
              </a:tr>
              <a:tr h="365760">
                <a:tc>
                  <a:txBody>
                    <a:bodyPr/>
                    <a:lstStyle/>
                    <a:p>
                      <a:pPr marL="0" marR="0">
                        <a:buNone/>
                      </a:pPr>
                      <a:r>
                        <a:rPr lang="en-US" sz="2000" i="0" kern="100">
                          <a:solidFill>
                            <a:schemeClr val="bg1"/>
                          </a:solidFill>
                          <a:effectLst/>
                        </a:rPr>
                        <a:t>los boletos</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the tickets</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22454414"/>
                  </a:ext>
                </a:extLst>
              </a:tr>
              <a:tr h="365760">
                <a:tc>
                  <a:txBody>
                    <a:bodyPr/>
                    <a:lstStyle/>
                    <a:p>
                      <a:pPr marL="0" marR="0">
                        <a:buNone/>
                      </a:pPr>
                      <a:r>
                        <a:rPr lang="en-US" sz="2000" i="0" kern="100">
                          <a:solidFill>
                            <a:schemeClr val="bg1"/>
                          </a:solidFill>
                          <a:effectLst/>
                        </a:rPr>
                        <a:t>la aduana</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customs</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23366022"/>
                  </a:ext>
                </a:extLst>
              </a:tr>
              <a:tr h="365760">
                <a:tc>
                  <a:txBody>
                    <a:bodyPr/>
                    <a:lstStyle/>
                    <a:p>
                      <a:pPr marL="0" marR="0">
                        <a:buNone/>
                      </a:pPr>
                      <a:r>
                        <a:rPr lang="en-US" sz="2000" i="0" kern="100">
                          <a:solidFill>
                            <a:schemeClr val="bg1"/>
                          </a:solidFill>
                          <a:effectLst/>
                        </a:rPr>
                        <a:t>la migración</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immigration</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94107581"/>
                  </a:ext>
                </a:extLst>
              </a:tr>
              <a:tr h="365760">
                <a:tc>
                  <a:txBody>
                    <a:bodyPr/>
                    <a:lstStyle/>
                    <a:p>
                      <a:pPr marL="0" marR="0">
                        <a:buNone/>
                      </a:pPr>
                      <a:r>
                        <a:rPr lang="en-US" sz="2000" i="0" kern="100">
                          <a:solidFill>
                            <a:schemeClr val="bg1"/>
                          </a:solidFill>
                          <a:effectLst/>
                        </a:rPr>
                        <a:t>el aeropuerto</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the airport</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48778028"/>
                  </a:ext>
                </a:extLst>
              </a:tr>
              <a:tr h="365760">
                <a:tc>
                  <a:txBody>
                    <a:bodyPr/>
                    <a:lstStyle/>
                    <a:p>
                      <a:pPr marL="0" marR="0">
                        <a:buNone/>
                      </a:pPr>
                      <a:r>
                        <a:rPr lang="en-US" sz="2000" i="0" kern="0">
                          <a:solidFill>
                            <a:schemeClr val="bg1"/>
                          </a:solidFill>
                          <a:effectLst/>
                        </a:rPr>
                        <a:t>la aerolínea</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0" dirty="0">
                          <a:solidFill>
                            <a:schemeClr val="bg1"/>
                          </a:solidFill>
                          <a:effectLst/>
                        </a:rPr>
                        <a:t>the airline</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66439662"/>
                  </a:ext>
                </a:extLst>
              </a:tr>
              <a:tr h="365760">
                <a:tc>
                  <a:txBody>
                    <a:bodyPr/>
                    <a:lstStyle/>
                    <a:p>
                      <a:pPr marL="0" marR="0">
                        <a:buNone/>
                      </a:pPr>
                      <a:r>
                        <a:rPr lang="en-US" sz="2000" i="0" kern="100">
                          <a:solidFill>
                            <a:schemeClr val="bg1"/>
                          </a:solidFill>
                          <a:effectLst/>
                        </a:rPr>
                        <a:t>la estación del tren</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train station</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18791696"/>
                  </a:ext>
                </a:extLst>
              </a:tr>
              <a:tr h="365760">
                <a:tc>
                  <a:txBody>
                    <a:bodyPr/>
                    <a:lstStyle/>
                    <a:p>
                      <a:pPr marL="0" marR="0">
                        <a:buNone/>
                      </a:pPr>
                      <a:r>
                        <a:rPr lang="en-US" sz="2000" i="0" kern="100">
                          <a:solidFill>
                            <a:schemeClr val="bg1"/>
                          </a:solidFill>
                          <a:effectLst/>
                        </a:rPr>
                        <a:t>despegar</a:t>
                      </a:r>
                      <a:endParaRPr lang="en-US" sz="2000" i="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i="0" kern="100" dirty="0">
                          <a:solidFill>
                            <a:schemeClr val="bg1"/>
                          </a:solidFill>
                          <a:effectLst/>
                        </a:rPr>
                        <a:t>to take off</a:t>
                      </a:r>
                      <a:endParaRPr lang="en-US" sz="2000" i="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69056543"/>
                  </a:ext>
                </a:extLst>
              </a:tr>
            </a:tbl>
          </a:graphicData>
        </a:graphic>
      </p:graphicFrame>
      <p:pic>
        <p:nvPicPr>
          <p:cNvPr id="2050" name="Picture 2" descr="El icono del vector de itinerario se puede utilizar para el conjunto de iconos de planificación de vacaciones">
            <a:extLst>
              <a:ext uri="{FF2B5EF4-FFF2-40B4-BE49-F238E27FC236}">
                <a16:creationId xmlns:a16="http://schemas.microsoft.com/office/drawing/2014/main" id="{F22DCE7D-3905-B751-BBAB-CBB10B899B1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649" b="92162" l="6757" r="91622">
                        <a14:foregroundMark x1="42432" y1="8649" x2="58243" y2="9865"/>
                        <a14:foregroundMark x1="46757" y1="22838" x2="37432" y2="37838"/>
                        <a14:foregroundMark x1="37432" y1="37838" x2="37703" y2="59595"/>
                        <a14:foregroundMark x1="37703" y1="59595" x2="38378" y2="60811"/>
                        <a14:foregroundMark x1="26892" y1="62162" x2="25676" y2="49459"/>
                        <a14:foregroundMark x1="25676" y1="49459" x2="49730" y2="31351"/>
                        <a14:foregroundMark x1="49730" y1="31351" x2="58514" y2="63514"/>
                        <a14:foregroundMark x1="58514" y1="63514" x2="50135" y2="74189"/>
                        <a14:foregroundMark x1="40541" y1="65811" x2="37432" y2="45541"/>
                        <a14:foregroundMark x1="37432" y1="45541" x2="40405" y2="26622"/>
                        <a14:foregroundMark x1="40405" y1="26622" x2="41486" y2="26081"/>
                        <a14:foregroundMark x1="36486" y1="77568" x2="45541" y2="71216"/>
                        <a14:foregroundMark x1="45541" y1="71216" x2="55270" y2="34324"/>
                        <a14:foregroundMark x1="91622" y1="42432" x2="89054" y2="59595"/>
                        <a14:foregroundMark x1="54459" y1="91081" x2="45405" y2="92297"/>
                        <a14:foregroundMark x1="7838" y1="57838" x2="6757" y2="43514"/>
                        <a14:foregroundMark x1="48919" y1="77162" x2="45000" y2="60270"/>
                        <a14:foregroundMark x1="45000" y1="60270" x2="53919" y2="40135"/>
                        <a14:foregroundMark x1="53919" y1="40135" x2="57568" y2="39865"/>
                        <a14:foregroundMark x1="65270" y1="73784" x2="64189" y2="61486"/>
                        <a14:foregroundMark x1="64189" y1="61486" x2="71081" y2="67432"/>
                        <a14:foregroundMark x1="71081" y1="67432" x2="62027" y2="69324"/>
                        <a14:foregroundMark x1="49054" y1="29459" x2="34054" y2="40541"/>
                        <a14:foregroundMark x1="34054" y1="40541" x2="54054" y2="56757"/>
                        <a14:foregroundMark x1="54054" y1="56757" x2="49730" y2="19595"/>
                        <a14:foregroundMark x1="21486" y1="22838" x2="30676" y2="48919"/>
                        <a14:foregroundMark x1="30676" y1="48919" x2="33378" y2="48919"/>
                        <a14:foregroundMark x1="61081" y1="33378" x2="61622" y2="53514"/>
                        <a14:foregroundMark x1="61622" y1="53514" x2="62297" y2="53649"/>
                        <a14:foregroundMark x1="58378" y1="33919" x2="59054" y2="35000"/>
                        <a14:foregroundMark x1="43108" y1="44865" x2="43108" y2="44865"/>
                        <a14:foregroundMark x1="40676" y1="41892" x2="59189" y2="40270"/>
                        <a14:foregroundMark x1="50541" y1="46216" x2="39730" y2="37297"/>
                        <a14:foregroundMark x1="33649" y1="34189" x2="28108" y2="32973"/>
                        <a14:foregroundMark x1="29459" y1="31622" x2="42162" y2="31486"/>
                        <a14:foregroundMark x1="54189" y1="31622" x2="65270" y2="30000"/>
                        <a14:foregroundMark x1="61351" y1="75676" x2="56216" y2="67162"/>
                        <a14:foregroundMark x1="56216" y1="67162" x2="55135" y2="57973"/>
                        <a14:foregroundMark x1="61757" y1="59459" x2="70270" y2="64054"/>
                        <a14:foregroundMark x1="70270" y1="64054" x2="68784" y2="76486"/>
                        <a14:foregroundMark x1="68784" y1="76486" x2="64189" y2="80135"/>
                        <a14:foregroundMark x1="38514" y1="62838" x2="30000" y2="68243"/>
                        <a14:foregroundMark x1="30000" y1="68243" x2="41216" y2="75676"/>
                        <a14:foregroundMark x1="41216" y1="75676" x2="47973" y2="73108"/>
                        <a14:foregroundMark x1="29189" y1="60946" x2="32027" y2="53649"/>
                        <a14:foregroundMark x1="32027" y1="53649" x2="48378" y2="56757"/>
                        <a14:foregroundMark x1="48378" y1="56757" x2="33649" y2="67568"/>
                        <a14:foregroundMark x1="33649" y1="67568" x2="30270" y2="66216"/>
                        <a14:foregroundMark x1="34730" y1="68784" x2="46216" y2="64324"/>
                        <a14:foregroundMark x1="46216" y1="64324" x2="53243" y2="74189"/>
                        <a14:foregroundMark x1="53243" y1="74189" x2="40676" y2="74459"/>
                        <a14:foregroundMark x1="40676" y1="74459" x2="40541" y2="74189"/>
                        <a14:foregroundMark x1="30000" y1="75676" x2="29459" y2="67297"/>
                        <a14:foregroundMark x1="29459" y1="67297" x2="36486" y2="60541"/>
                        <a14:foregroundMark x1="36486" y1="60541" x2="39459" y2="64054"/>
                        <a14:foregroundMark x1="22973" y1="63514" x2="20811" y2="71351"/>
                        <a14:foregroundMark x1="20811" y1="71351" x2="36351" y2="83649"/>
                        <a14:foregroundMark x1="36351" y1="83649" x2="42973" y2="82297"/>
                        <a14:foregroundMark x1="50270" y1="60000" x2="53108" y2="68243"/>
                        <a14:foregroundMark x1="53108" y1="68243" x2="53243" y2="64865"/>
                      </a14:backgroundRemoval>
                    </a14:imgEffect>
                  </a14:imgLayer>
                </a14:imgProps>
              </a:ext>
              <a:ext uri="{28A0092B-C50C-407E-A947-70E740481C1C}">
                <a14:useLocalDpi xmlns:a14="http://schemas.microsoft.com/office/drawing/2010/main" val="0"/>
              </a:ext>
            </a:extLst>
          </a:blip>
          <a:srcRect/>
          <a:stretch>
            <a:fillRect/>
          </a:stretch>
        </p:blipFill>
        <p:spPr bwMode="auto">
          <a:xfrm>
            <a:off x="10053540" y="2235707"/>
            <a:ext cx="1929401" cy="1929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hombre llena el formulario de documento. Ilustración de escritorio de vista superior">
            <a:extLst>
              <a:ext uri="{FF2B5EF4-FFF2-40B4-BE49-F238E27FC236}">
                <a16:creationId xmlns:a16="http://schemas.microsoft.com/office/drawing/2014/main" id="{493D3C32-8B88-EF26-C205-657CCE367D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45" t="29333" r="9423" b="14534"/>
          <a:stretch>
            <a:fillRect/>
          </a:stretch>
        </p:blipFill>
        <p:spPr bwMode="auto">
          <a:xfrm>
            <a:off x="7182150" y="116488"/>
            <a:ext cx="1375437" cy="12038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ustración del seguro de vida">
            <a:extLst>
              <a:ext uri="{FF2B5EF4-FFF2-40B4-BE49-F238E27FC236}">
                <a16:creationId xmlns:a16="http://schemas.microsoft.com/office/drawing/2014/main" id="{548DA02A-F9C1-10CE-1CD4-D47A4C7C5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3224" y="282098"/>
            <a:ext cx="2273808" cy="17250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saporte con billetes de avión sobre fondo blanco.">
            <a:extLst>
              <a:ext uri="{FF2B5EF4-FFF2-40B4-BE49-F238E27FC236}">
                <a16:creationId xmlns:a16="http://schemas.microsoft.com/office/drawing/2014/main" id="{F629806F-DF42-694D-DCA2-700AAE4FB76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56" b="92714" l="5135" r="95000">
                        <a14:foregroundMark x1="7297" y1="29271" x2="7703" y2="40955"/>
                        <a14:foregroundMark x1="48919" y1="6407" x2="95135" y2="32286"/>
                        <a14:foregroundMark x1="51622" y1="92839" x2="45541" y2="92085"/>
                        <a14:foregroundMark x1="5541" y1="30905" x2="5135" y2="28518"/>
                      </a14:backgroundRemoval>
                    </a14:imgEffect>
                  </a14:imgLayer>
                </a14:imgProps>
              </a:ext>
              <a:ext uri="{28A0092B-C50C-407E-A947-70E740481C1C}">
                <a14:useLocalDpi xmlns:a14="http://schemas.microsoft.com/office/drawing/2010/main" val="0"/>
              </a:ext>
            </a:extLst>
          </a:blip>
          <a:srcRect/>
          <a:stretch>
            <a:fillRect/>
          </a:stretch>
        </p:blipFill>
        <p:spPr bwMode="auto">
          <a:xfrm>
            <a:off x="402865" y="2007116"/>
            <a:ext cx="2218639" cy="23865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arjeta de embarque plana con zonas azules">
            <a:extLst>
              <a:ext uri="{FF2B5EF4-FFF2-40B4-BE49-F238E27FC236}">
                <a16:creationId xmlns:a16="http://schemas.microsoft.com/office/drawing/2014/main" id="{F3DE3894-9491-036C-3C34-6DC446B28D1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8649" b="85000" l="8108" r="94189">
                        <a14:foregroundMark x1="10000" y1="51351" x2="13108" y2="62297"/>
                        <a14:foregroundMark x1="13108" y1="62297" x2="46892" y2="79730"/>
                        <a14:foregroundMark x1="46892" y1="79730" x2="75270" y2="70405"/>
                        <a14:foregroundMark x1="85405" y1="65811" x2="71892" y2="57568"/>
                        <a14:foregroundMark x1="71892" y1="57568" x2="56486" y2="55000"/>
                        <a14:foregroundMark x1="82838" y1="38649" x2="85676" y2="40135"/>
                        <a14:foregroundMark x1="87703" y1="39865" x2="83784" y2="40676"/>
                        <a14:foregroundMark x1="90270" y1="71892" x2="85946" y2="50135"/>
                        <a14:foregroundMark x1="85946" y1="50135" x2="85946" y2="49865"/>
                        <a14:foregroundMark x1="94459" y1="65405" x2="84459" y2="43784"/>
                        <a14:foregroundMark x1="84459" y1="43784" x2="84459" y2="43784"/>
                        <a14:foregroundMark x1="92162" y1="69189" x2="83514" y2="76892"/>
                        <a14:foregroundMark x1="83514" y1="76892" x2="72432" y2="78649"/>
                        <a14:foregroundMark x1="86486" y1="77703" x2="93784" y2="72162"/>
                        <a14:foregroundMark x1="14459" y1="77838" x2="10811" y2="71216"/>
                        <a14:foregroundMark x1="10811" y1="71216" x2="8649" y2="61351"/>
                        <a14:foregroundMark x1="8649" y1="61351" x2="9054" y2="59865"/>
                        <a14:foregroundMark x1="62297" y1="71216" x2="54054" y2="73108"/>
                        <a14:foregroundMark x1="54054" y1="73108" x2="58919" y2="74054"/>
                        <a14:foregroundMark x1="44730" y1="65541" x2="51351" y2="61757"/>
                        <a14:foregroundMark x1="58243" y1="67027" x2="62027" y2="64324"/>
                        <a14:foregroundMark x1="50270" y1="67973" x2="60676" y2="66892"/>
                        <a14:foregroundMark x1="60676" y1="66892" x2="61486" y2="67432"/>
                        <a14:foregroundMark x1="57162" y1="73784" x2="57162" y2="62297"/>
                        <a14:foregroundMark x1="53784" y1="70541" x2="53514" y2="63378"/>
                        <a14:foregroundMark x1="55811" y1="72703" x2="59459" y2="67568"/>
                        <a14:foregroundMark x1="9865" y1="75676" x2="8108" y2="59189"/>
                        <a14:foregroundMark x1="43919" y1="69189" x2="43514" y2="70676"/>
                        <a14:foregroundMark x1="60676" y1="78784" x2="50811" y2="79595"/>
                        <a14:foregroundMark x1="55000" y1="79189" x2="73784" y2="77027"/>
                        <a14:foregroundMark x1="88378" y1="78243" x2="91351" y2="76216"/>
                      </a14:backgroundRemoval>
                    </a14:imgEffect>
                  </a14:imgLayer>
                </a14:imgProps>
              </a:ext>
              <a:ext uri="{28A0092B-C50C-407E-A947-70E740481C1C}">
                <a14:useLocalDpi xmlns:a14="http://schemas.microsoft.com/office/drawing/2010/main" val="0"/>
              </a:ext>
            </a:extLst>
          </a:blip>
          <a:srcRect t="34400" b="9200"/>
          <a:stretch>
            <a:fillRect/>
          </a:stretch>
        </p:blipFill>
        <p:spPr bwMode="auto">
          <a:xfrm>
            <a:off x="3599688" y="14461"/>
            <a:ext cx="2496312" cy="14079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eropuerto concepto 4 iconos planos cuadrados">
            <a:extLst>
              <a:ext uri="{FF2B5EF4-FFF2-40B4-BE49-F238E27FC236}">
                <a16:creationId xmlns:a16="http://schemas.microsoft.com/office/drawing/2014/main" id="{4ADA4696-69CC-80DF-16C9-50B4484DC3F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0000" b="50000"/>
          <a:stretch>
            <a:fillRect/>
          </a:stretch>
        </p:blipFill>
        <p:spPr bwMode="auto">
          <a:xfrm>
            <a:off x="10006426" y="4482818"/>
            <a:ext cx="1976515" cy="197651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irport Immigration: Over 18,558 Royalty-Free Licensable Stock  Illustrations &amp; Drawings | Shutterstock">
            <a:extLst>
              <a:ext uri="{FF2B5EF4-FFF2-40B4-BE49-F238E27FC236}">
                <a16:creationId xmlns:a16="http://schemas.microsoft.com/office/drawing/2014/main" id="{A5C1C695-BAB8-A4E0-C866-1EBF11F701C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173" r="27707"/>
          <a:stretch>
            <a:fillRect/>
          </a:stretch>
        </p:blipFill>
        <p:spPr bwMode="auto">
          <a:xfrm>
            <a:off x="465844" y="4441184"/>
            <a:ext cx="1971327" cy="20181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eropuerto, aviones. Ilustración de vector de Lineart en blanco y negro con terminal aérea y aviones.">
            <a:extLst>
              <a:ext uri="{FF2B5EF4-FFF2-40B4-BE49-F238E27FC236}">
                <a16:creationId xmlns:a16="http://schemas.microsoft.com/office/drawing/2014/main" id="{109B0E1A-7981-4F34-DFF9-9334BB13C6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559" y="319603"/>
            <a:ext cx="2555252" cy="142265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ímbolo de viaje LogoLove to Fly Diseño de vectores aislados">
            <a:extLst>
              <a:ext uri="{FF2B5EF4-FFF2-40B4-BE49-F238E27FC236}">
                <a16:creationId xmlns:a16="http://schemas.microsoft.com/office/drawing/2014/main" id="{EAA26D5D-750E-7FAD-9432-6D4005C7988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48947" y="5218024"/>
            <a:ext cx="2237994" cy="18387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lustración del concepto de estación de tren">
            <a:extLst>
              <a:ext uri="{FF2B5EF4-FFF2-40B4-BE49-F238E27FC236}">
                <a16:creationId xmlns:a16="http://schemas.microsoft.com/office/drawing/2014/main" id="{69856C25-31BC-C2A1-47E2-DFDE34FE89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89466" y="5512155"/>
            <a:ext cx="1936242" cy="128995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25.100+ Aterrizar Ilustraciones de Stock, gráficos vectoriales libres de  derechos y clip art - iStock | Avion, Despegar, Paracaidas">
            <a:extLst>
              <a:ext uri="{FF2B5EF4-FFF2-40B4-BE49-F238E27FC236}">
                <a16:creationId xmlns:a16="http://schemas.microsoft.com/office/drawing/2014/main" id="{2C859390-64AB-61E3-BD80-F51AC68107B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680" t="20104" r="51673" b="12422"/>
          <a:stretch>
            <a:fillRect/>
          </a:stretch>
        </p:blipFill>
        <p:spPr bwMode="auto">
          <a:xfrm>
            <a:off x="3150272" y="5597943"/>
            <a:ext cx="1322961" cy="111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7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1000"/>
                                        <p:tgtEl>
                                          <p:spTgt spid="2054"/>
                                        </p:tgtEl>
                                      </p:cBhvr>
                                    </p:animEffect>
                                    <p:anim calcmode="lin" valueType="num">
                                      <p:cBhvr>
                                        <p:cTn id="24" dur="1000" fill="hold"/>
                                        <p:tgtEl>
                                          <p:spTgt spid="2054"/>
                                        </p:tgtEl>
                                        <p:attrNameLst>
                                          <p:attrName>ppt_x</p:attrName>
                                        </p:attrNameLst>
                                      </p:cBhvr>
                                      <p:tavLst>
                                        <p:tav tm="0">
                                          <p:val>
                                            <p:strVal val="#ppt_x"/>
                                          </p:val>
                                        </p:tav>
                                        <p:tav tm="100000">
                                          <p:val>
                                            <p:strVal val="#ppt_x"/>
                                          </p:val>
                                        </p:tav>
                                      </p:tavLst>
                                    </p:anim>
                                    <p:anim calcmode="lin" valueType="num">
                                      <p:cBhvr>
                                        <p:cTn id="25"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6"/>
                                        </p:tgtEl>
                                        <p:attrNameLst>
                                          <p:attrName>style.visibility</p:attrName>
                                        </p:attrNameLst>
                                      </p:cBhvr>
                                      <p:to>
                                        <p:strVal val="visible"/>
                                      </p:to>
                                    </p:set>
                                    <p:animEffect transition="in" filter="barn(inVertical)">
                                      <p:cBhvr>
                                        <p:cTn id="30" dur="500"/>
                                        <p:tgtEl>
                                          <p:spTgt spid="20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wipe(down)">
                                      <p:cBhvr>
                                        <p:cTn id="35" dur="500"/>
                                        <p:tgtEl>
                                          <p:spTgt spid="205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60"/>
                                        </p:tgtEl>
                                        <p:attrNameLst>
                                          <p:attrName>style.visibility</p:attrName>
                                        </p:attrNameLst>
                                      </p:cBhvr>
                                      <p:to>
                                        <p:strVal val="visible"/>
                                      </p:to>
                                    </p:set>
                                    <p:animEffect transition="in" filter="wipe(down)">
                                      <p:cBhvr>
                                        <p:cTn id="40" dur="500"/>
                                        <p:tgtEl>
                                          <p:spTgt spid="206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062"/>
                                        </p:tgtEl>
                                        <p:attrNameLst>
                                          <p:attrName>style.visibility</p:attrName>
                                        </p:attrNameLst>
                                      </p:cBhvr>
                                      <p:to>
                                        <p:strVal val="visible"/>
                                      </p:to>
                                    </p:set>
                                    <p:animEffect transition="in" filter="circle(in)">
                                      <p:cBhvr>
                                        <p:cTn id="45" dur="2000"/>
                                        <p:tgtEl>
                                          <p:spTgt spid="206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heel(1)">
                                      <p:cBhvr>
                                        <p:cTn id="50" dur="2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064"/>
                                        </p:tgtEl>
                                        <p:attrNameLst>
                                          <p:attrName>style.visibility</p:attrName>
                                        </p:attrNameLst>
                                      </p:cBhvr>
                                      <p:to>
                                        <p:strVal val="visible"/>
                                      </p:to>
                                    </p:set>
                                    <p:animEffect transition="in" filter="randombar(horizontal)">
                                      <p:cBhvr>
                                        <p:cTn id="55" dur="500"/>
                                        <p:tgtEl>
                                          <p:spTgt spid="206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66"/>
                                        </p:tgtEl>
                                        <p:attrNameLst>
                                          <p:attrName>style.visibility</p:attrName>
                                        </p:attrNameLst>
                                      </p:cBhvr>
                                      <p:to>
                                        <p:strVal val="visible"/>
                                      </p:to>
                                    </p:set>
                                    <p:anim calcmode="lin" valueType="num">
                                      <p:cBhvr additive="base">
                                        <p:cTn id="60" dur="500" fill="hold"/>
                                        <p:tgtEl>
                                          <p:spTgt spid="2066"/>
                                        </p:tgtEl>
                                        <p:attrNameLst>
                                          <p:attrName>ppt_x</p:attrName>
                                        </p:attrNameLst>
                                      </p:cBhvr>
                                      <p:tavLst>
                                        <p:tav tm="0">
                                          <p:val>
                                            <p:strVal val="#ppt_x"/>
                                          </p:val>
                                        </p:tav>
                                        <p:tav tm="100000">
                                          <p:val>
                                            <p:strVal val="#ppt_x"/>
                                          </p:val>
                                        </p:tav>
                                      </p:tavLst>
                                    </p:anim>
                                    <p:anim calcmode="lin" valueType="num">
                                      <p:cBhvr additive="base">
                                        <p:cTn id="61"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68"/>
                                        </p:tgtEl>
                                        <p:attrNameLst>
                                          <p:attrName>style.visibility</p:attrName>
                                        </p:attrNameLst>
                                      </p:cBhvr>
                                      <p:to>
                                        <p:strVal val="visible"/>
                                      </p:to>
                                    </p:set>
                                    <p:animEffect transition="in" filter="fade">
                                      <p:cBhvr>
                                        <p:cTn id="66" dur="1000"/>
                                        <p:tgtEl>
                                          <p:spTgt spid="2068"/>
                                        </p:tgtEl>
                                      </p:cBhvr>
                                    </p:animEffect>
                                    <p:anim calcmode="lin" valueType="num">
                                      <p:cBhvr>
                                        <p:cTn id="67" dur="1000" fill="hold"/>
                                        <p:tgtEl>
                                          <p:spTgt spid="2068"/>
                                        </p:tgtEl>
                                        <p:attrNameLst>
                                          <p:attrName>ppt_x</p:attrName>
                                        </p:attrNameLst>
                                      </p:cBhvr>
                                      <p:tavLst>
                                        <p:tav tm="0">
                                          <p:val>
                                            <p:strVal val="#ppt_x"/>
                                          </p:val>
                                        </p:tav>
                                        <p:tav tm="100000">
                                          <p:val>
                                            <p:strVal val="#ppt_x"/>
                                          </p:val>
                                        </p:tav>
                                      </p:tavLst>
                                    </p:anim>
                                    <p:anim calcmode="lin" valueType="num">
                                      <p:cBhvr>
                                        <p:cTn id="68" dur="1000" fill="hold"/>
                                        <p:tgtEl>
                                          <p:spTgt spid="20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074" name="Picture 2" descr="25.100+ Aterrizar Ilustraciones de Stock, gráficos vectoriales libres de  derechos y clip art - iStock | Avion, Despegar, Paracaidas">
            <a:extLst>
              <a:ext uri="{FF2B5EF4-FFF2-40B4-BE49-F238E27FC236}">
                <a16:creationId xmlns:a16="http://schemas.microsoft.com/office/drawing/2014/main" id="{2EB5D89E-DAEF-FCC8-5A75-199867F314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74" t="16811" r="2889" b="15165"/>
          <a:stretch>
            <a:fillRect/>
          </a:stretch>
        </p:blipFill>
        <p:spPr bwMode="auto">
          <a:xfrm>
            <a:off x="3671711" y="164592"/>
            <a:ext cx="1662881" cy="1499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173DCEC-4168-430E-0C1B-176E58798EA7}"/>
              </a:ext>
            </a:extLst>
          </p:cNvPr>
          <p:cNvGraphicFramePr>
            <a:graphicFrameLocks noGrp="1"/>
          </p:cNvGraphicFramePr>
          <p:nvPr>
            <p:extLst>
              <p:ext uri="{D42A27DB-BD31-4B8C-83A1-F6EECF244321}">
                <p14:modId xmlns:p14="http://schemas.microsoft.com/office/powerpoint/2010/main" val="138630459"/>
              </p:ext>
            </p:extLst>
          </p:nvPr>
        </p:nvGraphicFramePr>
        <p:xfrm>
          <a:off x="3159308" y="1752600"/>
          <a:ext cx="6013450" cy="3352800"/>
        </p:xfrm>
        <a:graphic>
          <a:graphicData uri="http://schemas.openxmlformats.org/drawingml/2006/table">
            <a:tbl>
              <a:tblPr firstRow="1" firstCol="1" bandRow="1" bandCol="1">
                <a:tableStyleId>{5C22544A-7EE6-4342-B048-85BDC9FD1C3A}</a:tableStyleId>
              </a:tblPr>
              <a:tblGrid>
                <a:gridCol w="2971800">
                  <a:extLst>
                    <a:ext uri="{9D8B030D-6E8A-4147-A177-3AD203B41FA5}">
                      <a16:colId xmlns:a16="http://schemas.microsoft.com/office/drawing/2014/main" val="3972442530"/>
                    </a:ext>
                  </a:extLst>
                </a:gridCol>
                <a:gridCol w="3041650">
                  <a:extLst>
                    <a:ext uri="{9D8B030D-6E8A-4147-A177-3AD203B41FA5}">
                      <a16:colId xmlns:a16="http://schemas.microsoft.com/office/drawing/2014/main" val="1713414804"/>
                    </a:ext>
                  </a:extLst>
                </a:gridCol>
              </a:tblGrid>
              <a:tr h="228600">
                <a:tc>
                  <a:txBody>
                    <a:bodyPr/>
                    <a:lstStyle/>
                    <a:p>
                      <a:pPr marL="0" marR="0">
                        <a:buNone/>
                      </a:pPr>
                      <a:r>
                        <a:rPr lang="en-US" sz="2000" kern="0" dirty="0" err="1">
                          <a:solidFill>
                            <a:sysClr val="windowText" lastClr="000000"/>
                          </a:solidFill>
                          <a:effectLst/>
                        </a:rPr>
                        <a:t>aterrizar</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b="0" kern="0" dirty="0">
                          <a:solidFill>
                            <a:sysClr val="windowText" lastClr="000000"/>
                          </a:solidFill>
                          <a:effectLst/>
                        </a:rPr>
                        <a:t>to land</a:t>
                      </a:r>
                      <a:endParaRPr lang="en-US" sz="20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68336033"/>
                  </a:ext>
                </a:extLst>
              </a:tr>
              <a:tr h="228600">
                <a:tc>
                  <a:txBody>
                    <a:bodyPr/>
                    <a:lstStyle/>
                    <a:p>
                      <a:pPr marL="0" marR="0">
                        <a:buNone/>
                      </a:pPr>
                      <a:r>
                        <a:rPr lang="en-US" sz="2000" kern="100" dirty="0" err="1">
                          <a:solidFill>
                            <a:sysClr val="windowText" lastClr="000000"/>
                          </a:solidFill>
                          <a:effectLst/>
                        </a:rPr>
                        <a:t>el</a:t>
                      </a:r>
                      <a:r>
                        <a:rPr lang="en-US" sz="2000" kern="100" dirty="0">
                          <a:solidFill>
                            <a:sysClr val="windowText" lastClr="000000"/>
                          </a:solidFill>
                          <a:effectLst/>
                        </a:rPr>
                        <a:t> hotel/ </a:t>
                      </a:r>
                      <a:r>
                        <a:rPr lang="en-US" sz="2000" kern="100" dirty="0" err="1">
                          <a:solidFill>
                            <a:sysClr val="windowText" lastClr="000000"/>
                          </a:solidFill>
                          <a:effectLst/>
                        </a:rPr>
                        <a:t>el</a:t>
                      </a:r>
                      <a:r>
                        <a:rPr lang="en-US" sz="2000" kern="100" dirty="0">
                          <a:solidFill>
                            <a:sysClr val="windowText" lastClr="000000"/>
                          </a:solidFill>
                          <a:effectLst/>
                        </a:rPr>
                        <a:t> </a:t>
                      </a:r>
                      <a:r>
                        <a:rPr lang="en-US" sz="2000" kern="100" dirty="0" err="1">
                          <a:solidFill>
                            <a:sysClr val="windowText" lastClr="000000"/>
                          </a:solidFill>
                          <a:effectLst/>
                        </a:rPr>
                        <a:t>hostal</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the hotel/ hostel</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79992124"/>
                  </a:ext>
                </a:extLst>
              </a:tr>
              <a:tr h="228600">
                <a:tc>
                  <a:txBody>
                    <a:bodyPr/>
                    <a:lstStyle/>
                    <a:p>
                      <a:pPr marL="0" marR="0">
                        <a:buNone/>
                      </a:pPr>
                      <a:r>
                        <a:rPr lang="en-US" sz="2000" kern="100" dirty="0">
                          <a:solidFill>
                            <a:sysClr val="windowText" lastClr="000000"/>
                          </a:solidFill>
                          <a:effectLst/>
                        </a:rPr>
                        <a:t>la </a:t>
                      </a:r>
                      <a:r>
                        <a:rPr lang="en-US" sz="2000" kern="100" dirty="0" err="1">
                          <a:solidFill>
                            <a:sysClr val="windowText" lastClr="000000"/>
                          </a:solidFill>
                          <a:effectLst/>
                        </a:rPr>
                        <a:t>reservación</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dirty="0">
                          <a:solidFill>
                            <a:sysClr val="windowText" lastClr="000000"/>
                          </a:solidFill>
                          <a:effectLst/>
                        </a:rPr>
                        <a:t>the reservation</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04828189"/>
                  </a:ext>
                </a:extLst>
              </a:tr>
              <a:tr h="228600">
                <a:tc>
                  <a:txBody>
                    <a:bodyPr/>
                    <a:lstStyle/>
                    <a:p>
                      <a:pPr marL="0" marR="0">
                        <a:buNone/>
                      </a:pPr>
                      <a:r>
                        <a:rPr lang="en-US" sz="2000" kern="100" dirty="0" err="1">
                          <a:solidFill>
                            <a:sysClr val="windowText" lastClr="000000"/>
                          </a:solidFill>
                          <a:effectLst/>
                        </a:rPr>
                        <a:t>alojarse</a:t>
                      </a:r>
                      <a:r>
                        <a:rPr lang="en-US" sz="2000" kern="100" dirty="0">
                          <a:solidFill>
                            <a:sysClr val="windowText" lastClr="000000"/>
                          </a:solidFill>
                          <a:effectLst/>
                        </a:rPr>
                        <a:t> </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to stay</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97027209"/>
                  </a:ext>
                </a:extLst>
              </a:tr>
              <a:tr h="228600">
                <a:tc>
                  <a:txBody>
                    <a:bodyPr/>
                    <a:lstStyle/>
                    <a:p>
                      <a:pPr marL="0" marR="0">
                        <a:buNone/>
                      </a:pPr>
                      <a:r>
                        <a:rPr lang="en-US" sz="2000" kern="100" dirty="0">
                          <a:solidFill>
                            <a:sysClr val="windowText" lastClr="000000"/>
                          </a:solidFill>
                          <a:effectLst/>
                        </a:rPr>
                        <a:t>hospedarse </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to lodge/stay</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55524257"/>
                  </a:ext>
                </a:extLst>
              </a:tr>
              <a:tr h="228600">
                <a:tc>
                  <a:txBody>
                    <a:bodyPr/>
                    <a:lstStyle/>
                    <a:p>
                      <a:pPr marL="0" marR="0">
                        <a:buNone/>
                      </a:pPr>
                      <a:r>
                        <a:rPr lang="en-US" sz="2000" kern="100" dirty="0" err="1">
                          <a:solidFill>
                            <a:sysClr val="windowText" lastClr="000000"/>
                          </a:solidFill>
                          <a:effectLst/>
                        </a:rPr>
                        <a:t>alquilar</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to rent</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70390"/>
                  </a:ext>
                </a:extLst>
              </a:tr>
              <a:tr h="228600">
                <a:tc>
                  <a:txBody>
                    <a:bodyPr/>
                    <a:lstStyle/>
                    <a:p>
                      <a:pPr marL="0" marR="0">
                        <a:buNone/>
                      </a:pPr>
                      <a:r>
                        <a:rPr lang="en-US" sz="2000" kern="100" dirty="0" err="1">
                          <a:solidFill>
                            <a:sysClr val="windowText" lastClr="000000"/>
                          </a:solidFill>
                          <a:effectLst/>
                        </a:rPr>
                        <a:t>registrarse</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to check in</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81064362"/>
                  </a:ext>
                </a:extLst>
              </a:tr>
              <a:tr h="228600">
                <a:tc>
                  <a:txBody>
                    <a:bodyPr/>
                    <a:lstStyle/>
                    <a:p>
                      <a:pPr marL="0" marR="0">
                        <a:buNone/>
                      </a:pPr>
                      <a:r>
                        <a:rPr lang="en-US" sz="2000" kern="100" dirty="0" err="1">
                          <a:solidFill>
                            <a:sysClr val="windowText" lastClr="000000"/>
                          </a:solidFill>
                          <a:effectLst/>
                        </a:rPr>
                        <a:t>retirarse</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to check out</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36504931"/>
                  </a:ext>
                </a:extLst>
              </a:tr>
              <a:tr h="228600">
                <a:tc>
                  <a:txBody>
                    <a:bodyPr/>
                    <a:lstStyle/>
                    <a:p>
                      <a:pPr marL="0" marR="0">
                        <a:buNone/>
                      </a:pPr>
                      <a:r>
                        <a:rPr lang="es-MX" sz="2000" kern="100" dirty="0">
                          <a:solidFill>
                            <a:sysClr val="windowText" lastClr="000000"/>
                          </a:solidFill>
                          <a:effectLst/>
                        </a:rPr>
                        <a:t>cancelar</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s-MX" sz="2000" kern="100">
                          <a:solidFill>
                            <a:sysClr val="windowText" lastClr="000000"/>
                          </a:solidFill>
                          <a:effectLst/>
                        </a:rPr>
                        <a:t>to cancel</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67173628"/>
                  </a:ext>
                </a:extLst>
              </a:tr>
              <a:tr h="228600">
                <a:tc>
                  <a:txBody>
                    <a:bodyPr/>
                    <a:lstStyle/>
                    <a:p>
                      <a:pPr marL="0" marR="0">
                        <a:buNone/>
                      </a:pPr>
                      <a:r>
                        <a:rPr lang="en-US" sz="2000" kern="100" dirty="0" err="1">
                          <a:solidFill>
                            <a:sysClr val="windowText" lastClr="000000"/>
                          </a:solidFill>
                          <a:effectLst/>
                        </a:rPr>
                        <a:t>descansar</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a:solidFill>
                            <a:sysClr val="windowText" lastClr="000000"/>
                          </a:solidFill>
                          <a:effectLst/>
                        </a:rPr>
                        <a:t>to rest/ relax</a:t>
                      </a:r>
                      <a:endParaRPr lang="en-US" sz="20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34848391"/>
                  </a:ext>
                </a:extLst>
              </a:tr>
              <a:tr h="228600">
                <a:tc>
                  <a:txBody>
                    <a:bodyPr/>
                    <a:lstStyle/>
                    <a:p>
                      <a:pPr marL="0" marR="0">
                        <a:buNone/>
                      </a:pPr>
                      <a:r>
                        <a:rPr lang="en-US" sz="2000" kern="100" dirty="0" err="1">
                          <a:solidFill>
                            <a:sysClr val="windowText" lastClr="000000"/>
                          </a:solidFill>
                          <a:effectLst/>
                        </a:rPr>
                        <a:t>embarcar</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buNone/>
                      </a:pPr>
                      <a:r>
                        <a:rPr lang="en-US" sz="2000" kern="100" dirty="0">
                          <a:solidFill>
                            <a:sysClr val="windowText" lastClr="000000"/>
                          </a:solidFill>
                          <a:effectLst/>
                        </a:rPr>
                        <a:t>to go onboard</a:t>
                      </a:r>
                      <a:endParaRPr lang="en-US" sz="20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49159034"/>
                  </a:ext>
                </a:extLst>
              </a:tr>
            </a:tbl>
          </a:graphicData>
        </a:graphic>
      </p:graphicFrame>
      <p:pic>
        <p:nvPicPr>
          <p:cNvPr id="3076" name="Picture 4" descr="Fondo fachada de hotel plana">
            <a:extLst>
              <a:ext uri="{FF2B5EF4-FFF2-40B4-BE49-F238E27FC236}">
                <a16:creationId xmlns:a16="http://schemas.microsoft.com/office/drawing/2014/main" id="{B372C99D-65A8-9410-E133-3CF49DD768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2" r="3555" b="6666"/>
          <a:stretch>
            <a:fillRect/>
          </a:stretch>
        </p:blipFill>
        <p:spPr bwMode="auto">
          <a:xfrm>
            <a:off x="9546336" y="237744"/>
            <a:ext cx="2505456" cy="27023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lustración del concepto de reserva de hoteles">
            <a:extLst>
              <a:ext uri="{FF2B5EF4-FFF2-40B4-BE49-F238E27FC236}">
                <a16:creationId xmlns:a16="http://schemas.microsoft.com/office/drawing/2014/main" id="{EA9193BC-CAC6-C8DE-92D3-CC65AAB39EC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486" b="92027" l="10000" r="90000">
                        <a14:foregroundMark x1="23784" y1="12973" x2="28649" y2="24459"/>
                        <a14:foregroundMark x1="28649" y1="24459" x2="27838" y2="24324"/>
                        <a14:foregroundMark x1="41351" y1="12432" x2="47162" y2="10676"/>
                        <a14:foregroundMark x1="22838" y1="14189" x2="21486" y2="18108"/>
                        <a14:foregroundMark x1="50946" y1="88649" x2="61622" y2="89459"/>
                        <a14:foregroundMark x1="63378" y1="83919" x2="58514" y2="72838"/>
                        <a14:foregroundMark x1="58514" y1="72838" x2="54730" y2="41216"/>
                        <a14:foregroundMark x1="54730" y1="41216" x2="60541" y2="24189"/>
                        <a14:foregroundMark x1="58243" y1="26892" x2="68243" y2="34459"/>
                        <a14:foregroundMark x1="68243" y1="34459" x2="81351" y2="65811"/>
                        <a14:foregroundMark x1="81351" y1="65811" x2="80270" y2="75270"/>
                        <a14:foregroundMark x1="78243" y1="30946" x2="65000" y2="33919"/>
                        <a14:foregroundMark x1="65000" y1="33919" x2="57973" y2="45135"/>
                        <a14:foregroundMark x1="57973" y1="45135" x2="58514" y2="45946"/>
                        <a14:foregroundMark x1="81081" y1="47838" x2="84865" y2="78649"/>
                        <a14:foregroundMark x1="64189" y1="46486" x2="70405" y2="46486"/>
                        <a14:foregroundMark x1="80811" y1="44324" x2="83784" y2="47162"/>
                        <a14:foregroundMark x1="62432" y1="56216" x2="67973" y2="60811"/>
                        <a14:foregroundMark x1="62162" y1="82838" x2="72838" y2="82568"/>
                        <a14:foregroundMark x1="72838" y1="82568" x2="80000" y2="83514"/>
                        <a14:foregroundMark x1="69054" y1="88784" x2="77568" y2="88514"/>
                        <a14:foregroundMark x1="77568" y1="88514" x2="85270" y2="83649"/>
                        <a14:foregroundMark x1="85270" y1="83649" x2="85676" y2="82027"/>
                        <a14:foregroundMark x1="48514" y1="82568" x2="58649" y2="80541"/>
                        <a14:foregroundMark x1="50676" y1="92162" x2="64595" y2="91081"/>
                        <a14:foregroundMark x1="45946" y1="87973" x2="38108" y2="81892"/>
                        <a14:foregroundMark x1="12297" y1="89865" x2="11757" y2="86757"/>
                        <a14:foregroundMark x1="27432" y1="49595" x2="24595" y2="38784"/>
                        <a14:foregroundMark x1="24595" y1="38784" x2="27838" y2="27703"/>
                        <a14:foregroundMark x1="27838" y1="27703" x2="31622" y2="26486"/>
                        <a14:foregroundMark x1="33919" y1="43649" x2="34054" y2="30405"/>
                        <a14:foregroundMark x1="16622" y1="38514" x2="24189" y2="29054"/>
                        <a14:foregroundMark x1="25946" y1="24459" x2="30270" y2="27838"/>
                        <a14:foregroundMark x1="37027" y1="30676" x2="38108" y2="35405"/>
                        <a14:foregroundMark x1="12973" y1="39324" x2="18243" y2="28784"/>
                        <a14:foregroundMark x1="37162" y1="38243" x2="39324" y2="36081"/>
                        <a14:foregroundMark x1="67838" y1="64054" x2="74865" y2="69459"/>
                        <a14:foregroundMark x1="74865" y1="69459" x2="77432" y2="79865"/>
                        <a14:foregroundMark x1="77432" y1="79865" x2="76081" y2="80541"/>
                        <a14:foregroundMark x1="57027" y1="77838" x2="56757" y2="63649"/>
                        <a14:foregroundMark x1="63784" y1="87432" x2="76081" y2="86486"/>
                        <a14:foregroundMark x1="42162" y1="6486" x2="43649" y2="6892"/>
                      </a14:backgroundRemoval>
                    </a14:imgEffect>
                  </a14:imgLayer>
                </a14:imgProps>
              </a:ext>
              <a:ext uri="{28A0092B-C50C-407E-A947-70E740481C1C}">
                <a14:useLocalDpi xmlns:a14="http://schemas.microsoft.com/office/drawing/2010/main" val="0"/>
              </a:ext>
            </a:extLst>
          </a:blip>
          <a:srcRect/>
          <a:stretch>
            <a:fillRect/>
          </a:stretch>
        </p:blipFill>
        <p:spPr bwMode="auto">
          <a:xfrm>
            <a:off x="470162" y="1857568"/>
            <a:ext cx="2405681" cy="24056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rvicio de hospitalidad del hotel check-in de mujer con maleta y bolso en la habitación Turista de dibujos animados de pie en la ventana de un acogedor apartamento de hotel con lámpara de cama y mesita de noche y mirando la ciudad">
            <a:extLst>
              <a:ext uri="{FF2B5EF4-FFF2-40B4-BE49-F238E27FC236}">
                <a16:creationId xmlns:a16="http://schemas.microsoft.com/office/drawing/2014/main" id="{617DD73C-C1ED-4151-6876-93A3FC3720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31" t="7761" r="5402" b="4559"/>
          <a:stretch>
            <a:fillRect/>
          </a:stretch>
        </p:blipFill>
        <p:spPr bwMode="auto">
          <a:xfrm>
            <a:off x="9407785" y="3273551"/>
            <a:ext cx="2416212" cy="15636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ervicio de habitaciones mujer trabajando en el hotel.">
            <a:extLst>
              <a:ext uri="{FF2B5EF4-FFF2-40B4-BE49-F238E27FC236}">
                <a16:creationId xmlns:a16="http://schemas.microsoft.com/office/drawing/2014/main" id="{F89DC6EA-BDBE-0D1F-1E21-885312FDAA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882" t="16800" r="8222" b="5467"/>
          <a:stretch>
            <a:fillRect/>
          </a:stretch>
        </p:blipFill>
        <p:spPr bwMode="auto">
          <a:xfrm>
            <a:off x="368003" y="4572001"/>
            <a:ext cx="2109539" cy="19781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lquiler de casa en el dedo del teléfono inteligente presionando el botón de la pantalla táctil en la aplicación móvil.">
            <a:extLst>
              <a:ext uri="{FF2B5EF4-FFF2-40B4-BE49-F238E27FC236}">
                <a16:creationId xmlns:a16="http://schemas.microsoft.com/office/drawing/2014/main" id="{6F134E9F-C742-3195-757B-54C1D76130E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8649" l="10000" r="97838">
                        <a14:foregroundMark x1="44865" y1="48784" x2="46351" y2="57027"/>
                        <a14:foregroundMark x1="46351" y1="57027" x2="57162" y2="54865"/>
                        <a14:foregroundMark x1="57162" y1="54865" x2="55541" y2="48784"/>
                        <a14:foregroundMark x1="40270" y1="51486" x2="49459" y2="54730"/>
                        <a14:foregroundMark x1="49459" y1="54730" x2="46622" y2="64054"/>
                        <a14:foregroundMark x1="46622" y1="64054" x2="40270" y2="59730"/>
                        <a14:foregroundMark x1="43108" y1="56351" x2="49054" y2="52297"/>
                        <a14:foregroundMark x1="49054" y1="52297" x2="56486" y2="55000"/>
                        <a14:foregroundMark x1="56486" y1="55000" x2="56486" y2="55000"/>
                        <a14:foregroundMark x1="45135" y1="57703" x2="56892" y2="60000"/>
                        <a14:foregroundMark x1="54865" y1="58514" x2="56081" y2="54730"/>
                        <a14:foregroundMark x1="40946" y1="58649" x2="41081" y2="54189"/>
                        <a14:foregroundMark x1="21081" y1="81351" x2="35135" y2="83243"/>
                        <a14:foregroundMark x1="77973" y1="93108" x2="88243" y2="92703"/>
                        <a14:foregroundMark x1="87432" y1="98649" x2="92568" y2="90811"/>
                        <a14:foregroundMark x1="86892" y1="93784" x2="91622" y2="89459"/>
                        <a14:foregroundMark x1="83243" y1="96892" x2="85541" y2="95000"/>
                        <a14:foregroundMark x1="97838" y1="94595" x2="97703" y2="87838"/>
                      </a14:backgroundRemoval>
                    </a14:imgEffect>
                  </a14:imgLayer>
                </a14:imgProps>
              </a:ext>
              <a:ext uri="{28A0092B-C50C-407E-A947-70E740481C1C}">
                <a14:useLocalDpi xmlns:a14="http://schemas.microsoft.com/office/drawing/2010/main" val="0"/>
              </a:ext>
            </a:extLst>
          </a:blip>
          <a:srcRect/>
          <a:stretch>
            <a:fillRect/>
          </a:stretch>
        </p:blipFill>
        <p:spPr bwMode="auto">
          <a:xfrm>
            <a:off x="9739591" y="4904232"/>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lustración del concepto de recepción de oficina">
            <a:extLst>
              <a:ext uri="{FF2B5EF4-FFF2-40B4-BE49-F238E27FC236}">
                <a16:creationId xmlns:a16="http://schemas.microsoft.com/office/drawing/2014/main" id="{3396238B-C93B-0453-5D18-1CE0EB10048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409" t="8718" r="7276" b="4045"/>
          <a:stretch>
            <a:fillRect/>
          </a:stretch>
        </p:blipFill>
        <p:spPr bwMode="auto">
          <a:xfrm>
            <a:off x="300536" y="164592"/>
            <a:ext cx="2485194" cy="169297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areja joven en la recepción del hotel Ilustración del concepto">
            <a:extLst>
              <a:ext uri="{FF2B5EF4-FFF2-40B4-BE49-F238E27FC236}">
                <a16:creationId xmlns:a16="http://schemas.microsoft.com/office/drawing/2014/main" id="{0E550AEE-B95F-99D8-2F05-CF00F80B17F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673" t="23169" r="12315" b="24000"/>
          <a:stretch>
            <a:fillRect/>
          </a:stretch>
        </p:blipFill>
        <p:spPr bwMode="auto">
          <a:xfrm>
            <a:off x="7120226" y="5269086"/>
            <a:ext cx="2055480" cy="142862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igno cancelado Detener el símbolo de eventos Ilustración vectorial EPS 10 Imagen de archivo">
            <a:extLst>
              <a:ext uri="{FF2B5EF4-FFF2-40B4-BE49-F238E27FC236}">
                <a16:creationId xmlns:a16="http://schemas.microsoft.com/office/drawing/2014/main" id="{B1B4ED16-5F85-E0EF-71ED-B004D68B13AA}"/>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foregroundMark x1="30405" y1="50000" x2="55000" y2="30811"/>
                        <a14:foregroundMark x1="55000" y1="30811" x2="70270" y2="48649"/>
                        <a14:foregroundMark x1="70270" y1="48649" x2="63649" y2="62703"/>
                        <a14:foregroundMark x1="63649" y1="62703" x2="58108" y2="68378"/>
                        <a14:foregroundMark x1="74189" y1="35000" x2="58378" y2="35270"/>
                        <a14:foregroundMark x1="63243" y1="29189" x2="22568" y2="53514"/>
                        <a14:foregroundMark x1="22568" y1="53514" x2="20676" y2="57162"/>
                        <a14:foregroundMark x1="19730" y1="48919" x2="27027" y2="37297"/>
                        <a14:foregroundMark x1="27027" y1="37297" x2="51892" y2="27432"/>
                        <a14:foregroundMark x1="51892" y1="27432" x2="63108" y2="35811"/>
                        <a14:foregroundMark x1="63108" y1="35811" x2="63108" y2="35811"/>
                        <a14:foregroundMark x1="30135" y1="35000" x2="29324" y2="57703"/>
                        <a14:foregroundMark x1="37703" y1="30541" x2="57297" y2="34459"/>
                        <a14:foregroundMark x1="38649" y1="26892" x2="57432" y2="27973"/>
                        <a14:foregroundMark x1="57432" y1="27973" x2="58784" y2="28514"/>
                        <a14:foregroundMark x1="44324" y1="27568" x2="54459" y2="24324"/>
                        <a14:foregroundMark x1="54459" y1="24324" x2="59865" y2="26622"/>
                        <a14:foregroundMark x1="51216" y1="23378" x2="36622" y2="26757"/>
                        <a14:foregroundMark x1="36622" y1="26757" x2="28919" y2="33649"/>
                        <a14:foregroundMark x1="24054" y1="42973" x2="27432" y2="33649"/>
                        <a14:foregroundMark x1="27432" y1="33649" x2="37162" y2="25946"/>
                        <a14:foregroundMark x1="77568" y1="44189" x2="77838" y2="54054"/>
                        <a14:foregroundMark x1="77838" y1="54054" x2="72973" y2="65000"/>
                        <a14:foregroundMark x1="72973" y1="65000" x2="59865" y2="73649"/>
                        <a14:foregroundMark x1="59865" y1="73649" x2="46216" y2="76351"/>
                        <a14:foregroundMark x1="46216" y1="76351" x2="36081" y2="72973"/>
                        <a14:foregroundMark x1="43649" y1="70676" x2="66622" y2="61351"/>
                        <a14:foregroundMark x1="66622" y1="61351" x2="79459" y2="50811"/>
                        <a14:foregroundMark x1="79459" y1="50811" x2="79459" y2="50811"/>
                        <a14:foregroundMark x1="73378" y1="45270" x2="73784" y2="53919"/>
                        <a14:foregroundMark x1="73784" y1="53919" x2="72703" y2="57973"/>
                        <a14:foregroundMark x1="77838" y1="44865" x2="69865" y2="50676"/>
                        <a14:foregroundMark x1="69865" y1="50676" x2="63919" y2="60946"/>
                        <a14:foregroundMark x1="63919" y1="60946" x2="63919" y2="60946"/>
                        <a14:foregroundMark x1="52162" y1="34324" x2="30135" y2="61216"/>
                        <a14:foregroundMark x1="33108" y1="52568" x2="53919" y2="42162"/>
                        <a14:foregroundMark x1="38378" y1="48378" x2="48243" y2="42297"/>
                        <a14:foregroundMark x1="30676" y1="53243" x2="47027" y2="43108"/>
                        <a14:foregroundMark x1="31486" y1="63784" x2="61757" y2="43378"/>
                        <a14:foregroundMark x1="27973" y1="59865" x2="60270" y2="41216"/>
                        <a14:foregroundMark x1="34054" y1="49595" x2="56081" y2="37297"/>
                        <a14:foregroundMark x1="24730" y1="49595" x2="31216" y2="40676"/>
                        <a14:foregroundMark x1="29865" y1="62027" x2="44189" y2="73243"/>
                        <a14:foregroundMark x1="44189" y1="73243" x2="64054" y2="69865"/>
                        <a14:foregroundMark x1="64054" y1="69865" x2="71622" y2="64324"/>
                        <a14:foregroundMark x1="71622" y1="64324" x2="73649" y2="61081"/>
                        <a14:foregroundMark x1="70541" y1="59054" x2="64730" y2="66486"/>
                        <a14:foregroundMark x1="66081" y1="49054" x2="47973" y2="61081"/>
                        <a14:foregroundMark x1="40811" y1="66081" x2="67027" y2="52568"/>
                        <a14:foregroundMark x1="54054" y1="56892" x2="69054" y2="47297"/>
                        <a14:foregroundMark x1="39324" y1="23108" x2="55541" y2="22568"/>
                        <a14:foregroundMark x1="55541" y1="22568" x2="57838" y2="23243"/>
                        <a14:foregroundMark x1="30541" y1="65811" x2="29189" y2="62838"/>
                        <a14:foregroundMark x1="29189" y1="67027" x2="27703" y2="61892"/>
                        <a14:foregroundMark x1="38378" y1="75135" x2="50676" y2="77703"/>
                        <a14:foregroundMark x1="32297" y1="73108" x2="34595" y2="72027"/>
                        <a14:foregroundMark x1="22973" y1="58243" x2="25000" y2="57162"/>
                        <a14:foregroundMark x1="77162" y1="42838" x2="79865" y2="40000"/>
                        <a14:foregroundMark x1="66216" y1="26757" x2="72703" y2="25135"/>
                        <a14:foregroundMark x1="69054" y1="26081" x2="70270" y2="24730"/>
                        <a14:foregroundMark x1="68108" y1="26351" x2="69189" y2="25000"/>
                        <a14:foregroundMark x1="67162" y1="25946" x2="69595" y2="24730"/>
                      </a14:backgroundRemoval>
                    </a14:imgEffect>
                  </a14:imgLayer>
                </a14:imgProps>
              </a:ext>
              <a:ext uri="{28A0092B-C50C-407E-A947-70E740481C1C}">
                <a14:useLocalDpi xmlns:a14="http://schemas.microsoft.com/office/drawing/2010/main" val="0"/>
              </a:ext>
            </a:extLst>
          </a:blip>
          <a:srcRect/>
          <a:stretch>
            <a:fillRect/>
          </a:stretch>
        </p:blipFill>
        <p:spPr bwMode="auto">
          <a:xfrm>
            <a:off x="2592475" y="4780556"/>
            <a:ext cx="2405681" cy="240568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Dormir en una ilustración del concepto de hamaca">
            <a:extLst>
              <a:ext uri="{FF2B5EF4-FFF2-40B4-BE49-F238E27FC236}">
                <a16:creationId xmlns:a16="http://schemas.microsoft.com/office/drawing/2014/main" id="{165F21E2-DC4B-DE9C-D198-C4E89F5807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21143" y="61504"/>
            <a:ext cx="2405681" cy="160270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cono de flecha azul con palabra go como concepto de acción de elección de dirección o insignia de dirección tendencia plana abstracta movimiento moderno o elemento de diseño web gráfico de logotipo de forma aislado en fondo blanco">
            <a:extLst>
              <a:ext uri="{FF2B5EF4-FFF2-40B4-BE49-F238E27FC236}">
                <a16:creationId xmlns:a16="http://schemas.microsoft.com/office/drawing/2014/main" id="{488E25F7-A9A4-287A-1E8F-5DB6CF8DDEFA}"/>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foregroundMark x1="40405" y1="51486" x2="72568" y2="50135"/>
                        <a14:foregroundMark x1="72568" y1="50135" x2="74595" y2="52162"/>
                        <a14:foregroundMark x1="36757" y1="54865" x2="43378" y2="44865"/>
                      </a14:backgroundRemoval>
                    </a14:imgEffect>
                  </a14:imgLayer>
                </a14:imgProps>
              </a:ext>
              <a:ext uri="{28A0092B-C50C-407E-A947-70E740481C1C}">
                <a14:useLocalDpi xmlns:a14="http://schemas.microsoft.com/office/drawing/2010/main" val="0"/>
              </a:ext>
            </a:extLst>
          </a:blip>
          <a:srcRect/>
          <a:stretch>
            <a:fillRect/>
          </a:stretch>
        </p:blipFill>
        <p:spPr bwMode="auto">
          <a:xfrm>
            <a:off x="4952237" y="4992796"/>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fade">
                                      <p:cBhvr>
                                        <p:cTn id="23" dur="1000"/>
                                        <p:tgtEl>
                                          <p:spTgt spid="3078"/>
                                        </p:tgtEl>
                                      </p:cBhvr>
                                    </p:animEffect>
                                    <p:anim calcmode="lin" valueType="num">
                                      <p:cBhvr>
                                        <p:cTn id="24" dur="1000" fill="hold"/>
                                        <p:tgtEl>
                                          <p:spTgt spid="3078"/>
                                        </p:tgtEl>
                                        <p:attrNameLst>
                                          <p:attrName>ppt_x</p:attrName>
                                        </p:attrNameLst>
                                      </p:cBhvr>
                                      <p:tavLst>
                                        <p:tav tm="0">
                                          <p:val>
                                            <p:strVal val="#ppt_x"/>
                                          </p:val>
                                        </p:tav>
                                        <p:tav tm="100000">
                                          <p:val>
                                            <p:strVal val="#ppt_x"/>
                                          </p:val>
                                        </p:tav>
                                      </p:tavLst>
                                    </p:anim>
                                    <p:anim calcmode="lin" valueType="num">
                                      <p:cBhvr>
                                        <p:cTn id="25"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82"/>
                                        </p:tgtEl>
                                        <p:attrNameLst>
                                          <p:attrName>style.visibility</p:attrName>
                                        </p:attrNameLst>
                                      </p:cBhvr>
                                      <p:to>
                                        <p:strVal val="visible"/>
                                      </p:to>
                                    </p:set>
                                    <p:animEffect transition="in" filter="barn(inVertical)">
                                      <p:cBhvr>
                                        <p:cTn id="30" dur="500"/>
                                        <p:tgtEl>
                                          <p:spTgt spid="308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barn(inVertical)">
                                      <p:cBhvr>
                                        <p:cTn id="35" dur="5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4"/>
                                        </p:tgtEl>
                                        <p:attrNameLst>
                                          <p:attrName>style.visibility</p:attrName>
                                        </p:attrNameLst>
                                      </p:cBhvr>
                                      <p:to>
                                        <p:strVal val="visible"/>
                                      </p:to>
                                    </p:set>
                                    <p:animEffect transition="in" filter="wipe(down)">
                                      <p:cBhvr>
                                        <p:cTn id="40" dur="500"/>
                                        <p:tgtEl>
                                          <p:spTgt spid="308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088"/>
                                        </p:tgtEl>
                                        <p:attrNameLst>
                                          <p:attrName>style.visibility</p:attrName>
                                        </p:attrNameLst>
                                      </p:cBhvr>
                                      <p:to>
                                        <p:strVal val="visible"/>
                                      </p:to>
                                    </p:set>
                                    <p:animEffect transition="in" filter="circle(in)">
                                      <p:cBhvr>
                                        <p:cTn id="45" dur="2000"/>
                                        <p:tgtEl>
                                          <p:spTgt spid="308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086"/>
                                        </p:tgtEl>
                                        <p:attrNameLst>
                                          <p:attrName>style.visibility</p:attrName>
                                        </p:attrNameLst>
                                      </p:cBhvr>
                                      <p:to>
                                        <p:strVal val="visible"/>
                                      </p:to>
                                    </p:set>
                                    <p:animEffect transition="in" filter="randombar(horizontal)">
                                      <p:cBhvr>
                                        <p:cTn id="50" dur="500"/>
                                        <p:tgtEl>
                                          <p:spTgt spid="30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90"/>
                                        </p:tgtEl>
                                        <p:attrNameLst>
                                          <p:attrName>style.visibility</p:attrName>
                                        </p:attrNameLst>
                                      </p:cBhvr>
                                      <p:to>
                                        <p:strVal val="visible"/>
                                      </p:to>
                                    </p:set>
                                    <p:animEffect transition="in" filter="fade">
                                      <p:cBhvr>
                                        <p:cTn id="55" dur="500"/>
                                        <p:tgtEl>
                                          <p:spTgt spid="309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092"/>
                                        </p:tgtEl>
                                        <p:attrNameLst>
                                          <p:attrName>style.visibility</p:attrName>
                                        </p:attrNameLst>
                                      </p:cBhvr>
                                      <p:to>
                                        <p:strVal val="visible"/>
                                      </p:to>
                                    </p:set>
                                    <p:animEffect transition="in" filter="barn(inVertical)">
                                      <p:cBhvr>
                                        <p:cTn id="60" dur="500"/>
                                        <p:tgtEl>
                                          <p:spTgt spid="309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094"/>
                                        </p:tgtEl>
                                        <p:attrNameLst>
                                          <p:attrName>style.visibility</p:attrName>
                                        </p:attrNameLst>
                                      </p:cBhvr>
                                      <p:to>
                                        <p:strVal val="visible"/>
                                      </p:to>
                                    </p:set>
                                    <p:animEffect transition="in" filter="barn(inVertical)">
                                      <p:cBhvr>
                                        <p:cTn id="65" dur="5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22" y="2438019"/>
            <a:ext cx="3702262" cy="36069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8D5464E9-F941-0B6B-94A1-53C5726A3347}"/>
              </a:ext>
            </a:extLst>
          </p:cNvPr>
          <p:cNvSpPr/>
          <p:nvPr/>
        </p:nvSpPr>
        <p:spPr>
          <a:xfrm>
            <a:off x="5572125" y="2695624"/>
            <a:ext cx="5919216" cy="82831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i="1" dirty="0">
                <a:solidFill>
                  <a:schemeClr val="bg1"/>
                </a:solidFill>
              </a:rPr>
              <a:t>Fill in the blanks with the correct Spanish answers. Use the chart from above for reference.</a:t>
            </a:r>
            <a:endParaRPr lang="en-US" dirty="0">
              <a:solidFill>
                <a:schemeClr val="bg1"/>
              </a:solidFill>
            </a:endParaRPr>
          </a:p>
        </p:txBody>
      </p:sp>
    </p:spTree>
    <p:extLst>
      <p:ext uri="{BB962C8B-B14F-4D97-AF65-F5344CB8AC3E}">
        <p14:creationId xmlns:p14="http://schemas.microsoft.com/office/powerpoint/2010/main" val="2778382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48DCC3-822B-699C-962B-13C2F65C23D7}"/>
              </a:ext>
            </a:extLst>
          </p:cNvPr>
          <p:cNvPicPr>
            <a:picLocks noChangeAspect="1"/>
          </p:cNvPicPr>
          <p:nvPr/>
        </p:nvPicPr>
        <p:blipFill>
          <a:blip r:embed="rId2"/>
          <a:srcRect b="49239"/>
          <a:stretch>
            <a:fillRect/>
          </a:stretch>
        </p:blipFill>
        <p:spPr>
          <a:xfrm>
            <a:off x="642504" y="1057275"/>
            <a:ext cx="11476880" cy="4419600"/>
          </a:xfrm>
          <a:prstGeom prst="rect">
            <a:avLst/>
          </a:prstGeom>
        </p:spPr>
      </p:pic>
      <p:sp>
        <p:nvSpPr>
          <p:cNvPr id="6" name="Rectangle: Rounded Corners 5">
            <a:extLst>
              <a:ext uri="{FF2B5EF4-FFF2-40B4-BE49-F238E27FC236}">
                <a16:creationId xmlns:a16="http://schemas.microsoft.com/office/drawing/2014/main" id="{4D6DC073-7A19-76DC-31EF-4D9C197451BF}"/>
              </a:ext>
            </a:extLst>
          </p:cNvPr>
          <p:cNvSpPr/>
          <p:nvPr/>
        </p:nvSpPr>
        <p:spPr>
          <a:xfrm>
            <a:off x="4829175" y="1028700"/>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los boletos</a:t>
            </a:r>
            <a:endParaRPr lang="en-US" sz="2000" b="1" dirty="0"/>
          </a:p>
        </p:txBody>
      </p:sp>
      <p:sp>
        <p:nvSpPr>
          <p:cNvPr id="7" name="Rectangle: Rounded Corners 6">
            <a:extLst>
              <a:ext uri="{FF2B5EF4-FFF2-40B4-BE49-F238E27FC236}">
                <a16:creationId xmlns:a16="http://schemas.microsoft.com/office/drawing/2014/main" id="{33700901-F82D-67C4-E60A-2A1405774C5E}"/>
              </a:ext>
            </a:extLst>
          </p:cNvPr>
          <p:cNvSpPr/>
          <p:nvPr/>
        </p:nvSpPr>
        <p:spPr>
          <a:xfrm>
            <a:off x="7648574" y="1028700"/>
            <a:ext cx="3438525"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el seguro de viaje</a:t>
            </a:r>
            <a:endParaRPr lang="en-US" sz="2000" b="1" dirty="0"/>
          </a:p>
        </p:txBody>
      </p:sp>
      <p:sp>
        <p:nvSpPr>
          <p:cNvPr id="8" name="Rectangle: Rounded Corners 7">
            <a:extLst>
              <a:ext uri="{FF2B5EF4-FFF2-40B4-BE49-F238E27FC236}">
                <a16:creationId xmlns:a16="http://schemas.microsoft.com/office/drawing/2014/main" id="{BDACEA46-4216-0EB3-3547-6F2A3265EBED}"/>
              </a:ext>
            </a:extLst>
          </p:cNvPr>
          <p:cNvSpPr/>
          <p:nvPr/>
        </p:nvSpPr>
        <p:spPr>
          <a:xfrm>
            <a:off x="4467225" y="2495550"/>
            <a:ext cx="2362200"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el itinerario</a:t>
            </a:r>
            <a:endParaRPr lang="en-US" sz="2000" b="1" dirty="0"/>
          </a:p>
        </p:txBody>
      </p:sp>
      <p:sp>
        <p:nvSpPr>
          <p:cNvPr id="9" name="Rectangle: Rounded Corners 8">
            <a:extLst>
              <a:ext uri="{FF2B5EF4-FFF2-40B4-BE49-F238E27FC236}">
                <a16:creationId xmlns:a16="http://schemas.microsoft.com/office/drawing/2014/main" id="{F3477ABB-4184-9F3E-FB5C-05AEC3821760}"/>
              </a:ext>
            </a:extLst>
          </p:cNvPr>
          <p:cNvSpPr/>
          <p:nvPr/>
        </p:nvSpPr>
        <p:spPr>
          <a:xfrm>
            <a:off x="7353299" y="2495550"/>
            <a:ext cx="3971925" cy="400050"/>
          </a:xfrm>
          <a:prstGeom prst="roundRect">
            <a:avLst/>
          </a:prstGeom>
          <a:ln w="57150">
            <a:solidFill>
              <a:srgbClr val="ED4FD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los documentos para viajar</a:t>
            </a:r>
            <a:endParaRPr lang="en-US" sz="2000" b="1" dirty="0"/>
          </a:p>
        </p:txBody>
      </p:sp>
      <p:sp>
        <p:nvSpPr>
          <p:cNvPr id="10" name="Rectangle: Rounded Corners 9">
            <a:extLst>
              <a:ext uri="{FF2B5EF4-FFF2-40B4-BE49-F238E27FC236}">
                <a16:creationId xmlns:a16="http://schemas.microsoft.com/office/drawing/2014/main" id="{90EA6576-2BE3-4D7A-B5C6-19FD5CBFB9E7}"/>
              </a:ext>
            </a:extLst>
          </p:cNvPr>
          <p:cNvSpPr/>
          <p:nvPr/>
        </p:nvSpPr>
        <p:spPr>
          <a:xfrm>
            <a:off x="4391025" y="3990975"/>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despegar</a:t>
            </a:r>
            <a:endParaRPr lang="en-US" sz="2000" b="1" dirty="0"/>
          </a:p>
        </p:txBody>
      </p:sp>
      <p:sp>
        <p:nvSpPr>
          <p:cNvPr id="11" name="Rectangle: Rounded Corners 10">
            <a:extLst>
              <a:ext uri="{FF2B5EF4-FFF2-40B4-BE49-F238E27FC236}">
                <a16:creationId xmlns:a16="http://schemas.microsoft.com/office/drawing/2014/main" id="{8CDB8F2C-E022-90C4-E436-CCD17AF6211D}"/>
              </a:ext>
            </a:extLst>
          </p:cNvPr>
          <p:cNvSpPr/>
          <p:nvPr/>
        </p:nvSpPr>
        <p:spPr>
          <a:xfrm>
            <a:off x="7648574" y="3981450"/>
            <a:ext cx="2362200" cy="400050"/>
          </a:xfrm>
          <a:prstGeom prst="roundRect">
            <a:avLst/>
          </a:prstGeom>
          <a:ln w="5715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sz="2000" b="1" dirty="0"/>
              <a:t>aterrizar</a:t>
            </a:r>
            <a:endParaRPr lang="en-US" sz="2000" b="1" dirty="0"/>
          </a:p>
        </p:txBody>
      </p:sp>
    </p:spTree>
    <p:extLst>
      <p:ext uri="{BB962C8B-B14F-4D97-AF65-F5344CB8AC3E}">
        <p14:creationId xmlns:p14="http://schemas.microsoft.com/office/powerpoint/2010/main" val="124111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6056</TotalTime>
  <Words>1043</Words>
  <Application>Microsoft Office PowerPoint</Application>
  <PresentationFormat>Widescreen</PresentationFormat>
  <Paragraphs>149</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ADLaM Display</vt:lpstr>
      <vt:lpstr>Aptos</vt:lpstr>
      <vt:lpstr>Aptos Mono</vt:lpstr>
      <vt:lpstr>Century Gothic</vt:lpstr>
      <vt:lpstr>Wingdings</vt:lpstr>
      <vt:lpstr>Wingdings 2</vt:lpstr>
      <vt:lpstr>Quotable</vt:lpstr>
      <vt:lpstr>Español para Viajar Spanish for Travel</vt:lpstr>
      <vt:lpstr>¡A romper el hielo! Icebreaker</vt:lpstr>
      <vt:lpstr>¡Vamos a Conversar!  </vt:lpstr>
      <vt:lpstr>PowerPoint Presentation</vt:lpstr>
      <vt:lpstr>TRAVEL VOCABULARY</vt:lpstr>
      <vt:lpstr>PowerPoint Presentation</vt:lpstr>
      <vt:lpstr>PowerPoint Presentation</vt:lpstr>
      <vt:lpstr>¡PRACTIQUEMOS! Written practice. </vt:lpstr>
      <vt:lpstr>PowerPoint Presentation</vt:lpstr>
      <vt:lpstr>PowerPoint Presentation</vt:lpstr>
      <vt:lpstr>WHOLE CLASS ACTIVITY!  </vt:lpstr>
      <vt:lpstr>HANDY QUESTIONS</vt:lpstr>
      <vt:lpstr>PowerPoint Presentation</vt:lpstr>
      <vt:lpstr>PowerPoint Presentation</vt:lpstr>
      <vt:lpstr>PowerPoint Presentation</vt:lpstr>
      <vt:lpstr>¡Vamos a Conversar!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Valeska Anderson</dc:creator>
  <cp:lastModifiedBy>Valeska Anderson</cp:lastModifiedBy>
  <cp:revision>15</cp:revision>
  <dcterms:created xsi:type="dcterms:W3CDTF">2025-06-10T14:04:43Z</dcterms:created>
  <dcterms:modified xsi:type="dcterms:W3CDTF">2026-04-09T20:24:05Z</dcterms:modified>
</cp:coreProperties>
</file>