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286" r:id="rId4"/>
    <p:sldId id="282" r:id="rId5"/>
    <p:sldId id="298" r:id="rId6"/>
    <p:sldId id="284" r:id="rId7"/>
    <p:sldId id="299" r:id="rId8"/>
    <p:sldId id="300" r:id="rId9"/>
    <p:sldId id="288" r:id="rId10"/>
    <p:sldId id="283" r:id="rId11"/>
    <p:sldId id="289" r:id="rId12"/>
    <p:sldId id="290" r:id="rId13"/>
    <p:sldId id="295" r:id="rId14"/>
    <p:sldId id="334" r:id="rId15"/>
    <p:sldId id="335" r:id="rId16"/>
    <p:sldId id="291" r:id="rId17"/>
    <p:sldId id="336" r:id="rId18"/>
    <p:sldId id="337" r:id="rId19"/>
    <p:sldId id="338" r:id="rId20"/>
    <p:sldId id="352" r:id="rId21"/>
    <p:sldId id="353" r:id="rId22"/>
    <p:sldId id="342" r:id="rId23"/>
    <p:sldId id="343" r:id="rId24"/>
    <p:sldId id="344" r:id="rId25"/>
    <p:sldId id="351" r:id="rId26"/>
    <p:sldId id="339" r:id="rId27"/>
    <p:sldId id="359" r:id="rId28"/>
    <p:sldId id="356" r:id="rId29"/>
    <p:sldId id="357" r:id="rId30"/>
    <p:sldId id="358" r:id="rId31"/>
    <p:sldId id="360" r:id="rId32"/>
    <p:sldId id="340" r:id="rId33"/>
    <p:sldId id="361" r:id="rId34"/>
    <p:sldId id="362" r:id="rId35"/>
    <p:sldId id="363" r:id="rId36"/>
    <p:sldId id="364" r:id="rId37"/>
    <p:sldId id="341" r:id="rId38"/>
    <p:sldId id="36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84" d="100"/>
          <a:sy n="84" d="100"/>
        </p:scale>
        <p:origin x="61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8C362-23CA-622B-4320-86C4485FE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652CD-0189-E5A6-D86C-4C366A6C0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B528F-5E5E-ACBD-C87E-550943844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E5296-A405-4853-3EBE-6DB497A3D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0910A-AD09-971C-47C0-B32DEF4F5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4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89A7-996D-0089-2583-4616BEFBE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2A4FC-9AFA-E173-EAE1-F6E56E5DD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023FF-15FA-D87A-DD22-3AFBEE17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5C16D-71DA-40EE-3997-86F9439C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0E76D-1762-5CBB-8EEE-9DD22E273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3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2102-D58F-EE81-9C67-2AF67E63D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BD55D-F4BA-9698-C2B6-23165145B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12703-0FA2-F14B-544B-21432E13B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0F861-1D07-EEBF-C709-766F36AC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CCA95-BDAE-EF94-77CD-141A4FDF2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0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1CE23-DEC2-15BD-B636-586A5B6F8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735D7-AA2E-CE89-F3FE-05C8297AE3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966C8-6D93-A7C6-5777-272B7FC8A1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13BEC-48C8-C741-1A20-F5C909E75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4172C-A4B5-C63A-EA9B-B8A2B817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ACD7A-A0A1-E70D-A9FA-61D04B7B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45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112CD-F078-5F3E-7584-5B476348D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733F3-8931-5451-682A-2C75254FC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28C25-020F-C6EC-71C4-BEC0E71DE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758122-51E7-4B13-7325-400A2BA68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70170F-7DC3-E499-887D-F3FC0C26B5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99800-EB44-6A47-85B1-6D8C087A9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9DC0AE-5DA7-D0FC-E11E-CAB1B7AD2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92097-454C-84B1-E415-BACA56E49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4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AE4B-A957-223C-8E07-C3166FE13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F154C-2C11-F4C7-A3AB-BEE4EA3CF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382151-6CD0-05E3-2ED6-B367B5ECA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77AD1-C929-4CD3-B874-C4704425C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3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0F4303-3C1B-F97B-1DA5-CC3078CC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4DB21A-7178-EB56-C23A-65D417B02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B30ED-25B4-9C9A-A56C-0253364F0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2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7EAAC-55B8-FE2D-9088-C992B2537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71796-A22D-A7FE-4285-701577294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8D820-4345-A6C0-D262-2CA7D8797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28ED0-89DD-F52B-AC93-F16EC3194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2FF5A-2914-8E66-EF0D-52FC34ED6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4DBF2-45AE-6B43-CCBF-DBD67E428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3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20839-2B54-E075-B70E-89131E60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D24F30-D9CA-C9F6-E8F1-8D8B140BB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3EE51-62BC-8CE8-D16F-911037D53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ED098-4D92-CF31-1F84-93EB009D8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6A598-4F6D-AC05-9197-9DA3447F9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91EC4-4F23-CFC8-BF2F-299BE9C4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2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F4DAB-5768-E282-4499-03F37471F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6BA041-DF51-3F84-B9CD-75C52C30C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8B9C-7347-A9BD-2586-57F35F092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A0484-73FF-2A71-529B-C23E190F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9CF69-372E-2AE9-56E7-979C35C58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2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2DA618-DB05-D1DD-9D02-DBBD62827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5FCCF-8164-72D3-78B9-681A3BD81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0B4C3-3F68-1A18-5A9A-58264CF8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F8D75-4999-5501-0BC3-BFCBD50A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764F7-401C-3C79-D52A-4515D926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3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BF5B1D-9ADC-7CCA-DE1B-CA5E6D73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98829-3A92-3071-74FB-1FDBC4779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81FAC-8875-EFC4-6728-6589974CC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E6B16-4683-4D42-BB5A-FA509B9B1348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B0025-2292-E187-15A1-686D3DA48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89B4B-85AF-F674-5930-21AC29DEC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EFDA7C-8F40-43CF-BAF9-33C0F2BF0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youtu.be/vXN8qJHy-uM?si=_sZQBOCVm8pwAGtC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4026-ADED-91FF-D95F-72F5BE9F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3911" y="2318702"/>
            <a:ext cx="9144000" cy="2387600"/>
          </a:xfrm>
        </p:spPr>
        <p:txBody>
          <a:bodyPr>
            <a:normAutofit/>
          </a:bodyPr>
          <a:lstStyle/>
          <a:p>
            <a:r>
              <a:rPr lang="es-GT" sz="7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Foundations</a:t>
            </a:r>
            <a:r>
              <a:rPr lang="es-GT" sz="7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Part 1</a:t>
            </a:r>
            <a:endParaRPr lang="en-US" sz="7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7312C-5190-C699-37B0-C50308E40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3911" y="4548442"/>
            <a:ext cx="9144000" cy="1655762"/>
          </a:xfrm>
        </p:spPr>
        <p:txBody>
          <a:bodyPr/>
          <a:lstStyle/>
          <a:p>
            <a:r>
              <a:rPr lang="es-GT" dirty="0"/>
              <a:t>Conversation </a:t>
            </a:r>
            <a:r>
              <a:rPr lang="es-GT" dirty="0" err="1"/>
              <a:t>Opportunities</a:t>
            </a:r>
            <a:r>
              <a:rPr lang="es-GT" dirty="0"/>
              <a:t> and </a:t>
            </a:r>
            <a:r>
              <a:rPr lang="es-GT" dirty="0" err="1"/>
              <a:t>Practice</a:t>
            </a:r>
            <a:endParaRPr lang="en-US" dirty="0"/>
          </a:p>
        </p:txBody>
      </p:sp>
      <p:pic>
        <p:nvPicPr>
          <p:cNvPr id="4" name="Picture 3" descr="Free Tree Roots Cliparts, Download Free Tree Roots Cliparts png images,  Free ClipArts on Clipart Library">
            <a:extLst>
              <a:ext uri="{FF2B5EF4-FFF2-40B4-BE49-F238E27FC236}">
                <a16:creationId xmlns:a16="http://schemas.microsoft.com/office/drawing/2014/main" id="{A180B6E5-33DF-BB20-E00F-0FDDB55F9D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968"/>
          <a:stretch>
            <a:fillRect/>
          </a:stretch>
        </p:blipFill>
        <p:spPr>
          <a:xfrm>
            <a:off x="2661235" y="-9144"/>
            <a:ext cx="6869529" cy="3642256"/>
          </a:xfrm>
          <a:prstGeom prst="rect">
            <a:avLst/>
          </a:prstGeom>
        </p:spPr>
      </p:pic>
      <p:pic>
        <p:nvPicPr>
          <p:cNvPr id="7" name="Picture 6" descr="Free Tree Roots Cliparts, Download Free Tree Roots Cliparts png images,  Free ClipArts on Clipart Library">
            <a:extLst>
              <a:ext uri="{FF2B5EF4-FFF2-40B4-BE49-F238E27FC236}">
                <a16:creationId xmlns:a16="http://schemas.microsoft.com/office/drawing/2014/main" id="{B7B13954-0EF7-8CB2-0D50-CA7CEEB7E3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064"/>
          <a:stretch>
            <a:fillRect/>
          </a:stretch>
        </p:blipFill>
        <p:spPr>
          <a:xfrm>
            <a:off x="2348484" y="5065776"/>
            <a:ext cx="7495032" cy="176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7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4748-E17F-1316-05FB-96B85736D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1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36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EFE8-D971-66DC-52C7-D65EB870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05BDBF86-9B39-414C-0830-3097D6D0159C}"/>
              </a:ext>
            </a:extLst>
          </p:cNvPr>
          <p:cNvSpPr txBox="1"/>
          <p:nvPr/>
        </p:nvSpPr>
        <p:spPr>
          <a:xfrm>
            <a:off x="418494" y="2257552"/>
            <a:ext cx="11582400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se dice___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en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español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Se dice______.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BD46A79C-BE80-F037-C6FB-CE14F2A4F0F1}"/>
              </a:ext>
            </a:extLst>
          </p:cNvPr>
          <p:cNvSpPr txBox="1"/>
          <p:nvPr/>
        </p:nvSpPr>
        <p:spPr>
          <a:xfrm>
            <a:off x="944724" y="5407"/>
            <a:ext cx="2868324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B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uenos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días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F5EF06BD-73CA-162D-4AC4-674F5AB2D87B}"/>
              </a:ext>
            </a:extLst>
          </p:cNvPr>
          <p:cNvSpPr txBox="1"/>
          <p:nvPr/>
        </p:nvSpPr>
        <p:spPr>
          <a:xfrm>
            <a:off x="8796528" y="7133"/>
            <a:ext cx="2758440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B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uenas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tardes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95369CAB-1140-4066-C661-D29DC0F673E8}"/>
              </a:ext>
            </a:extLst>
          </p:cNvPr>
          <p:cNvSpPr txBox="1"/>
          <p:nvPr/>
        </p:nvSpPr>
        <p:spPr>
          <a:xfrm>
            <a:off x="5434487" y="7134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Hola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3B0BAD90-8B0E-67E5-3F7C-4E95AFE58A27}"/>
              </a:ext>
            </a:extLst>
          </p:cNvPr>
          <p:cNvSpPr txBox="1"/>
          <p:nvPr/>
        </p:nvSpPr>
        <p:spPr>
          <a:xfrm>
            <a:off x="2177776" y="6204580"/>
            <a:ext cx="3070880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Buenas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noches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5651F61B-0309-7EE4-7D6A-D8F42C182833}"/>
              </a:ext>
            </a:extLst>
          </p:cNvPr>
          <p:cNvSpPr txBox="1"/>
          <p:nvPr/>
        </p:nvSpPr>
        <p:spPr>
          <a:xfrm>
            <a:off x="6981107" y="6241940"/>
            <a:ext cx="3139777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tal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?</a:t>
            </a:r>
          </a:p>
        </p:txBody>
      </p:sp>
      <p:pic>
        <p:nvPicPr>
          <p:cNvPr id="4" name="Google Shape;98;p3" descr="A cartoon of a landscape with grass and flowers&#10;&#10;Description automatically generated">
            <a:extLst>
              <a:ext uri="{FF2B5EF4-FFF2-40B4-BE49-F238E27FC236}">
                <a16:creationId xmlns:a16="http://schemas.microsoft.com/office/drawing/2014/main" id="{B41E8A20-CCCA-6425-02B6-9E311295B0D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5745"/>
          <a:stretch/>
        </p:blipFill>
        <p:spPr>
          <a:xfrm>
            <a:off x="1505712" y="668239"/>
            <a:ext cx="1813560" cy="136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5;p4" descr="A cartoon of a sunset&#10;&#10;Description automatically generated with medium confidence">
            <a:extLst>
              <a:ext uri="{FF2B5EF4-FFF2-40B4-BE49-F238E27FC236}">
                <a16:creationId xmlns:a16="http://schemas.microsoft.com/office/drawing/2014/main" id="{00778FD4-B6F3-F4D7-436A-B5D8682809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4902" r="24422" b="1"/>
          <a:stretch/>
        </p:blipFill>
        <p:spPr>
          <a:xfrm>
            <a:off x="9268968" y="697397"/>
            <a:ext cx="1813560" cy="138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20;p6">
            <a:extLst>
              <a:ext uri="{FF2B5EF4-FFF2-40B4-BE49-F238E27FC236}">
                <a16:creationId xmlns:a16="http://schemas.microsoft.com/office/drawing/2014/main" id="{642FACB3-CD35-CACE-B4D9-644517B2D0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8656" y="553265"/>
            <a:ext cx="1912264" cy="1872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8;p7">
            <a:extLst>
              <a:ext uri="{FF2B5EF4-FFF2-40B4-BE49-F238E27FC236}">
                <a16:creationId xmlns:a16="http://schemas.microsoft.com/office/drawing/2014/main" id="{725C484C-CCD5-A6D4-5491-E6525F49209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5010" y="4509004"/>
            <a:ext cx="923036" cy="169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12;p5" descr="A cartoon of a child sleeping in a bed&#10;&#10;Description automatically generated">
            <a:extLst>
              <a:ext uri="{FF2B5EF4-FFF2-40B4-BE49-F238E27FC236}">
                <a16:creationId xmlns:a16="http://schemas.microsoft.com/office/drawing/2014/main" id="{BC9362AD-CFC3-8240-B07F-59D2EF8B3F2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8825" t="29737" r="50950" b="42889"/>
          <a:stretch>
            <a:fillRect/>
          </a:stretch>
        </p:blipFill>
        <p:spPr>
          <a:xfrm>
            <a:off x="2757084" y="4509004"/>
            <a:ext cx="1833204" cy="1695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7885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3CA75-825A-32A3-7B2B-8B6ADBD3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48C03D1B-F762-E930-34FD-7EE0E4E90303}"/>
              </a:ext>
            </a:extLst>
          </p:cNvPr>
          <p:cNvSpPr txBox="1"/>
          <p:nvPr/>
        </p:nvSpPr>
        <p:spPr>
          <a:xfrm>
            <a:off x="889000" y="601887"/>
            <a:ext cx="10414000" cy="5643602"/>
          </a:xfrm>
          <a:prstGeom prst="roundRect">
            <a:avLst/>
          </a:prstGeom>
          <a:solidFill>
            <a:schemeClr val="bg2"/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te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llamas?</a:t>
            </a:r>
          </a:p>
          <a:p>
            <a:pPr marL="914446" indent="-914446">
              <a:lnSpc>
                <a:spcPts val="8078"/>
              </a:lnSpc>
              <a:buAutoNum type="arabicPeriod"/>
            </a:pPr>
            <a:endParaRPr lang="en-US" sz="5867" dirty="0">
              <a:solidFill>
                <a:srgbClr val="17181E"/>
              </a:solidFill>
              <a:latin typeface="Century Gothic" panose="020B0502020202020204" pitchFamily="34" charset="0"/>
              <a:ea typeface="Art Nuvo"/>
              <a:cs typeface="Cavolini" panose="03000502040302020204" pitchFamily="66" charset="0"/>
              <a:sym typeface="Art Nuvo"/>
            </a:endParaRPr>
          </a:p>
          <a:p>
            <a:pPr>
              <a:lnSpc>
                <a:spcPts val="8078"/>
              </a:lnSpc>
            </a:pPr>
            <a:endParaRPr lang="en-US" sz="5867" dirty="0">
              <a:solidFill>
                <a:srgbClr val="17181E"/>
              </a:solidFill>
              <a:latin typeface="Century Gothic" panose="020B0502020202020204" pitchFamily="34" charset="0"/>
              <a:ea typeface="Art Nuvo"/>
              <a:cs typeface="Cavolini" panose="03000502040302020204" pitchFamily="66" charset="0"/>
              <a:sym typeface="Art Nuvo"/>
            </a:endParaRPr>
          </a:p>
          <a:p>
            <a:pPr>
              <a:lnSpc>
                <a:spcPts val="8078"/>
              </a:lnSpc>
            </a:pPr>
            <a:endParaRPr lang="en-US" sz="5867" dirty="0">
              <a:solidFill>
                <a:srgbClr val="17181E"/>
              </a:solidFill>
              <a:latin typeface="Century Gothic" panose="020B0502020202020204" pitchFamily="34" charset="0"/>
              <a:ea typeface="Art Nuvo"/>
              <a:cs typeface="Cavolini" panose="03000502040302020204" pitchFamily="66" charset="0"/>
              <a:sym typeface="Art Nuvo"/>
            </a:endParaRP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Me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llamo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______________.</a:t>
            </a:r>
          </a:p>
        </p:txBody>
      </p:sp>
      <p:pic>
        <p:nvPicPr>
          <p:cNvPr id="3" name="Picture 2" descr="Boy girl talking Images - Free Download on Magnific (formerly Freepik)">
            <a:extLst>
              <a:ext uri="{FF2B5EF4-FFF2-40B4-BE49-F238E27FC236}">
                <a16:creationId xmlns:a16="http://schemas.microsoft.com/office/drawing/2014/main" id="{5CAFAD15-A7AB-33CC-7A71-BB7EF39556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78"/>
          <a:stretch>
            <a:fillRect/>
          </a:stretch>
        </p:blipFill>
        <p:spPr>
          <a:xfrm>
            <a:off x="3863322" y="1929384"/>
            <a:ext cx="4775471" cy="367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87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1B5A4-08E4-7854-84EC-B6CA5EFC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38058483-E414-29C0-793C-C8A014412794}"/>
              </a:ext>
            </a:extLst>
          </p:cNvPr>
          <p:cNvSpPr txBox="1"/>
          <p:nvPr/>
        </p:nvSpPr>
        <p:spPr>
          <a:xfrm>
            <a:off x="889000" y="601887"/>
            <a:ext cx="10414000" cy="564360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se llama 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usted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 marL="914446" indent="-914446">
              <a:lnSpc>
                <a:spcPts val="8078"/>
              </a:lnSpc>
              <a:buAutoNum type="arabicPeriod"/>
            </a:pPr>
            <a:endParaRPr lang="en-US" sz="5867" dirty="0">
              <a:solidFill>
                <a:srgbClr val="17181E"/>
              </a:solidFill>
              <a:latin typeface="Century Gothic" panose="020B0502020202020204" pitchFamily="34" charset="0"/>
              <a:ea typeface="Art Nuvo"/>
              <a:cs typeface="Cavolini" panose="03000502040302020204" pitchFamily="66" charset="0"/>
              <a:sym typeface="Art Nuvo"/>
            </a:endParaRPr>
          </a:p>
          <a:p>
            <a:pPr>
              <a:lnSpc>
                <a:spcPts val="8078"/>
              </a:lnSpc>
            </a:pPr>
            <a:endParaRPr lang="en-US" sz="5867" dirty="0">
              <a:solidFill>
                <a:srgbClr val="17181E"/>
              </a:solidFill>
              <a:latin typeface="Century Gothic" panose="020B0502020202020204" pitchFamily="34" charset="0"/>
              <a:ea typeface="Art Nuvo"/>
              <a:cs typeface="Cavolini" panose="03000502040302020204" pitchFamily="66" charset="0"/>
              <a:sym typeface="Art Nuvo"/>
            </a:endParaRPr>
          </a:p>
          <a:p>
            <a:pPr>
              <a:lnSpc>
                <a:spcPts val="8078"/>
              </a:lnSpc>
            </a:pPr>
            <a:endParaRPr lang="en-US" sz="5867" dirty="0">
              <a:solidFill>
                <a:srgbClr val="17181E"/>
              </a:solidFill>
              <a:latin typeface="Century Gothic" panose="020B0502020202020204" pitchFamily="34" charset="0"/>
              <a:ea typeface="Art Nuvo"/>
              <a:cs typeface="Cavolini" panose="03000502040302020204" pitchFamily="66" charset="0"/>
              <a:sym typeface="Art Nuvo"/>
            </a:endParaRP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Me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llamo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______________.</a:t>
            </a:r>
          </a:p>
        </p:txBody>
      </p:sp>
      <p:pic>
        <p:nvPicPr>
          <p:cNvPr id="4" name="Google Shape;136;p8">
            <a:extLst>
              <a:ext uri="{FF2B5EF4-FFF2-40B4-BE49-F238E27FC236}">
                <a16:creationId xmlns:a16="http://schemas.microsoft.com/office/drawing/2014/main" id="{E50227AB-6A54-7605-480C-1A65579E060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96511" y="1325880"/>
            <a:ext cx="4598977" cy="4345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426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A0105-87F7-8512-8CE1-92DE0F51C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74477C37-4AD6-5EEA-01FA-82430F5CA7F9}"/>
              </a:ext>
            </a:extLst>
          </p:cNvPr>
          <p:cNvSpPr txBox="1"/>
          <p:nvPr/>
        </p:nvSpPr>
        <p:spPr>
          <a:xfrm>
            <a:off x="4101386" y="348092"/>
            <a:ext cx="7870933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estás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Estoy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___________.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BA40F13-C09C-649B-ACBE-BFD8F58DE937}"/>
              </a:ext>
            </a:extLst>
          </p:cNvPr>
          <p:cNvSpPr txBox="1"/>
          <p:nvPr/>
        </p:nvSpPr>
        <p:spPr>
          <a:xfrm>
            <a:off x="7316857" y="5679438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Feliz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59B7C1C3-47B1-B90A-9B84-071958AC45F1}"/>
              </a:ext>
            </a:extLst>
          </p:cNvPr>
          <p:cNvSpPr txBox="1"/>
          <p:nvPr/>
        </p:nvSpPr>
        <p:spPr>
          <a:xfrm>
            <a:off x="2405889" y="5679439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B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ien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C18AD306-0C6A-66C3-E3BE-68378D0B5C78}"/>
              </a:ext>
            </a:extLst>
          </p:cNvPr>
          <p:cNvSpPr txBox="1"/>
          <p:nvPr/>
        </p:nvSpPr>
        <p:spPr>
          <a:xfrm>
            <a:off x="4861373" y="5679438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Mal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F8287CA3-F88B-64BC-37F4-4074BC35CF1A}"/>
              </a:ext>
            </a:extLst>
          </p:cNvPr>
          <p:cNvSpPr txBox="1"/>
          <p:nvPr/>
        </p:nvSpPr>
        <p:spPr>
          <a:xfrm>
            <a:off x="9651626" y="5679438"/>
            <a:ext cx="2469253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ás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menos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1B1F194D-75B4-5C9F-7414-7CBDBAAE3D66}"/>
              </a:ext>
            </a:extLst>
          </p:cNvPr>
          <p:cNvSpPr txBox="1"/>
          <p:nvPr/>
        </p:nvSpPr>
        <p:spPr>
          <a:xfrm>
            <a:off x="71121" y="5655587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Así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así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2" name="Picture 1" descr="3,400+ Girl And Boy Conversations Stock Illustrations, Royalty-Free Vector  Graphics &amp; Clip Art - iStock">
            <a:extLst>
              <a:ext uri="{FF2B5EF4-FFF2-40B4-BE49-F238E27FC236}">
                <a16:creationId xmlns:a16="http://schemas.microsoft.com/office/drawing/2014/main" id="{3321F323-45DD-DF83-FE37-0322E9DB50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97" t="32444" r="12279" b="2820"/>
          <a:stretch>
            <a:fillRect/>
          </a:stretch>
        </p:blipFill>
        <p:spPr>
          <a:xfrm>
            <a:off x="359664" y="348092"/>
            <a:ext cx="3182112" cy="2532888"/>
          </a:xfrm>
          <a:prstGeom prst="rect">
            <a:avLst/>
          </a:prstGeom>
        </p:spPr>
      </p:pic>
      <p:pic>
        <p:nvPicPr>
          <p:cNvPr id="4" name="Picture 3" descr="Thumbs Up Emoji PNGs for Free Download">
            <a:extLst>
              <a:ext uri="{FF2B5EF4-FFF2-40B4-BE49-F238E27FC236}">
                <a16:creationId xmlns:a16="http://schemas.microsoft.com/office/drawing/2014/main" id="{8BAB1C08-1875-9995-A149-E607385A85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t="9220" r="8511" b="14184"/>
          <a:stretch>
            <a:fillRect/>
          </a:stretch>
        </p:blipFill>
        <p:spPr bwMode="auto">
          <a:xfrm>
            <a:off x="2665476" y="3973830"/>
            <a:ext cx="1562100" cy="1562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Download Smile, Emoji, Happy. Royalty-Free Vector Graphic - Pixabay">
            <a:extLst>
              <a:ext uri="{FF2B5EF4-FFF2-40B4-BE49-F238E27FC236}">
                <a16:creationId xmlns:a16="http://schemas.microsoft.com/office/drawing/2014/main" id="{C859815E-1B3B-E084-07E5-A33AD304DD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595" y="4116583"/>
            <a:ext cx="12954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sí Que Emoticon Clipart Gracioso Smiley Vector PNG ,dibujos Clipart,  Gracioso, Sonriente PNG y Vector para Descargar Gratis | Pngtree">
            <a:extLst>
              <a:ext uri="{FF2B5EF4-FFF2-40B4-BE49-F238E27FC236}">
                <a16:creationId xmlns:a16="http://schemas.microsoft.com/office/drawing/2014/main" id="{B568BCA5-B998-B81A-957F-B554DBE389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6" y="4116583"/>
            <a:ext cx="2002155" cy="124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👎 Thumbs Down Emoji: Show Your Disapproval Quickly With Zero Fuss | 🏆  Emojiguide">
            <a:extLst>
              <a:ext uri="{FF2B5EF4-FFF2-40B4-BE49-F238E27FC236}">
                <a16:creationId xmlns:a16="http://schemas.microsoft.com/office/drawing/2014/main" id="{5EB4854E-BBEF-DB6F-2DE4-91B103BF21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373" y="4137519"/>
            <a:ext cx="1798320" cy="125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sí Que Emoticon Clipart Gracioso Smiley Vector PNG ,dibujos Clipart,  Gracioso, Sonriente PNG y Vector para Descargar Gratis | Pngtree">
            <a:extLst>
              <a:ext uri="{FF2B5EF4-FFF2-40B4-BE49-F238E27FC236}">
                <a16:creationId xmlns:a16="http://schemas.microsoft.com/office/drawing/2014/main" id="{DCAEBA20-B23C-D7F8-143B-02274DF7F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894" y="4091310"/>
            <a:ext cx="2002155" cy="12496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8A1DCF-3AA6-9C84-B8FD-3BC4647C777A}"/>
              </a:ext>
            </a:extLst>
          </p:cNvPr>
          <p:cNvCxnSpPr/>
          <p:nvPr/>
        </p:nvCxnSpPr>
        <p:spPr>
          <a:xfrm>
            <a:off x="0" y="3584448"/>
            <a:ext cx="12192000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47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59564-C5FC-9A77-C91C-F3D8E7233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E7097491-0343-4777-DA1A-B80D77A179CE}"/>
              </a:ext>
            </a:extLst>
          </p:cNvPr>
          <p:cNvSpPr txBox="1"/>
          <p:nvPr/>
        </p:nvSpPr>
        <p:spPr>
          <a:xfrm>
            <a:off x="3268040" y="427582"/>
            <a:ext cx="8828230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está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usted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Estoy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___________.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73F8DB56-9E58-5AB1-5598-5948EA0F51FB}"/>
              </a:ext>
            </a:extLst>
          </p:cNvPr>
          <p:cNvSpPr txBox="1"/>
          <p:nvPr/>
        </p:nvSpPr>
        <p:spPr>
          <a:xfrm>
            <a:off x="7316857" y="5679438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Feliz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EA9979BB-06AD-5728-F70E-773360A8568C}"/>
              </a:ext>
            </a:extLst>
          </p:cNvPr>
          <p:cNvSpPr txBox="1"/>
          <p:nvPr/>
        </p:nvSpPr>
        <p:spPr>
          <a:xfrm>
            <a:off x="2405889" y="5679439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B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ien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53A728FF-DADD-6E57-8C97-583C60664B3E}"/>
              </a:ext>
            </a:extLst>
          </p:cNvPr>
          <p:cNvSpPr txBox="1"/>
          <p:nvPr/>
        </p:nvSpPr>
        <p:spPr>
          <a:xfrm>
            <a:off x="4861373" y="5679438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Mal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F0D69038-2D58-0A23-BC61-1B4DF4BD7B67}"/>
              </a:ext>
            </a:extLst>
          </p:cNvPr>
          <p:cNvSpPr txBox="1"/>
          <p:nvPr/>
        </p:nvSpPr>
        <p:spPr>
          <a:xfrm>
            <a:off x="9651626" y="5679438"/>
            <a:ext cx="2469253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ás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menos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059FF740-F907-8457-30C3-D38507AABF16}"/>
              </a:ext>
            </a:extLst>
          </p:cNvPr>
          <p:cNvSpPr txBox="1"/>
          <p:nvPr/>
        </p:nvSpPr>
        <p:spPr>
          <a:xfrm>
            <a:off x="71121" y="5655587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Así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así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4" name="Picture 3" descr="Thumbs Up Emoji PNGs for Free Download">
            <a:extLst>
              <a:ext uri="{FF2B5EF4-FFF2-40B4-BE49-F238E27FC236}">
                <a16:creationId xmlns:a16="http://schemas.microsoft.com/office/drawing/2014/main" id="{C1E8BCBD-4845-8611-9317-CA0E75D8BB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4" t="9220" r="8511" b="14184"/>
          <a:stretch>
            <a:fillRect/>
          </a:stretch>
        </p:blipFill>
        <p:spPr bwMode="auto">
          <a:xfrm>
            <a:off x="2665476" y="3973830"/>
            <a:ext cx="1562100" cy="1562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Download Smile, Emoji, Happy. Royalty-Free Vector Graphic - Pixabay">
            <a:extLst>
              <a:ext uri="{FF2B5EF4-FFF2-40B4-BE49-F238E27FC236}">
                <a16:creationId xmlns:a16="http://schemas.microsoft.com/office/drawing/2014/main" id="{24BA0C39-39F2-CACC-08A1-ACDE17C9B3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595" y="4116583"/>
            <a:ext cx="12954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sí Que Emoticon Clipart Gracioso Smiley Vector PNG ,dibujos Clipart,  Gracioso, Sonriente PNG y Vector para Descargar Gratis | Pngtree">
            <a:extLst>
              <a:ext uri="{FF2B5EF4-FFF2-40B4-BE49-F238E27FC236}">
                <a16:creationId xmlns:a16="http://schemas.microsoft.com/office/drawing/2014/main" id="{40C83E29-15F5-5156-8ED1-A4E4F07203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6" y="4116583"/>
            <a:ext cx="2002155" cy="124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👎 Thumbs Down Emoji: Show Your Disapproval Quickly With Zero Fuss | 🏆  Emojiguide">
            <a:extLst>
              <a:ext uri="{FF2B5EF4-FFF2-40B4-BE49-F238E27FC236}">
                <a16:creationId xmlns:a16="http://schemas.microsoft.com/office/drawing/2014/main" id="{8D44FF1E-4EE7-875A-65AF-5A553CE68D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373" y="4137519"/>
            <a:ext cx="1798320" cy="125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sí Que Emoticon Clipart Gracioso Smiley Vector PNG ,dibujos Clipart,  Gracioso, Sonriente PNG y Vector para Descargar Gratis | Pngtree">
            <a:extLst>
              <a:ext uri="{FF2B5EF4-FFF2-40B4-BE49-F238E27FC236}">
                <a16:creationId xmlns:a16="http://schemas.microsoft.com/office/drawing/2014/main" id="{B2E45270-79F3-8881-49FD-333BF514D0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894" y="4091310"/>
            <a:ext cx="2002155" cy="12496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CC42D9-D1AE-CDAA-F80F-E74CC055ED09}"/>
              </a:ext>
            </a:extLst>
          </p:cNvPr>
          <p:cNvCxnSpPr/>
          <p:nvPr/>
        </p:nvCxnSpPr>
        <p:spPr>
          <a:xfrm>
            <a:off x="0" y="3584448"/>
            <a:ext cx="12192000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Google Shape;171;p13">
            <a:extLst>
              <a:ext uri="{FF2B5EF4-FFF2-40B4-BE49-F238E27FC236}">
                <a16:creationId xmlns:a16="http://schemas.microsoft.com/office/drawing/2014/main" id="{F45F66FD-89F2-C6B8-C36A-E4C46EB7F2D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9936" r="19076" b="51672"/>
          <a:stretch>
            <a:fillRect/>
          </a:stretch>
        </p:blipFill>
        <p:spPr>
          <a:xfrm>
            <a:off x="213360" y="323465"/>
            <a:ext cx="2962346" cy="2432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6326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61CE8-AA65-CAF5-8332-77964DFA5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98A9178C-0B97-90E5-AFB5-DCDB33E1EDBB}"/>
              </a:ext>
            </a:extLst>
          </p:cNvPr>
          <p:cNvSpPr txBox="1"/>
          <p:nvPr/>
        </p:nvSpPr>
        <p:spPr>
          <a:xfrm>
            <a:off x="381918" y="2294649"/>
            <a:ext cx="11582400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se dice___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en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español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Se dice______.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0D1A4C16-9B1E-F63F-A78D-DA574CE932A6}"/>
              </a:ext>
            </a:extLst>
          </p:cNvPr>
          <p:cNvSpPr txBox="1"/>
          <p:nvPr/>
        </p:nvSpPr>
        <p:spPr>
          <a:xfrm>
            <a:off x="1923132" y="853061"/>
            <a:ext cx="2868324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Adiós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BE3D210E-DA5C-8B1D-BE85-787D0BD9941B}"/>
              </a:ext>
            </a:extLst>
          </p:cNvPr>
          <p:cNvSpPr txBox="1"/>
          <p:nvPr/>
        </p:nvSpPr>
        <p:spPr>
          <a:xfrm>
            <a:off x="9336024" y="853062"/>
            <a:ext cx="2758440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Nos vemos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8243CEE4-8B06-08DC-54B7-50EA6E002889}"/>
              </a:ext>
            </a:extLst>
          </p:cNvPr>
          <p:cNvSpPr txBox="1"/>
          <p:nvPr/>
        </p:nvSpPr>
        <p:spPr>
          <a:xfrm>
            <a:off x="513709" y="5325789"/>
            <a:ext cx="3070880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Hasta luego</a:t>
            </a: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44DDB749-9972-8436-25D4-EE9F27648611}"/>
              </a:ext>
            </a:extLst>
          </p:cNvPr>
          <p:cNvSpPr txBox="1"/>
          <p:nvPr/>
        </p:nvSpPr>
        <p:spPr>
          <a:xfrm>
            <a:off x="6226727" y="5325790"/>
            <a:ext cx="3139777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ucho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gusto</a:t>
            </a:r>
          </a:p>
        </p:txBody>
      </p:sp>
      <p:pic>
        <p:nvPicPr>
          <p:cNvPr id="3" name="Google Shape;212;p19">
            <a:extLst>
              <a:ext uri="{FF2B5EF4-FFF2-40B4-BE49-F238E27FC236}">
                <a16:creationId xmlns:a16="http://schemas.microsoft.com/office/drawing/2014/main" id="{1F7672DB-23CC-83E3-9FB6-A08DC5DC51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977" t="21276" r="49153"/>
          <a:stretch>
            <a:fillRect/>
          </a:stretch>
        </p:blipFill>
        <p:spPr>
          <a:xfrm>
            <a:off x="3191256" y="4673396"/>
            <a:ext cx="2176272" cy="2509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8;p21">
            <a:extLst>
              <a:ext uri="{FF2B5EF4-FFF2-40B4-BE49-F238E27FC236}">
                <a16:creationId xmlns:a16="http://schemas.microsoft.com/office/drawing/2014/main" id="{7A90B289-CCDE-BD2B-A239-11D92EEFF9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2802" y="119105"/>
            <a:ext cx="1552694" cy="2273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0;p20">
            <a:extLst>
              <a:ext uri="{FF2B5EF4-FFF2-40B4-BE49-F238E27FC236}">
                <a16:creationId xmlns:a16="http://schemas.microsoft.com/office/drawing/2014/main" id="{3409CA39-D7E7-6797-688C-DE96AB5B3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1609" y="13767"/>
            <a:ext cx="3139777" cy="2378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Making your handshake work for you in your career (opinion)">
            <a:extLst>
              <a:ext uri="{FF2B5EF4-FFF2-40B4-BE49-F238E27FC236}">
                <a16:creationId xmlns:a16="http://schemas.microsoft.com/office/drawing/2014/main" id="{3E17782C-3441-304D-450A-058DBC3423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336024" y="4868233"/>
            <a:ext cx="2273409" cy="22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74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AB0A8-6EF4-759D-0B4D-B114FA9D7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8AA64-EA72-A71F-4C47-A32D58A9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2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39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8318-A1A1-C149-C350-928B77EC1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763C581A-0BF9-72DE-B1F5-52246A643923}"/>
              </a:ext>
            </a:extLst>
          </p:cNvPr>
          <p:cNvSpPr txBox="1"/>
          <p:nvPr/>
        </p:nvSpPr>
        <p:spPr>
          <a:xfrm>
            <a:off x="156208" y="1933542"/>
            <a:ext cx="7772370" cy="2195850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s-GT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Cuánto es…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Es____. </a:t>
            </a:r>
            <a:r>
              <a:rPr lang="en-US" sz="5867" b="1" dirty="0">
                <a:solidFill>
                  <a:srgbClr val="00B05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OR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Son___.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2A3C98AF-CCA8-F40F-E4CB-384392A83937}"/>
              </a:ext>
            </a:extLst>
          </p:cNvPr>
          <p:cNvSpPr txBox="1"/>
          <p:nvPr/>
        </p:nvSpPr>
        <p:spPr>
          <a:xfrm>
            <a:off x="8008187" y="1724115"/>
            <a:ext cx="3934289" cy="6022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C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inco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dos</a:t>
            </a:r>
          </a:p>
        </p:txBody>
      </p:sp>
      <p:sp>
        <p:nvSpPr>
          <p:cNvPr id="40" name="TextBox 7">
            <a:extLst>
              <a:ext uri="{FF2B5EF4-FFF2-40B4-BE49-F238E27FC236}">
                <a16:creationId xmlns:a16="http://schemas.microsoft.com/office/drawing/2014/main" id="{551357CD-B31F-4BC7-9D30-BEA767E79521}"/>
              </a:ext>
            </a:extLst>
          </p:cNvPr>
          <p:cNvSpPr txBox="1"/>
          <p:nvPr/>
        </p:nvSpPr>
        <p:spPr>
          <a:xfrm>
            <a:off x="8008187" y="621524"/>
            <a:ext cx="3934289" cy="6022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D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iez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seis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7AA9B1E0-D9DB-FD4B-E151-72BF90F9AE3D}"/>
              </a:ext>
            </a:extLst>
          </p:cNvPr>
          <p:cNvSpPr txBox="1"/>
          <p:nvPr/>
        </p:nvSpPr>
        <p:spPr>
          <a:xfrm>
            <a:off x="8008186" y="3929297"/>
            <a:ext cx="3934289" cy="6022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Tres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uno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DF96252-A1E6-F772-BA84-4E67827BB7DB}"/>
              </a:ext>
            </a:extLst>
          </p:cNvPr>
          <p:cNvSpPr txBox="1"/>
          <p:nvPr/>
        </p:nvSpPr>
        <p:spPr>
          <a:xfrm>
            <a:off x="8008186" y="2826706"/>
            <a:ext cx="3934289" cy="6022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Siete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cuatro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919CC77-8CD3-CACC-B15F-E18B27BA03A6}"/>
              </a:ext>
            </a:extLst>
          </p:cNvPr>
          <p:cNvSpPr txBox="1"/>
          <p:nvPr/>
        </p:nvSpPr>
        <p:spPr>
          <a:xfrm>
            <a:off x="8008186" y="5943423"/>
            <a:ext cx="3934289" cy="6022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Uno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uno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3BC6225D-C67F-D7E9-4DC6-649E34B9ECB2}"/>
              </a:ext>
            </a:extLst>
          </p:cNvPr>
          <p:cNvSpPr txBox="1"/>
          <p:nvPr/>
        </p:nvSpPr>
        <p:spPr>
          <a:xfrm>
            <a:off x="8008186" y="4934444"/>
            <a:ext cx="3934289" cy="6022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Ocho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cero</a:t>
            </a:r>
          </a:p>
        </p:txBody>
      </p:sp>
    </p:spTree>
    <p:extLst>
      <p:ext uri="{BB962C8B-B14F-4D97-AF65-F5344CB8AC3E}">
        <p14:creationId xmlns:p14="http://schemas.microsoft.com/office/powerpoint/2010/main" val="20936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3CA75-825A-32A3-7B2B-8B6ADBD34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48C03D1B-F762-E930-34FD-7EE0E4E90303}"/>
              </a:ext>
            </a:extLst>
          </p:cNvPr>
          <p:cNvSpPr txBox="1"/>
          <p:nvPr/>
        </p:nvSpPr>
        <p:spPr>
          <a:xfrm>
            <a:off x="3125376" y="422302"/>
            <a:ext cx="8906256" cy="2168537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5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s-GT" sz="55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Cuántos años tienes</a:t>
            </a:r>
            <a:r>
              <a:rPr lang="en-US" sz="55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5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Tengo_________ </a:t>
            </a:r>
            <a:r>
              <a:rPr lang="en-US" sz="5500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años</a:t>
            </a:r>
            <a:r>
              <a:rPr lang="en-US" sz="55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93F6DBC-2530-DA38-3079-07F6D374481D}"/>
              </a:ext>
            </a:extLst>
          </p:cNvPr>
          <p:cNvSpPr txBox="1"/>
          <p:nvPr/>
        </p:nvSpPr>
        <p:spPr>
          <a:xfrm>
            <a:off x="871891" y="3297180"/>
            <a:ext cx="1879599" cy="1269142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8800" dirty="0">
                <a:solidFill>
                  <a:srgbClr val="FF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10</a:t>
            </a:r>
            <a:r>
              <a:rPr lang="es-GT" sz="88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</a:p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d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iez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1264E6D2-74E4-0B18-EA18-F5545D030D60}"/>
              </a:ext>
            </a:extLst>
          </p:cNvPr>
          <p:cNvSpPr txBox="1"/>
          <p:nvPr/>
        </p:nvSpPr>
        <p:spPr>
          <a:xfrm>
            <a:off x="5125960" y="3311450"/>
            <a:ext cx="1879599" cy="1269142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8800" dirty="0">
                <a:solidFill>
                  <a:srgbClr val="FF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11</a:t>
            </a:r>
            <a:r>
              <a:rPr lang="es-GT" sz="40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</a:p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once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9FB5D7B5-3D73-2BFA-D641-449CC25127A7}"/>
              </a:ext>
            </a:extLst>
          </p:cNvPr>
          <p:cNvSpPr txBox="1"/>
          <p:nvPr/>
        </p:nvSpPr>
        <p:spPr>
          <a:xfrm>
            <a:off x="9178704" y="3311450"/>
            <a:ext cx="1879599" cy="1269142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8800" dirty="0">
                <a:solidFill>
                  <a:srgbClr val="FF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12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</a:p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doce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1E3472FB-DECF-534E-1AAF-61DAAA0108AF}"/>
              </a:ext>
            </a:extLst>
          </p:cNvPr>
          <p:cNvSpPr txBox="1"/>
          <p:nvPr/>
        </p:nvSpPr>
        <p:spPr>
          <a:xfrm>
            <a:off x="871891" y="5252503"/>
            <a:ext cx="1879599" cy="1269142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8800" dirty="0">
                <a:solidFill>
                  <a:srgbClr val="FF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13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</a:p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trece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2" name="Picture 1" descr="Young Woman Man Having Conversation Talking Stock Vector (Royalty Free)  2228434741 | Shutterstock">
            <a:extLst>
              <a:ext uri="{FF2B5EF4-FFF2-40B4-BE49-F238E27FC236}">
                <a16:creationId xmlns:a16="http://schemas.microsoft.com/office/drawing/2014/main" id="{3A238DFB-41EA-CEED-0F66-2C94263EA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01" t="26624" r="8102" b="5891"/>
          <a:stretch>
            <a:fillRect/>
          </a:stretch>
        </p:blipFill>
        <p:spPr>
          <a:xfrm>
            <a:off x="309024" y="606646"/>
            <a:ext cx="2572356" cy="17998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5846D9-7AF1-793E-2988-9FF3306637E0}"/>
              </a:ext>
            </a:extLst>
          </p:cNvPr>
          <p:cNvSpPr txBox="1"/>
          <p:nvPr/>
        </p:nvSpPr>
        <p:spPr>
          <a:xfrm>
            <a:off x="5125960" y="5301203"/>
            <a:ext cx="1879599" cy="1269142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8800" dirty="0">
                <a:solidFill>
                  <a:srgbClr val="FF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14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catorce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44D4E0F9-A81D-1885-1B3C-30103C88BE42}"/>
              </a:ext>
            </a:extLst>
          </p:cNvPr>
          <p:cNvSpPr txBox="1"/>
          <p:nvPr/>
        </p:nvSpPr>
        <p:spPr>
          <a:xfrm>
            <a:off x="9251856" y="5252503"/>
            <a:ext cx="1879599" cy="1269142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8800" dirty="0">
                <a:solidFill>
                  <a:srgbClr val="FF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15</a:t>
            </a: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 quince</a:t>
            </a:r>
          </a:p>
        </p:txBody>
      </p:sp>
    </p:spTree>
    <p:extLst>
      <p:ext uri="{BB962C8B-B14F-4D97-AF65-F5344CB8AC3E}">
        <p14:creationId xmlns:p14="http://schemas.microsoft.com/office/powerpoint/2010/main" val="1120573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E6182-D5F4-BB65-CA56-383781F54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D8850-BF3A-619F-64B5-762982F3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3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814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58318-A1A1-C149-C350-928B77EC1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763C581A-0BF9-72DE-B1F5-52246A643923}"/>
              </a:ext>
            </a:extLst>
          </p:cNvPr>
          <p:cNvSpPr txBox="1"/>
          <p:nvPr/>
        </p:nvSpPr>
        <p:spPr>
          <a:xfrm>
            <a:off x="526230" y="430270"/>
            <a:ext cx="5569770" cy="1225868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6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s-GT" sz="36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Cómo escribes tu nombre</a:t>
            </a:r>
            <a:r>
              <a:rPr lang="en-US" sz="36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5936AC-0BC6-7CBD-66CF-B2490F9D9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146" y="430270"/>
            <a:ext cx="5189670" cy="599746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9776352-A93F-B418-ACF2-DDC39A134663}"/>
              </a:ext>
            </a:extLst>
          </p:cNvPr>
          <p:cNvSpPr/>
          <p:nvPr/>
        </p:nvSpPr>
        <p:spPr>
          <a:xfrm>
            <a:off x="11027664" y="5020056"/>
            <a:ext cx="493776" cy="1737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oo</a:t>
            </a:r>
            <a:endParaRPr lang="en-US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 descr="Spelling Bee — Hunter Elementary PTA">
            <a:extLst>
              <a:ext uri="{FF2B5EF4-FFF2-40B4-BE49-F238E27FC236}">
                <a16:creationId xmlns:a16="http://schemas.microsoft.com/office/drawing/2014/main" id="{F3EFCE97-0367-F0B7-A7C1-6B52F67EE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624" y="1765107"/>
            <a:ext cx="2682981" cy="2203576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D9A73DF5-F654-E218-1CC3-C75810B1F718}"/>
              </a:ext>
            </a:extLst>
          </p:cNvPr>
          <p:cNvSpPr txBox="1"/>
          <p:nvPr/>
        </p:nvSpPr>
        <p:spPr>
          <a:xfrm>
            <a:off x="526230" y="4041076"/>
            <a:ext cx="5569770" cy="2451735"/>
          </a:xfrm>
          <a:prstGeom prst="roundRect">
            <a:avLst/>
          </a:prstGeom>
          <a:solidFill>
            <a:srgbClr val="F3F3DD"/>
          </a:solidFill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🗣️ </a:t>
            </a:r>
            <a:r>
              <a:rPr 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Spell</a:t>
            </a:r>
            <a:r>
              <a:rPr lang="en-US" sz="3600" dirty="0">
                <a:solidFill>
                  <a:schemeClr val="accent2"/>
                </a:solidFill>
                <a:latin typeface="Century Gothic" panose="020B0502020202020204" pitchFamily="34" charset="0"/>
              </a:rPr>
              <a:t> your name </a:t>
            </a:r>
            <a:r>
              <a:rPr 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out loud</a:t>
            </a:r>
            <a:r>
              <a:rPr lang="en-US" sz="3600" dirty="0">
                <a:solidFill>
                  <a:schemeClr val="accent2"/>
                </a:solidFill>
                <a:latin typeface="Century Gothic" panose="020B0502020202020204" pitchFamily="34" charset="0"/>
              </a:rPr>
              <a:t>, one letter at a time, </a:t>
            </a:r>
            <a:r>
              <a:rPr 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using</a:t>
            </a:r>
            <a:r>
              <a:rPr lang="en-US" sz="3600" dirty="0">
                <a:solidFill>
                  <a:schemeClr val="accent2"/>
                </a:solidFill>
                <a:latin typeface="Century Gothic" panose="020B0502020202020204" pitchFamily="34" charset="0"/>
              </a:rPr>
              <a:t> the </a:t>
            </a:r>
            <a:r>
              <a:rPr lang="en-US" sz="36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Spanish alphabet</a:t>
            </a:r>
            <a:r>
              <a:rPr lang="en-US" sz="3600" dirty="0">
                <a:solidFill>
                  <a:schemeClr val="accent2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6806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5FACB0-1845-DC4F-A6B3-2B4C251E4954}"/>
              </a:ext>
            </a:extLst>
          </p:cNvPr>
          <p:cNvSpPr txBox="1"/>
          <p:nvPr/>
        </p:nvSpPr>
        <p:spPr>
          <a:xfrm>
            <a:off x="549934" y="1020473"/>
            <a:ext cx="6094562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sz="1600" b="1" dirty="0"/>
          </a:p>
          <a:p>
            <a:pPr marL="342900" indent="-342900">
              <a:buAutoNum type="arabicPeriod"/>
            </a:pPr>
            <a:r>
              <a:rPr lang="en-US" sz="1600" b="1" dirty="0"/>
              <a:t>How are the letters B and V pronounced in Spanish?</a:t>
            </a:r>
          </a:p>
          <a:p>
            <a:r>
              <a:rPr lang="en-US" sz="1600" dirty="0"/>
              <a:t>A. They always have completely different sounds.</a:t>
            </a:r>
            <a:br>
              <a:rPr lang="en-US" sz="1600" dirty="0"/>
            </a:br>
            <a:r>
              <a:rPr lang="en-US" sz="1600" dirty="0"/>
              <a:t>B. They are pronounced identically.</a:t>
            </a:r>
            <a:br>
              <a:rPr lang="en-US" sz="1600" dirty="0"/>
            </a:br>
            <a:r>
              <a:rPr lang="en-US" sz="1600" dirty="0"/>
              <a:t>C. V sounds like the English V.</a:t>
            </a:r>
            <a:br>
              <a:rPr lang="en-US" sz="1600" dirty="0"/>
            </a:br>
            <a:r>
              <a:rPr lang="en-US" sz="1600" dirty="0"/>
              <a:t>D. B is silent.</a:t>
            </a:r>
            <a:br>
              <a:rPr lang="en-US" sz="1600" dirty="0"/>
            </a:br>
            <a:endParaRPr lang="en-US" sz="1600" dirty="0"/>
          </a:p>
          <a:p>
            <a:pPr marL="342900" indent="-342900">
              <a:buAutoNum type="arabicPeriod"/>
            </a:pPr>
            <a:endParaRPr lang="en-US" sz="1600" dirty="0"/>
          </a:p>
          <a:p>
            <a:pPr>
              <a:buNone/>
            </a:pPr>
            <a:r>
              <a:rPr lang="en-US" sz="1600" b="1" dirty="0"/>
              <a:t>2.  Which English sound is the Spanish D somewhat similar to?</a:t>
            </a:r>
            <a:br>
              <a:rPr lang="en-US" sz="1600" dirty="0"/>
            </a:br>
            <a:r>
              <a:rPr lang="en-US" sz="1600" dirty="0"/>
              <a:t>A. The </a:t>
            </a:r>
            <a:r>
              <a:rPr lang="en-US" sz="1600" i="1" dirty="0"/>
              <a:t>TH</a:t>
            </a:r>
            <a:r>
              <a:rPr lang="en-US" sz="1600" dirty="0"/>
              <a:t> in “that”</a:t>
            </a:r>
            <a:br>
              <a:rPr lang="en-US" sz="1600" dirty="0"/>
            </a:br>
            <a:r>
              <a:rPr lang="en-US" sz="1600" dirty="0"/>
              <a:t>B. The </a:t>
            </a:r>
            <a:r>
              <a:rPr lang="en-US" sz="1600" i="1" dirty="0"/>
              <a:t>SH</a:t>
            </a:r>
            <a:r>
              <a:rPr lang="en-US" sz="1600" dirty="0"/>
              <a:t> in “ship”</a:t>
            </a:r>
            <a:br>
              <a:rPr lang="en-US" sz="1600" dirty="0"/>
            </a:br>
            <a:r>
              <a:rPr lang="en-US" sz="1600" dirty="0"/>
              <a:t>C. The </a:t>
            </a:r>
            <a:r>
              <a:rPr lang="en-US" sz="1600" i="1" dirty="0"/>
              <a:t>CH</a:t>
            </a:r>
            <a:r>
              <a:rPr lang="en-US" sz="1600" dirty="0"/>
              <a:t> in “chair”</a:t>
            </a:r>
            <a:br>
              <a:rPr lang="en-US" sz="1600" dirty="0"/>
            </a:br>
            <a:r>
              <a:rPr lang="en-US" sz="1600" dirty="0"/>
              <a:t>D. The </a:t>
            </a:r>
            <a:r>
              <a:rPr lang="en-US" sz="1600" i="1" dirty="0"/>
              <a:t>T</a:t>
            </a:r>
            <a:r>
              <a:rPr lang="en-US" sz="1600" dirty="0"/>
              <a:t> in “top”</a:t>
            </a:r>
            <a:br>
              <a:rPr lang="en-US" sz="1600" dirty="0"/>
            </a:br>
            <a:endParaRPr lang="en-US" sz="1600" b="1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sz="1600" b="1" dirty="0"/>
              <a:t>3. What happens to the letter H in Spanish?</a:t>
            </a:r>
            <a:br>
              <a:rPr lang="en-US" sz="1600" dirty="0"/>
            </a:br>
            <a:r>
              <a:rPr lang="en-US" sz="1600" dirty="0"/>
              <a:t>A. It sounds like the English H.</a:t>
            </a:r>
            <a:br>
              <a:rPr lang="en-US" sz="1600" dirty="0"/>
            </a:br>
            <a:r>
              <a:rPr lang="en-US" sz="1600" dirty="0"/>
              <a:t>B. It sounds like J.</a:t>
            </a:r>
            <a:br>
              <a:rPr lang="en-US" sz="1600" dirty="0"/>
            </a:br>
            <a:r>
              <a:rPr lang="en-US" sz="1600" dirty="0"/>
              <a:t>C. It is always silent.</a:t>
            </a:r>
            <a:br>
              <a:rPr lang="en-US" sz="1600" dirty="0"/>
            </a:br>
            <a:r>
              <a:rPr lang="en-US" sz="1600" dirty="0"/>
              <a:t>D. It sounds like the English CH.</a:t>
            </a:r>
            <a:br>
              <a:rPr lang="en-US" sz="1600" dirty="0"/>
            </a:b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20918-1FCE-D053-78C1-7764ADB32E31}"/>
              </a:ext>
            </a:extLst>
          </p:cNvPr>
          <p:cNvSpPr txBox="1"/>
          <p:nvPr/>
        </p:nvSpPr>
        <p:spPr>
          <a:xfrm>
            <a:off x="6840748" y="1270661"/>
            <a:ext cx="487392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4. What sound does the Spanish J make?</a:t>
            </a:r>
            <a:br>
              <a:rPr lang="en-US" sz="1600" dirty="0"/>
            </a:br>
            <a:r>
              <a:rPr lang="en-US" sz="1600" dirty="0"/>
              <a:t>A. An English J sound</a:t>
            </a:r>
            <a:br>
              <a:rPr lang="en-US" sz="1600" dirty="0"/>
            </a:br>
            <a:r>
              <a:rPr lang="en-US" sz="1600" dirty="0"/>
              <a:t>B. An English H sound</a:t>
            </a:r>
            <a:br>
              <a:rPr lang="en-US" sz="1600" dirty="0"/>
            </a:br>
            <a:r>
              <a:rPr lang="en-US" sz="1600" dirty="0"/>
              <a:t>C. An English Y sound</a:t>
            </a:r>
            <a:br>
              <a:rPr lang="en-US" sz="1600" dirty="0"/>
            </a:br>
            <a:r>
              <a:rPr lang="en-US" sz="1600" dirty="0"/>
              <a:t>D. A silent sound</a:t>
            </a:r>
            <a:br>
              <a:rPr lang="en-US" sz="1600" dirty="0"/>
            </a:br>
            <a:endParaRPr lang="en-US" sz="1600" b="1" dirty="0"/>
          </a:p>
          <a:p>
            <a:pPr>
              <a:buNone/>
            </a:pPr>
            <a:endParaRPr lang="en-US" sz="1600" dirty="0"/>
          </a:p>
          <a:p>
            <a:pPr>
              <a:buNone/>
            </a:pPr>
            <a:r>
              <a:rPr lang="en-US" sz="1600" b="1" dirty="0"/>
              <a:t>5. In Spanish, </a:t>
            </a:r>
            <a:r>
              <a:rPr lang="en-US" sz="1600" b="1" dirty="0" err="1"/>
              <a:t>Ll</a:t>
            </a:r>
            <a:r>
              <a:rPr lang="en-US" sz="1600" b="1" dirty="0"/>
              <a:t> is generally pronounced like which English sound?</a:t>
            </a:r>
            <a:br>
              <a:rPr lang="en-US" sz="1600" dirty="0"/>
            </a:br>
            <a:r>
              <a:rPr lang="en-US" sz="1600" dirty="0"/>
              <a:t>A. Y</a:t>
            </a:r>
            <a:br>
              <a:rPr lang="en-US" sz="1600" dirty="0"/>
            </a:br>
            <a:r>
              <a:rPr lang="en-US" sz="1600" dirty="0"/>
              <a:t>B. L</a:t>
            </a:r>
            <a:br>
              <a:rPr lang="en-US" sz="1600" dirty="0"/>
            </a:br>
            <a:r>
              <a:rPr lang="en-US" sz="1600" dirty="0"/>
              <a:t>C. R</a:t>
            </a:r>
            <a:br>
              <a:rPr lang="en-US" sz="1600" dirty="0"/>
            </a:br>
            <a:r>
              <a:rPr lang="en-US" sz="1600" dirty="0"/>
              <a:t>D. J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05E0D-0BA1-E43C-E653-218ECE94C805}"/>
              </a:ext>
            </a:extLst>
          </p:cNvPr>
          <p:cNvSpPr txBox="1"/>
          <p:nvPr/>
        </p:nvSpPr>
        <p:spPr>
          <a:xfrm>
            <a:off x="161026" y="288247"/>
            <a:ext cx="118699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SPANISH PRONUNCIATION QUIZ!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EE35A0-A231-8FBB-3844-67B552C9B7CA}"/>
              </a:ext>
            </a:extLst>
          </p:cNvPr>
          <p:cNvSpPr/>
          <p:nvPr/>
        </p:nvSpPr>
        <p:spPr>
          <a:xfrm>
            <a:off x="549934" y="1777040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FD69EA-07BE-3A95-77AF-D85378A4EB9E}"/>
              </a:ext>
            </a:extLst>
          </p:cNvPr>
          <p:cNvSpPr/>
          <p:nvPr/>
        </p:nvSpPr>
        <p:spPr>
          <a:xfrm>
            <a:off x="549934" y="3464942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EB572F-1395-9292-B7DB-81F6CD3915D6}"/>
              </a:ext>
            </a:extLst>
          </p:cNvPr>
          <p:cNvSpPr/>
          <p:nvPr/>
        </p:nvSpPr>
        <p:spPr>
          <a:xfrm>
            <a:off x="549934" y="5702057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599434-C4F8-D960-2FA0-1EC2ED77D8A1}"/>
              </a:ext>
            </a:extLst>
          </p:cNvPr>
          <p:cNvSpPr/>
          <p:nvPr/>
        </p:nvSpPr>
        <p:spPr>
          <a:xfrm>
            <a:off x="6840748" y="1777040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C4E64B-FF54-1AE5-7281-BA82C3FAA400}"/>
              </a:ext>
            </a:extLst>
          </p:cNvPr>
          <p:cNvSpPr/>
          <p:nvPr/>
        </p:nvSpPr>
        <p:spPr>
          <a:xfrm>
            <a:off x="6840747" y="3464942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9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66BC07-0497-646D-A2AD-BBEA39AE2557}"/>
              </a:ext>
            </a:extLst>
          </p:cNvPr>
          <p:cNvSpPr txBox="1"/>
          <p:nvPr/>
        </p:nvSpPr>
        <p:spPr>
          <a:xfrm>
            <a:off x="269578" y="408716"/>
            <a:ext cx="609456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6. What sound does Q make in Spanish?</a:t>
            </a:r>
            <a:br>
              <a:rPr lang="en-US" sz="1800" dirty="0"/>
            </a:br>
            <a:r>
              <a:rPr lang="en-US" sz="1800" dirty="0"/>
              <a:t>A. KW</a:t>
            </a:r>
            <a:br>
              <a:rPr lang="en-US" sz="1800" dirty="0"/>
            </a:br>
            <a:r>
              <a:rPr lang="en-US" sz="1800" dirty="0"/>
              <a:t>B. K</a:t>
            </a:r>
            <a:br>
              <a:rPr lang="en-US" sz="1800" dirty="0"/>
            </a:br>
            <a:r>
              <a:rPr lang="en-US" sz="1800" dirty="0"/>
              <a:t>C. Q</a:t>
            </a:r>
            <a:br>
              <a:rPr lang="en-US" sz="1800" dirty="0"/>
            </a:br>
            <a:r>
              <a:rPr lang="en-US" sz="1800" dirty="0"/>
              <a:t>D. G</a:t>
            </a:r>
            <a:br>
              <a:rPr lang="en-US" sz="1800" dirty="0"/>
            </a:br>
            <a:endParaRPr lang="en-US" sz="1800" dirty="0"/>
          </a:p>
          <a:p>
            <a:pPr>
              <a:buNone/>
            </a:pPr>
            <a:r>
              <a:rPr lang="en-US" sz="1800" b="1" dirty="0"/>
              <a:t>7. Which statement about the Spanish R is correct?</a:t>
            </a:r>
            <a:br>
              <a:rPr lang="en-US" sz="1800" dirty="0"/>
            </a:br>
            <a:r>
              <a:rPr lang="en-US" sz="1800" dirty="0"/>
              <a:t>A. Every R sounds like the English R.</a:t>
            </a:r>
            <a:br>
              <a:rPr lang="en-US" sz="1800" dirty="0"/>
            </a:br>
            <a:r>
              <a:rPr lang="en-US" sz="1800" dirty="0"/>
              <a:t>B. A single R in the middle of a word can sound somewhat like an English D.</a:t>
            </a:r>
            <a:br>
              <a:rPr lang="en-US" sz="1800" dirty="0"/>
            </a:br>
            <a:r>
              <a:rPr lang="en-US" sz="1800" dirty="0"/>
              <a:t>C. A single R always sounds like RR.</a:t>
            </a:r>
            <a:br>
              <a:rPr lang="en-US" sz="1800" dirty="0"/>
            </a:br>
            <a:r>
              <a:rPr lang="en-US" sz="1800" dirty="0"/>
              <a:t>D. R is always silent.</a:t>
            </a:r>
            <a:br>
              <a:rPr lang="en-US" sz="1800" dirty="0"/>
            </a:br>
            <a:endParaRPr lang="en-US" sz="1800" dirty="0"/>
          </a:p>
          <a:p>
            <a:pPr>
              <a:buNone/>
            </a:pPr>
            <a:r>
              <a:rPr lang="en-US" sz="1800" b="1" dirty="0"/>
              <a:t>8. What is the difference between a single R and RR in Spanish?</a:t>
            </a:r>
            <a:br>
              <a:rPr lang="en-US" sz="1800" dirty="0"/>
            </a:br>
            <a:r>
              <a:rPr lang="en-US" sz="1800" dirty="0"/>
              <a:t>A. They always sound exactly the same.</a:t>
            </a:r>
            <a:br>
              <a:rPr lang="en-US" sz="1800" dirty="0"/>
            </a:br>
            <a:r>
              <a:rPr lang="en-US" sz="1800" dirty="0"/>
              <a:t>B. A single R in the middle of a word is softer than RR.</a:t>
            </a:r>
            <a:br>
              <a:rPr lang="en-US" sz="1800" dirty="0"/>
            </a:br>
            <a:r>
              <a:rPr lang="en-US" sz="1800" dirty="0"/>
              <a:t>C. RR is always silent.</a:t>
            </a:r>
            <a:br>
              <a:rPr lang="en-US" sz="1800" dirty="0"/>
            </a:br>
            <a:r>
              <a:rPr lang="en-US" sz="1800" dirty="0"/>
              <a:t>D. A single R sounds like an English H.</a:t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57754C-7114-C7A1-2714-7D71FC33725E}"/>
              </a:ext>
            </a:extLst>
          </p:cNvPr>
          <p:cNvSpPr/>
          <p:nvPr/>
        </p:nvSpPr>
        <p:spPr>
          <a:xfrm>
            <a:off x="269578" y="1026544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2F59CF-2407-421F-43F2-45BCDFD3C911}"/>
              </a:ext>
            </a:extLst>
          </p:cNvPr>
          <p:cNvSpPr txBox="1"/>
          <p:nvPr/>
        </p:nvSpPr>
        <p:spPr>
          <a:xfrm>
            <a:off x="6364140" y="408716"/>
            <a:ext cx="60945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9. How is Z usually pronounced in most Spanish-speaking countries?</a:t>
            </a:r>
            <a:br>
              <a:rPr lang="en-US" sz="1800" dirty="0"/>
            </a:br>
            <a:r>
              <a:rPr lang="en-US" sz="1800" dirty="0"/>
              <a:t>A. Like an English Z</a:t>
            </a:r>
            <a:br>
              <a:rPr lang="en-US" sz="1800" dirty="0"/>
            </a:br>
            <a:r>
              <a:rPr lang="en-US" sz="1800" dirty="0"/>
              <a:t>B. Like an English S</a:t>
            </a:r>
            <a:br>
              <a:rPr lang="en-US" sz="1800" dirty="0"/>
            </a:br>
            <a:r>
              <a:rPr lang="en-US" sz="1800" dirty="0"/>
              <a:t>C. Like an English J</a:t>
            </a:r>
            <a:br>
              <a:rPr lang="en-US" sz="1800" dirty="0"/>
            </a:br>
            <a:r>
              <a:rPr lang="en-US" sz="1800" dirty="0"/>
              <a:t>D. Like an English TH</a:t>
            </a:r>
            <a:br>
              <a:rPr lang="en-US" sz="1800" dirty="0"/>
            </a:br>
            <a:endParaRPr lang="en-US" sz="1800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sz="1800" b="1" dirty="0"/>
              <a:t>10. How can Z be pronounced in Spain?</a:t>
            </a:r>
            <a:br>
              <a:rPr lang="en-US" sz="1800" dirty="0"/>
            </a:br>
            <a:r>
              <a:rPr lang="en-US" sz="1800" dirty="0"/>
              <a:t>A. Like an English S only</a:t>
            </a:r>
            <a:br>
              <a:rPr lang="en-US" sz="1800" dirty="0"/>
            </a:br>
            <a:r>
              <a:rPr lang="en-US" sz="1800" dirty="0"/>
              <a:t>B. Like an English Z</a:t>
            </a:r>
            <a:br>
              <a:rPr lang="en-US" sz="1800" dirty="0"/>
            </a:br>
            <a:r>
              <a:rPr lang="en-US" sz="1800" dirty="0"/>
              <a:t>C. Like the </a:t>
            </a:r>
            <a:r>
              <a:rPr lang="en-US" sz="1800" i="1" dirty="0"/>
              <a:t>TH</a:t>
            </a:r>
            <a:r>
              <a:rPr lang="en-US" sz="1800" dirty="0"/>
              <a:t> in “think”</a:t>
            </a:r>
            <a:br>
              <a:rPr lang="en-US" sz="1800" dirty="0"/>
            </a:br>
            <a:r>
              <a:rPr lang="en-US" sz="1800" dirty="0"/>
              <a:t>D. Like an English J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7D82C6-3019-57E9-EBB8-1FEC43F5FDDF}"/>
              </a:ext>
            </a:extLst>
          </p:cNvPr>
          <p:cNvSpPr/>
          <p:nvPr/>
        </p:nvSpPr>
        <p:spPr>
          <a:xfrm>
            <a:off x="269578" y="2671314"/>
            <a:ext cx="5216822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74FA35-FD3A-67E2-6530-B3BFEE458972}"/>
              </a:ext>
            </a:extLst>
          </p:cNvPr>
          <p:cNvSpPr/>
          <p:nvPr/>
        </p:nvSpPr>
        <p:spPr>
          <a:xfrm>
            <a:off x="372015" y="4864019"/>
            <a:ext cx="5723985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958AB3-5BEF-A45C-34EE-1D4021B7780C}"/>
              </a:ext>
            </a:extLst>
          </p:cNvPr>
          <p:cNvSpPr/>
          <p:nvPr/>
        </p:nvSpPr>
        <p:spPr>
          <a:xfrm>
            <a:off x="6364140" y="1302590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B45805-F7B9-9BEB-F16D-6D4E648BAEE9}"/>
              </a:ext>
            </a:extLst>
          </p:cNvPr>
          <p:cNvSpPr/>
          <p:nvPr/>
        </p:nvSpPr>
        <p:spPr>
          <a:xfrm>
            <a:off x="6443216" y="3446252"/>
            <a:ext cx="3582119" cy="27604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5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B6CE-05F9-4326-21F7-6F2E30B6F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D84D-3909-8262-16F5-E647A18B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4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69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5EFE8-D971-66DC-52C7-D65EB8701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05BDBF86-9B39-414C-0830-3097D6D0159C}"/>
              </a:ext>
            </a:extLst>
          </p:cNvPr>
          <p:cNvSpPr txBox="1"/>
          <p:nvPr/>
        </p:nvSpPr>
        <p:spPr>
          <a:xfrm>
            <a:off x="427120" y="2317934"/>
            <a:ext cx="11582400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¿Cuál es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tu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clase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334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favorita</a:t>
            </a:r>
            <a:r>
              <a:rPr lang="en-US" sz="5334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Me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gusta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la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clase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de_____.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BD46A79C-BE80-F037-C6FB-CE14F2A4F0F1}"/>
              </a:ext>
            </a:extLst>
          </p:cNvPr>
          <p:cNvSpPr txBox="1"/>
          <p:nvPr/>
        </p:nvSpPr>
        <p:spPr>
          <a:xfrm>
            <a:off x="0" y="0"/>
            <a:ext cx="232282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matemáticas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95369CAB-1140-4066-C661-D29DC0F673E8}"/>
              </a:ext>
            </a:extLst>
          </p:cNvPr>
          <p:cNvSpPr txBox="1"/>
          <p:nvPr/>
        </p:nvSpPr>
        <p:spPr>
          <a:xfrm>
            <a:off x="3554217" y="-2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ciencias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3" name="Picture 2" descr="Cartoon student in a math class">
            <a:extLst>
              <a:ext uri="{FF2B5EF4-FFF2-40B4-BE49-F238E27FC236}">
                <a16:creationId xmlns:a16="http://schemas.microsoft.com/office/drawing/2014/main" id="{052EF93F-B204-7681-1471-3CA157ABC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/>
          <a:stretch/>
        </p:blipFill>
        <p:spPr bwMode="auto">
          <a:xfrm>
            <a:off x="-1" y="602293"/>
            <a:ext cx="2322821" cy="143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artoon of two girls in a laboratory&#10;&#10;Description automatically generated">
            <a:extLst>
              <a:ext uri="{FF2B5EF4-FFF2-40B4-BE49-F238E27FC236}">
                <a16:creationId xmlns:a16="http://schemas.microsoft.com/office/drawing/2014/main" id="{18CFC5D1-5139-6F2E-5F2F-407F7141AB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30"/>
          <a:stretch/>
        </p:blipFill>
        <p:spPr>
          <a:xfrm>
            <a:off x="3418763" y="602291"/>
            <a:ext cx="2150506" cy="14363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8756A8-CC45-3CC9-A59A-293CD2D4B2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4"/>
          <a:stretch/>
        </p:blipFill>
        <p:spPr>
          <a:xfrm>
            <a:off x="6618660" y="594633"/>
            <a:ext cx="2261973" cy="1444038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87D93711-8394-6BFE-22D5-D5A072DF9DB7}"/>
              </a:ext>
            </a:extLst>
          </p:cNvPr>
          <p:cNvSpPr txBox="1"/>
          <p:nvPr/>
        </p:nvSpPr>
        <p:spPr>
          <a:xfrm>
            <a:off x="6557812" y="-7660"/>
            <a:ext cx="232282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historia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16" name="Picture 2" descr="Girls friendship cartoon">
            <a:extLst>
              <a:ext uri="{FF2B5EF4-FFF2-40B4-BE49-F238E27FC236}">
                <a16:creationId xmlns:a16="http://schemas.microsoft.com/office/drawing/2014/main" id="{1F4DA659-93C8-6FFE-63A7-1B460735F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0" b="4079"/>
          <a:stretch/>
        </p:blipFill>
        <p:spPr bwMode="auto">
          <a:xfrm>
            <a:off x="9865109" y="602291"/>
            <a:ext cx="2288511" cy="143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89F172FE-F6DE-5AC9-D1E8-DBF38A30B771}"/>
              </a:ext>
            </a:extLst>
          </p:cNvPr>
          <p:cNvSpPr txBox="1"/>
          <p:nvPr/>
        </p:nvSpPr>
        <p:spPr>
          <a:xfrm>
            <a:off x="9869179" y="-3485"/>
            <a:ext cx="232282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literatura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F3E799DC-B7CF-9239-0FAB-3FC3486ED5F9}"/>
              </a:ext>
            </a:extLst>
          </p:cNvPr>
          <p:cNvSpPr txBox="1"/>
          <p:nvPr/>
        </p:nvSpPr>
        <p:spPr>
          <a:xfrm>
            <a:off x="0" y="6246114"/>
            <a:ext cx="232282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composición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95079AB0-E5C0-475D-6978-7A05456280C4}"/>
              </a:ext>
            </a:extLst>
          </p:cNvPr>
          <p:cNvSpPr txBox="1"/>
          <p:nvPr/>
        </p:nvSpPr>
        <p:spPr>
          <a:xfrm>
            <a:off x="3554217" y="6246112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arte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70FA3DF5-8060-51ED-3A13-63A72936A25F}"/>
              </a:ext>
            </a:extLst>
          </p:cNvPr>
          <p:cNvSpPr txBox="1"/>
          <p:nvPr/>
        </p:nvSpPr>
        <p:spPr>
          <a:xfrm>
            <a:off x="6557812" y="6238454"/>
            <a:ext cx="232282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español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D83A4900-68EC-636A-AF43-F835CC6AB068}"/>
              </a:ext>
            </a:extLst>
          </p:cNvPr>
          <p:cNvSpPr txBox="1"/>
          <p:nvPr/>
        </p:nvSpPr>
        <p:spPr>
          <a:xfrm>
            <a:off x="9869179" y="6259881"/>
            <a:ext cx="232282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música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32" name="Picture 31" descr="A group of kids sitting at desks in a classroom&#10;&#10;Description automatically generated">
            <a:extLst>
              <a:ext uri="{FF2B5EF4-FFF2-40B4-BE49-F238E27FC236}">
                <a16:creationId xmlns:a16="http://schemas.microsoft.com/office/drawing/2014/main" id="{A526110E-74AC-319E-BABC-FA484A8E9F9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460" b="13540"/>
          <a:stretch/>
        </p:blipFill>
        <p:spPr>
          <a:xfrm>
            <a:off x="63513" y="4802075"/>
            <a:ext cx="2195792" cy="1436380"/>
          </a:xfrm>
          <a:prstGeom prst="rect">
            <a:avLst/>
          </a:prstGeom>
        </p:spPr>
      </p:pic>
      <p:pic>
        <p:nvPicPr>
          <p:cNvPr id="35" name="Picture 2" descr="Expert carpenter creates art using old wood generated by AI">
            <a:extLst>
              <a:ext uri="{FF2B5EF4-FFF2-40B4-BE49-F238E27FC236}">
                <a16:creationId xmlns:a16="http://schemas.microsoft.com/office/drawing/2014/main" id="{020B2C42-FD6E-EC99-3F04-B983DD442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" b="1450"/>
          <a:stretch/>
        </p:blipFill>
        <p:spPr bwMode="auto">
          <a:xfrm>
            <a:off x="3383301" y="4802074"/>
            <a:ext cx="2195792" cy="143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Anime characters playing piano">
            <a:extLst>
              <a:ext uri="{FF2B5EF4-FFF2-40B4-BE49-F238E27FC236}">
                <a16:creationId xmlns:a16="http://schemas.microsoft.com/office/drawing/2014/main" id="{6F440C5C-6C4C-3C39-6213-57FC84E277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6" b="27855"/>
          <a:stretch/>
        </p:blipFill>
        <p:spPr bwMode="auto">
          <a:xfrm>
            <a:off x="9865109" y="4800767"/>
            <a:ext cx="2301755" cy="145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A cartoon of a child and child sitting at a desk with a globe&#10;&#10;Description automatically generated">
            <a:extLst>
              <a:ext uri="{FF2B5EF4-FFF2-40B4-BE49-F238E27FC236}">
                <a16:creationId xmlns:a16="http://schemas.microsoft.com/office/drawing/2014/main" id="{29F7CD80-2712-544D-3BA2-C6E3BFDE644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89" r="-1" b="-1"/>
          <a:stretch/>
        </p:blipFill>
        <p:spPr>
          <a:xfrm>
            <a:off x="6525905" y="4802074"/>
            <a:ext cx="2392392" cy="144403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6AE40FC-F1F1-10E5-2848-A76E91BC66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03938">
            <a:off x="8281916" y="4717300"/>
            <a:ext cx="614895" cy="61489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A6B7FC3B-C60E-1892-024D-14A60B52E7C1}"/>
              </a:ext>
            </a:extLst>
          </p:cNvPr>
          <p:cNvSpPr txBox="1"/>
          <p:nvPr/>
        </p:nvSpPr>
        <p:spPr>
          <a:xfrm>
            <a:off x="6531323" y="4800767"/>
            <a:ext cx="856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Ink Free" panose="03080402000500000000" pitchFamily="66" charset="0"/>
              </a:rPr>
              <a:t>¡</a:t>
            </a:r>
            <a:r>
              <a:rPr lang="en-US" sz="1000" dirty="0" err="1">
                <a:solidFill>
                  <a:schemeClr val="bg1"/>
                </a:solidFill>
                <a:latin typeface="Ink Free" panose="03080402000500000000" pitchFamily="66" charset="0"/>
              </a:rPr>
              <a:t>Bienvenidos</a:t>
            </a:r>
            <a:r>
              <a:rPr lang="en-US" sz="1000" dirty="0">
                <a:solidFill>
                  <a:schemeClr val="bg1"/>
                </a:solidFill>
                <a:latin typeface="Ink Free" panose="03080402000500000000" pitchFamily="66" charset="0"/>
              </a:rPr>
              <a:t>!</a:t>
            </a:r>
          </a:p>
        </p:txBody>
      </p:sp>
      <p:pic>
        <p:nvPicPr>
          <p:cNvPr id="47" name="Picture 46" descr="Sombrero and Maracas Instrument. 80535702 PNG">
            <a:extLst>
              <a:ext uri="{FF2B5EF4-FFF2-40B4-BE49-F238E27FC236}">
                <a16:creationId xmlns:a16="http://schemas.microsoft.com/office/drawing/2014/main" id="{1C412965-C67E-EEEF-4DCA-09B4AFD8B8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9252" y="5335020"/>
            <a:ext cx="679940" cy="6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53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A0105-87F7-8512-8CE1-92DE0F51C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7">
            <a:extLst>
              <a:ext uri="{FF2B5EF4-FFF2-40B4-BE49-F238E27FC236}">
                <a16:creationId xmlns:a16="http://schemas.microsoft.com/office/drawing/2014/main" id="{74477C37-4AD6-5EEA-01FA-82430F5CA7F9}"/>
              </a:ext>
            </a:extLst>
          </p:cNvPr>
          <p:cNvSpPr txBox="1"/>
          <p:nvPr/>
        </p:nvSpPr>
        <p:spPr>
          <a:xfrm>
            <a:off x="4101386" y="348092"/>
            <a:ext cx="7870933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Dónde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867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estás</a:t>
            </a:r>
            <a:r>
              <a:rPr lang="en-US" sz="5867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Estoy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en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_________.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59B7C1C3-47B1-B90A-9B84-071958AC45F1}"/>
              </a:ext>
            </a:extLst>
          </p:cNvPr>
          <p:cNvSpPr txBox="1"/>
          <p:nvPr/>
        </p:nvSpPr>
        <p:spPr>
          <a:xfrm>
            <a:off x="2376434" y="4372713"/>
            <a:ext cx="2092341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s-GT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La biblioteca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C18AD306-0C6A-66C3-E3BE-68378D0B5C78}"/>
              </a:ext>
            </a:extLst>
          </p:cNvPr>
          <p:cNvSpPr txBox="1"/>
          <p:nvPr/>
        </p:nvSpPr>
        <p:spPr>
          <a:xfrm>
            <a:off x="5047479" y="4372712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cafetería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1B1F194D-75B4-5C9F-7414-7CBDBAAE3D66}"/>
              </a:ext>
            </a:extLst>
          </p:cNvPr>
          <p:cNvSpPr txBox="1"/>
          <p:nvPr/>
        </p:nvSpPr>
        <p:spPr>
          <a:xfrm>
            <a:off x="89230" y="4308459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escuela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8A1DCF-3AA6-9C84-B8FD-3BC4647C777A}"/>
              </a:ext>
            </a:extLst>
          </p:cNvPr>
          <p:cNvCxnSpPr/>
          <p:nvPr/>
        </p:nvCxnSpPr>
        <p:spPr>
          <a:xfrm>
            <a:off x="0" y="2885709"/>
            <a:ext cx="12192000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Colegio de dibujos animados Images - Free Download on Magnific (formerly  Freepik)">
            <a:extLst>
              <a:ext uri="{FF2B5EF4-FFF2-40B4-BE49-F238E27FC236}">
                <a16:creationId xmlns:a16="http://schemas.microsoft.com/office/drawing/2014/main" id="{B300CAD2-C3D2-C238-18B2-A210512CE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" y="2954109"/>
            <a:ext cx="2150444" cy="14233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7C9609-664D-A60F-9360-92ADC37042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34"/>
          <a:stretch/>
        </p:blipFill>
        <p:spPr>
          <a:xfrm>
            <a:off x="2376433" y="2930609"/>
            <a:ext cx="2253391" cy="1487612"/>
          </a:xfrm>
          <a:prstGeom prst="rect">
            <a:avLst/>
          </a:prstGeom>
        </p:spPr>
      </p:pic>
      <p:pic>
        <p:nvPicPr>
          <p:cNvPr id="18" name="Picture 17" descr="A room with colorful chairs and a desk&#10;&#10;Description automatically generated">
            <a:extLst>
              <a:ext uri="{FF2B5EF4-FFF2-40B4-BE49-F238E27FC236}">
                <a16:creationId xmlns:a16="http://schemas.microsoft.com/office/drawing/2014/main" id="{61BC8A3D-CFF6-15C0-46FC-77920F1AA4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63" r="24170"/>
          <a:stretch/>
        </p:blipFill>
        <p:spPr>
          <a:xfrm>
            <a:off x="4907568" y="2946480"/>
            <a:ext cx="2118285" cy="14233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4A5281-E13D-8BFF-791D-7C06CAE2C1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44"/>
          <a:stretch/>
        </p:blipFill>
        <p:spPr>
          <a:xfrm>
            <a:off x="7329480" y="2949357"/>
            <a:ext cx="2261260" cy="1423356"/>
          </a:xfrm>
          <a:prstGeom prst="rect">
            <a:avLst/>
          </a:prstGeom>
        </p:spPr>
      </p:pic>
      <p:sp>
        <p:nvSpPr>
          <p:cNvPr id="22" name="TextBox 7">
            <a:extLst>
              <a:ext uri="{FF2B5EF4-FFF2-40B4-BE49-F238E27FC236}">
                <a16:creationId xmlns:a16="http://schemas.microsoft.com/office/drawing/2014/main" id="{C6BCECEE-2873-2908-B1E7-9A68263B2B99}"/>
              </a:ext>
            </a:extLst>
          </p:cNvPr>
          <p:cNvSpPr txBox="1"/>
          <p:nvPr/>
        </p:nvSpPr>
        <p:spPr>
          <a:xfrm>
            <a:off x="7519659" y="4361210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gimnasio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24" name="Picture 23" descr="An office with desks and computers&#10;&#10;Description automatically generated">
            <a:extLst>
              <a:ext uri="{FF2B5EF4-FFF2-40B4-BE49-F238E27FC236}">
                <a16:creationId xmlns:a16="http://schemas.microsoft.com/office/drawing/2014/main" id="{1F3A92F6-4280-D9B9-40F1-EE425451DA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683" b="6048"/>
          <a:stretch/>
        </p:blipFill>
        <p:spPr>
          <a:xfrm>
            <a:off x="9922113" y="2946481"/>
            <a:ext cx="2261260" cy="1423355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:a16="http://schemas.microsoft.com/office/drawing/2014/main" id="{71460921-A36F-6617-CE77-4BABA0EF4E15}"/>
              </a:ext>
            </a:extLst>
          </p:cNvPr>
          <p:cNvSpPr txBox="1"/>
          <p:nvPr/>
        </p:nvSpPr>
        <p:spPr>
          <a:xfrm>
            <a:off x="10112943" y="4377467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oficina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28" name="Picture 27" descr="A hallway with red lockers&#10;&#10;Description automatically generated">
            <a:extLst>
              <a:ext uri="{FF2B5EF4-FFF2-40B4-BE49-F238E27FC236}">
                <a16:creationId xmlns:a16="http://schemas.microsoft.com/office/drawing/2014/main" id="{B86EBC84-B9FF-3D86-D3B6-5F78F2615CD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2" r="203"/>
          <a:stretch/>
        </p:blipFill>
        <p:spPr>
          <a:xfrm>
            <a:off x="1494135" y="5319936"/>
            <a:ext cx="2008993" cy="1423357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:a16="http://schemas.microsoft.com/office/drawing/2014/main" id="{3C248B05-919D-F916-89C0-B8FDEEF40D87}"/>
              </a:ext>
            </a:extLst>
          </p:cNvPr>
          <p:cNvSpPr txBox="1"/>
          <p:nvPr/>
        </p:nvSpPr>
        <p:spPr>
          <a:xfrm>
            <a:off x="3503128" y="5730467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El pasillo</a:t>
            </a:r>
          </a:p>
        </p:txBody>
      </p:sp>
      <p:pic>
        <p:nvPicPr>
          <p:cNvPr id="35" name="Picture 34" descr="A bathroom with a mirror and a sink&#10;&#10;Description automatically generated">
            <a:extLst>
              <a:ext uri="{FF2B5EF4-FFF2-40B4-BE49-F238E27FC236}">
                <a16:creationId xmlns:a16="http://schemas.microsoft.com/office/drawing/2014/main" id="{601D390F-8257-58F8-32B7-5771AA535EF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353" r="22535" b="-1"/>
          <a:stretch/>
        </p:blipFill>
        <p:spPr>
          <a:xfrm>
            <a:off x="6479336" y="5253488"/>
            <a:ext cx="2275244" cy="1489806"/>
          </a:xfrm>
          <a:prstGeom prst="rect">
            <a:avLst/>
          </a:prstGeom>
        </p:spPr>
      </p:pic>
      <p:sp>
        <p:nvSpPr>
          <p:cNvPr id="38" name="TextBox 7">
            <a:extLst>
              <a:ext uri="{FF2B5EF4-FFF2-40B4-BE49-F238E27FC236}">
                <a16:creationId xmlns:a16="http://schemas.microsoft.com/office/drawing/2014/main" id="{831FA918-02D3-E647-0EED-5213AEE6E7BA}"/>
              </a:ext>
            </a:extLst>
          </p:cNvPr>
          <p:cNvSpPr txBox="1"/>
          <p:nvPr/>
        </p:nvSpPr>
        <p:spPr>
          <a:xfrm>
            <a:off x="8771832" y="5730466"/>
            <a:ext cx="1879599" cy="6022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4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Aharoni" panose="02010803020104030203" pitchFamily="2" charset="-79"/>
                <a:ea typeface="Lookpeach Font TH"/>
                <a:cs typeface="Aharoni" panose="02010803020104030203" pitchFamily="2" charset="-79"/>
                <a:sym typeface="Lookpeach Font TH"/>
              </a:rPr>
              <a:t>baño</a:t>
            </a:r>
            <a:endParaRPr lang="en-US" sz="2400" dirty="0">
              <a:solidFill>
                <a:srgbClr val="000000"/>
              </a:solidFill>
              <a:latin typeface="Aharoni" panose="02010803020104030203" pitchFamily="2" charset="-79"/>
              <a:ea typeface="Lookpeach Font TH"/>
              <a:cs typeface="Aharoni" panose="02010803020104030203" pitchFamily="2" charset="-79"/>
              <a:sym typeface="Lookpeach Font TH"/>
            </a:endParaRPr>
          </a:p>
        </p:txBody>
      </p:sp>
      <p:pic>
        <p:nvPicPr>
          <p:cNvPr id="39" name="Picture 38" descr="Page 16 | Where are you Images - Free Download on Magnific (formerly Freepik )">
            <a:extLst>
              <a:ext uri="{FF2B5EF4-FFF2-40B4-BE49-F238E27FC236}">
                <a16:creationId xmlns:a16="http://schemas.microsoft.com/office/drawing/2014/main" id="{940D13E2-1A0F-189B-E13B-60CDDEA5252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-374029" y="-470388"/>
            <a:ext cx="5003853" cy="33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79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EC6B0-11B3-C86F-9916-CD12A094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A7445-3CF0-4634-2598-C6371DC39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5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44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1F675-5663-701F-9452-4181F2C52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1" y="163902"/>
            <a:ext cx="6716400" cy="653019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C4D342-4BFF-EBE5-FA2E-0CB194A6BF8B}"/>
              </a:ext>
            </a:extLst>
          </p:cNvPr>
          <p:cNvCxnSpPr>
            <a:cxnSpLocks/>
          </p:cNvCxnSpPr>
          <p:nvPr/>
        </p:nvCxnSpPr>
        <p:spPr>
          <a:xfrm>
            <a:off x="7315200" y="0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7785B5A-B3C1-F1EB-BD5E-41FE396531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944" t="10278"/>
          <a:stretch>
            <a:fillRect/>
          </a:stretch>
        </p:blipFill>
        <p:spPr>
          <a:xfrm>
            <a:off x="7753460" y="3597215"/>
            <a:ext cx="4322547" cy="294286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9037BA-EBFC-F278-1BB3-B2D24E09325D}"/>
              </a:ext>
            </a:extLst>
          </p:cNvPr>
          <p:cNvSpPr/>
          <p:nvPr/>
        </p:nvSpPr>
        <p:spPr>
          <a:xfrm>
            <a:off x="1052422" y="1777041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¿Quién?</a:t>
            </a:r>
            <a:endParaRPr lang="en-US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B51C29-0D7D-D1BD-4A47-4370D1A93A94}"/>
              </a:ext>
            </a:extLst>
          </p:cNvPr>
          <p:cNvSpPr/>
          <p:nvPr/>
        </p:nvSpPr>
        <p:spPr>
          <a:xfrm>
            <a:off x="1118558" y="2188233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¿Qué?</a:t>
            </a:r>
            <a:endParaRPr lang="en-US" b="1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548855-81A7-DF72-92F0-7C731BA41DCA}"/>
              </a:ext>
            </a:extLst>
          </p:cNvPr>
          <p:cNvSpPr/>
          <p:nvPr/>
        </p:nvSpPr>
        <p:spPr>
          <a:xfrm>
            <a:off x="1385976" y="2599424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¿Cuánto?</a:t>
            </a:r>
            <a:endParaRPr lang="en-US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91EDCF1-E090-8FD5-ECEC-F93D510D23C7}"/>
              </a:ext>
            </a:extLst>
          </p:cNvPr>
          <p:cNvSpPr/>
          <p:nvPr/>
        </p:nvSpPr>
        <p:spPr>
          <a:xfrm>
            <a:off x="1153062" y="3027867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¿Dónde?</a:t>
            </a:r>
            <a:endParaRPr lang="en-US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35AC065-2D23-7E2A-5C3D-66D50893A997}"/>
              </a:ext>
            </a:extLst>
          </p:cNvPr>
          <p:cNvSpPr/>
          <p:nvPr/>
        </p:nvSpPr>
        <p:spPr>
          <a:xfrm>
            <a:off x="1325593" y="3456310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¿Cuántos?</a:t>
            </a:r>
            <a:endParaRPr lang="en-US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221832A-A924-E5F1-DBB1-EB0BCB740329}"/>
              </a:ext>
            </a:extLst>
          </p:cNvPr>
          <p:cNvSpPr/>
          <p:nvPr/>
        </p:nvSpPr>
        <p:spPr>
          <a:xfrm>
            <a:off x="1480867" y="3887638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¿De dónde?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7A3C543-D8B9-F5F8-8D79-7133D1F70841}"/>
              </a:ext>
            </a:extLst>
          </p:cNvPr>
          <p:cNvSpPr/>
          <p:nvPr/>
        </p:nvSpPr>
        <p:spPr>
          <a:xfrm>
            <a:off x="1153062" y="4308882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¿Cuál?</a:t>
            </a:r>
            <a:endParaRPr lang="en-US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5B16D8-8316-C126-9CE2-A21CEF4C781E}"/>
              </a:ext>
            </a:extLst>
          </p:cNvPr>
          <p:cNvSpPr/>
          <p:nvPr/>
        </p:nvSpPr>
        <p:spPr>
          <a:xfrm>
            <a:off x="1052422" y="4725829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¿Por qué?</a:t>
            </a:r>
            <a:endParaRPr lang="en-US" b="1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06605C6-515F-2565-ABF1-10EAAAE9D6D6}"/>
              </a:ext>
            </a:extLst>
          </p:cNvPr>
          <p:cNvSpPr/>
          <p:nvPr/>
        </p:nvSpPr>
        <p:spPr>
          <a:xfrm>
            <a:off x="1017917" y="5088871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¿Cuánto?</a:t>
            </a:r>
            <a:endParaRPr lang="en-US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0CE08AC-94D4-4A5E-1024-CA3177DCF4CC}"/>
              </a:ext>
            </a:extLst>
          </p:cNvPr>
          <p:cNvSpPr/>
          <p:nvPr/>
        </p:nvSpPr>
        <p:spPr>
          <a:xfrm>
            <a:off x="1325592" y="5500777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¿A dónde?</a:t>
            </a:r>
            <a:endParaRPr lang="en-US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962C088-C4AD-98AC-EE0D-9DB77F1032B6}"/>
              </a:ext>
            </a:extLst>
          </p:cNvPr>
          <p:cNvSpPr/>
          <p:nvPr/>
        </p:nvSpPr>
        <p:spPr>
          <a:xfrm>
            <a:off x="1437736" y="5908736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¿De quién?</a:t>
            </a:r>
            <a:endParaRPr lang="en-US" b="1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66E0A1-1FDF-E0A5-F738-71C90EA6EF7B}"/>
              </a:ext>
            </a:extLst>
          </p:cNvPr>
          <p:cNvSpPr/>
          <p:nvPr/>
        </p:nvSpPr>
        <p:spPr>
          <a:xfrm>
            <a:off x="1118557" y="6301416"/>
            <a:ext cx="2673573" cy="2674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¿Cuándo?</a:t>
            </a:r>
            <a:endParaRPr lang="en-US" b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114A89-7E52-7F3C-EFAA-EE7EA7378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5297" y="326163"/>
            <a:ext cx="4322547" cy="316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2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F0B49-1AD5-203E-5230-C8BE2F0F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DFCFF6-1052-19D5-9A8B-29E71CBD89B5}"/>
              </a:ext>
            </a:extLst>
          </p:cNvPr>
          <p:cNvCxnSpPr>
            <a:cxnSpLocks/>
          </p:cNvCxnSpPr>
          <p:nvPr/>
        </p:nvCxnSpPr>
        <p:spPr>
          <a:xfrm>
            <a:off x="-2" y="4511616"/>
            <a:ext cx="12192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1541AB7-0A2F-6222-4CD4-BAF7402AD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36" y="0"/>
            <a:ext cx="10826725" cy="45116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8D0419-DDA9-A219-9021-50528721F1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55" t="23595" r="30660" b="65217"/>
          <a:stretch>
            <a:fillRect/>
          </a:stretch>
        </p:blipFill>
        <p:spPr>
          <a:xfrm>
            <a:off x="8897355" y="1009877"/>
            <a:ext cx="2157271" cy="47939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07C3FA-4E0F-79F7-927F-90FC7AC4E29A}"/>
              </a:ext>
            </a:extLst>
          </p:cNvPr>
          <p:cNvSpPr/>
          <p:nvPr/>
        </p:nvSpPr>
        <p:spPr>
          <a:xfrm>
            <a:off x="6095999" y="974785"/>
            <a:ext cx="2262997" cy="776377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3A8F70-494C-F791-E8B3-0E882576F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047" y="4556561"/>
            <a:ext cx="5925902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49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183A1B-5CE4-F515-1A17-A8220B56793E}"/>
              </a:ext>
            </a:extLst>
          </p:cNvPr>
          <p:cNvSpPr txBox="1"/>
          <p:nvPr/>
        </p:nvSpPr>
        <p:spPr>
          <a:xfrm>
            <a:off x="6258306" y="6488668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https://youtu.be/vXN8qJHy-uM?si=_sZQBOCVm8pwAGtC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4607DB-F2D8-18C0-9CCC-053C7DDBB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899" y="83752"/>
            <a:ext cx="8368201" cy="64049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47AFF0-9701-5579-EF46-1FFF26E1FC38}"/>
              </a:ext>
            </a:extLst>
          </p:cNvPr>
          <p:cNvSpPr txBox="1"/>
          <p:nvPr/>
        </p:nvSpPr>
        <p:spPr>
          <a:xfrm>
            <a:off x="0" y="6488668"/>
            <a:ext cx="64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dirty="0"/>
              <a:t>SHARE THIS VIDEO ABOUT IMPORTANT FACTS OF THIS CELEBRATION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65946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AF1C7E-6230-D61B-63CA-1DA45B65C317}"/>
              </a:ext>
            </a:extLst>
          </p:cNvPr>
          <p:cNvSpPr txBox="1"/>
          <p:nvPr/>
        </p:nvSpPr>
        <p:spPr>
          <a:xfrm>
            <a:off x="100584" y="97655"/>
            <a:ext cx="1209141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After the students watched the prior video, encourage them to use the following question-words and share their answers with the class. </a:t>
            </a:r>
          </a:p>
          <a:p>
            <a:pPr lvl="0"/>
            <a:r>
              <a:rPr lang="en-US" sz="2400" b="1" dirty="0">
                <a:latin typeface="Comic Sans MS" panose="030F0702030302020204" pitchFamily="66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What? / ¿</a:t>
            </a:r>
            <a:r>
              <a:rPr lang="en-US" sz="2400" b="1" dirty="0" err="1"/>
              <a:t>Qué</a:t>
            </a:r>
            <a:r>
              <a:rPr lang="en-US" sz="2400" b="1" dirty="0"/>
              <a:t>?</a:t>
            </a:r>
            <a:r>
              <a:rPr lang="en-US" sz="2400" dirty="0"/>
              <a:t> → ¿</a:t>
            </a:r>
            <a:r>
              <a:rPr lang="en-US" sz="2400" dirty="0" err="1"/>
              <a:t>Qué</a:t>
            </a:r>
            <a:r>
              <a:rPr lang="en-US" sz="2400" dirty="0"/>
              <a:t> es el Día de </a:t>
            </a:r>
            <a:r>
              <a:rPr lang="en-US" sz="2400" dirty="0" err="1"/>
              <a:t>los</a:t>
            </a:r>
            <a:r>
              <a:rPr lang="en-US" sz="2400" dirty="0"/>
              <a:t> Muertos? — </a:t>
            </a:r>
            <a:r>
              <a:rPr lang="en-US" sz="2400" i="1" dirty="0"/>
              <a:t>What is Día de </a:t>
            </a:r>
            <a:r>
              <a:rPr lang="en-US" sz="2400" i="1" dirty="0" err="1"/>
              <a:t>los</a:t>
            </a:r>
            <a:r>
              <a:rPr lang="en-US" sz="2400" i="1" dirty="0"/>
              <a:t> Muertos?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Who? / ¿</a:t>
            </a:r>
            <a:r>
              <a:rPr lang="en-US" sz="2400" b="1" dirty="0" err="1"/>
              <a:t>Quién</a:t>
            </a:r>
            <a:r>
              <a:rPr lang="en-US" sz="2400" b="1" dirty="0"/>
              <a:t>?</a:t>
            </a:r>
            <a:r>
              <a:rPr lang="en-US" sz="2400" dirty="0"/>
              <a:t> → ¿</a:t>
            </a:r>
            <a:r>
              <a:rPr lang="en-US" sz="2400" dirty="0" err="1"/>
              <a:t>Quién</a:t>
            </a:r>
            <a:r>
              <a:rPr lang="en-US" sz="2400" dirty="0"/>
              <a:t> </a:t>
            </a:r>
            <a:r>
              <a:rPr lang="en-US" sz="2400" dirty="0" err="1"/>
              <a:t>celebra</a:t>
            </a:r>
            <a:r>
              <a:rPr lang="en-US" sz="2400" dirty="0"/>
              <a:t>? — </a:t>
            </a:r>
            <a:r>
              <a:rPr lang="en-US" sz="2400" i="1" dirty="0"/>
              <a:t>Who celebrates?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When? / ¿</a:t>
            </a:r>
            <a:r>
              <a:rPr lang="en-US" sz="2400" b="1" dirty="0" err="1"/>
              <a:t>Cuándo</a:t>
            </a:r>
            <a:r>
              <a:rPr lang="en-US" sz="2400" b="1" dirty="0"/>
              <a:t>?</a:t>
            </a:r>
            <a:r>
              <a:rPr lang="en-US" sz="2400" dirty="0"/>
              <a:t> → ¿</a:t>
            </a:r>
            <a:r>
              <a:rPr lang="en-US" sz="2400" dirty="0" err="1"/>
              <a:t>Cuándo</a:t>
            </a:r>
            <a:r>
              <a:rPr lang="en-US" sz="2400" dirty="0"/>
              <a:t> es? — </a:t>
            </a:r>
            <a:r>
              <a:rPr lang="en-US" sz="2400" i="1" dirty="0"/>
              <a:t>When is it?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Where? / ¿</a:t>
            </a:r>
            <a:r>
              <a:rPr lang="en-US" sz="2400" b="1" dirty="0" err="1"/>
              <a:t>Dónde</a:t>
            </a:r>
            <a:r>
              <a:rPr lang="en-US" sz="2400" b="1" dirty="0"/>
              <a:t>?</a:t>
            </a:r>
            <a:r>
              <a:rPr lang="en-US" sz="2400" dirty="0"/>
              <a:t> → ¿</a:t>
            </a:r>
            <a:r>
              <a:rPr lang="en-US" sz="2400" dirty="0" err="1"/>
              <a:t>Dónde</a:t>
            </a:r>
            <a:r>
              <a:rPr lang="en-US" sz="2400" dirty="0"/>
              <a:t> se </a:t>
            </a:r>
            <a:r>
              <a:rPr lang="en-US" sz="2400" dirty="0" err="1"/>
              <a:t>celebra</a:t>
            </a:r>
            <a:r>
              <a:rPr lang="en-US" sz="2400" dirty="0"/>
              <a:t>? — </a:t>
            </a:r>
            <a:r>
              <a:rPr lang="en-US" sz="2400" i="1" dirty="0"/>
              <a:t>Where is it celebrated?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288F68-CA91-FFDD-522E-A8A76F31BA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129573" y="4383576"/>
            <a:ext cx="1797251" cy="165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6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38F7B-D680-C9A6-E86A-66D058CD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F4B47B-AB32-B473-0317-B219ADAE4289}"/>
              </a:ext>
            </a:extLst>
          </p:cNvPr>
          <p:cNvSpPr txBox="1"/>
          <p:nvPr/>
        </p:nvSpPr>
        <p:spPr>
          <a:xfrm>
            <a:off x="100584" y="97655"/>
            <a:ext cx="1209141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After the students watched the prior video, encourage them to use the following question-words and share their answers with the class. </a:t>
            </a:r>
          </a:p>
          <a:p>
            <a:pPr lvl="0"/>
            <a:r>
              <a:rPr lang="en-US" sz="2400" b="1" dirty="0">
                <a:latin typeface="Comic Sans MS" panose="030F0702030302020204" pitchFamily="66" charset="0"/>
              </a:rPr>
              <a:t> 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How? / ¿</a:t>
            </a:r>
            <a:r>
              <a:rPr lang="en-US" sz="2400" b="1" dirty="0" err="1"/>
              <a:t>Cómo</a:t>
            </a:r>
            <a:r>
              <a:rPr lang="en-US" sz="2400" b="1" dirty="0"/>
              <a:t>?</a:t>
            </a:r>
            <a:r>
              <a:rPr lang="en-US" sz="2400" dirty="0"/>
              <a:t> → ¿</a:t>
            </a:r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celebran</a:t>
            </a:r>
            <a:r>
              <a:rPr lang="en-US" sz="2400" dirty="0"/>
              <a:t>? — </a:t>
            </a:r>
            <a:r>
              <a:rPr lang="en-US" sz="2400" i="1" dirty="0"/>
              <a:t>How do they celebrate?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Why? / ¿Por </a:t>
            </a:r>
            <a:r>
              <a:rPr lang="en-US" sz="2400" b="1" dirty="0" err="1"/>
              <a:t>qué</a:t>
            </a:r>
            <a:r>
              <a:rPr lang="en-US" sz="2400" b="1" dirty="0"/>
              <a:t>?</a:t>
            </a:r>
            <a:r>
              <a:rPr lang="en-US" sz="2400" dirty="0"/>
              <a:t> → ¿Por </a:t>
            </a:r>
            <a:r>
              <a:rPr lang="en-US" sz="2400" dirty="0" err="1"/>
              <a:t>qué</a:t>
            </a:r>
            <a:r>
              <a:rPr lang="en-US" sz="2400" dirty="0"/>
              <a:t> </a:t>
            </a:r>
            <a:r>
              <a:rPr lang="en-US" sz="2400" dirty="0" err="1"/>
              <a:t>celebran</a:t>
            </a:r>
            <a:r>
              <a:rPr lang="en-US" sz="2400" dirty="0"/>
              <a:t>? — </a:t>
            </a:r>
            <a:r>
              <a:rPr lang="en-US" sz="2400" i="1" dirty="0"/>
              <a:t>Why do they celebrate?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Which? / ¿Cuál?</a:t>
            </a:r>
            <a:r>
              <a:rPr lang="en-US" sz="2400" dirty="0"/>
              <a:t> → ¿Cuál es </a:t>
            </a:r>
            <a:r>
              <a:rPr lang="en-US" sz="2400" dirty="0" err="1"/>
              <a:t>una</a:t>
            </a:r>
            <a:r>
              <a:rPr lang="en-US" sz="2400" dirty="0"/>
              <a:t> comida? — </a:t>
            </a:r>
            <a:r>
              <a:rPr lang="en-US" sz="2400" i="1" dirty="0"/>
              <a:t>What is a food?</a:t>
            </a:r>
            <a:r>
              <a:rPr lang="en-US" sz="24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How many? / ¿</a:t>
            </a:r>
            <a:r>
              <a:rPr lang="en-US" sz="2400" b="1" dirty="0" err="1"/>
              <a:t>Cuántos</a:t>
            </a:r>
            <a:r>
              <a:rPr lang="en-US" sz="2400" b="1" dirty="0"/>
              <a:t>?</a:t>
            </a:r>
            <a:r>
              <a:rPr lang="en-US" sz="2400" dirty="0"/>
              <a:t> → ¿</a:t>
            </a:r>
            <a:r>
              <a:rPr lang="en-US" sz="2400" dirty="0" err="1"/>
              <a:t>Cuántos</a:t>
            </a:r>
            <a:r>
              <a:rPr lang="en-US" sz="2400" dirty="0"/>
              <a:t> días? — </a:t>
            </a:r>
            <a:r>
              <a:rPr lang="en-US" sz="2400" i="1" dirty="0"/>
              <a:t>How many days?</a:t>
            </a: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1A8296-BC4F-58B5-A834-83299A842D6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0129573" y="4383576"/>
            <a:ext cx="1797251" cy="165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617746-DD09-C14A-5188-DE07E294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54" y="1305176"/>
            <a:ext cx="7529212" cy="5006774"/>
          </a:xfrm>
          <a:prstGeom prst="rect">
            <a:avLst/>
          </a:prstGeom>
        </p:spPr>
      </p:pic>
      <p:pic>
        <p:nvPicPr>
          <p:cNvPr id="4" name="Picture 3" descr="MCj02340830000[1]">
            <a:extLst>
              <a:ext uri="{FF2B5EF4-FFF2-40B4-BE49-F238E27FC236}">
                <a16:creationId xmlns:a16="http://schemas.microsoft.com/office/drawing/2014/main" id="{504DBFED-2880-F287-A777-5771FE4E4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73" y="116916"/>
            <a:ext cx="1957104" cy="11343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84543B-727B-D77F-5661-E45BBF340902}"/>
              </a:ext>
            </a:extLst>
          </p:cNvPr>
          <p:cNvCxnSpPr>
            <a:cxnSpLocks/>
          </p:cNvCxnSpPr>
          <p:nvPr/>
        </p:nvCxnSpPr>
        <p:spPr>
          <a:xfrm>
            <a:off x="7444596" y="0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F9BBDC2F-A4D2-6DD7-0866-9C0C130CF1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640" b="2202"/>
          <a:stretch>
            <a:fillRect/>
          </a:stretch>
        </p:blipFill>
        <p:spPr>
          <a:xfrm>
            <a:off x="7671322" y="453544"/>
            <a:ext cx="4411183" cy="23784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CA8A33-002F-2A2C-A860-456E899506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r="1190"/>
          <a:stretch>
            <a:fillRect/>
          </a:stretch>
        </p:blipFill>
        <p:spPr>
          <a:xfrm>
            <a:off x="7790266" y="3549770"/>
            <a:ext cx="4292239" cy="240497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B5F46D1-FE77-EC38-E14A-F918E13EBE90}"/>
              </a:ext>
            </a:extLst>
          </p:cNvPr>
          <p:cNvSpPr/>
          <p:nvPr/>
        </p:nvSpPr>
        <p:spPr>
          <a:xfrm>
            <a:off x="4425350" y="1305176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¿Cuánto cuesta?</a:t>
            </a:r>
            <a:endParaRPr lang="en-US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CA0C531-5C1E-EA79-DE0D-FF5F0E65CE88}"/>
              </a:ext>
            </a:extLst>
          </p:cNvPr>
          <p:cNvSpPr/>
          <p:nvPr/>
        </p:nvSpPr>
        <p:spPr>
          <a:xfrm>
            <a:off x="833886" y="2634864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¿De dónde eres?</a:t>
            </a:r>
            <a:endParaRPr lang="en-US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805AA0-D996-30B8-69E6-B77D0065BC13}"/>
              </a:ext>
            </a:extLst>
          </p:cNvPr>
          <p:cNvSpPr/>
          <p:nvPr/>
        </p:nvSpPr>
        <p:spPr>
          <a:xfrm>
            <a:off x="4425350" y="2634864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¿Quién es?</a:t>
            </a:r>
            <a:endParaRPr lang="en-US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33341E0-DDF1-D6F1-5198-8B4C85E3069F}"/>
              </a:ext>
            </a:extLst>
          </p:cNvPr>
          <p:cNvSpPr/>
          <p:nvPr/>
        </p:nvSpPr>
        <p:spPr>
          <a:xfrm>
            <a:off x="833886" y="3964552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¿Cuántos hay?</a:t>
            </a:r>
            <a:endParaRPr lang="en-US" b="1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64E7D3E-F02A-A689-9D3F-F7ECD8FA8A37}"/>
              </a:ext>
            </a:extLst>
          </p:cNvPr>
          <p:cNvSpPr/>
          <p:nvPr/>
        </p:nvSpPr>
        <p:spPr>
          <a:xfrm>
            <a:off x="4425349" y="3967066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¿Qué es?</a:t>
            </a:r>
            <a:endParaRPr lang="en-US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9558C2C-515D-3287-5A54-2A341A9EC1EC}"/>
              </a:ext>
            </a:extLst>
          </p:cNvPr>
          <p:cNvSpPr/>
          <p:nvPr/>
        </p:nvSpPr>
        <p:spPr>
          <a:xfrm>
            <a:off x="833885" y="5238805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¿Dónde está?</a:t>
            </a:r>
            <a:endParaRPr lang="en-US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4FABF3F-2E2C-813D-9951-66F5AB8E812D}"/>
              </a:ext>
            </a:extLst>
          </p:cNvPr>
          <p:cNvSpPr/>
          <p:nvPr/>
        </p:nvSpPr>
        <p:spPr>
          <a:xfrm>
            <a:off x="4425348" y="5238805"/>
            <a:ext cx="2673573" cy="3942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/>
              <a:t>¿Cómo se llama?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860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1AA65-D14F-4D9C-D4F5-89E70C75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0DF8A-707E-1E78-3F50-4886D313A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6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943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E790F9-3B05-AE36-E8CF-826644016D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3" r="7856"/>
          <a:stretch>
            <a:fillRect/>
          </a:stretch>
        </p:blipFill>
        <p:spPr>
          <a:xfrm>
            <a:off x="4581144" y="611650"/>
            <a:ext cx="7315200" cy="5433531"/>
          </a:xfrm>
          <a:prstGeom prst="rect">
            <a:avLst/>
          </a:prstGeom>
        </p:spPr>
      </p:pic>
      <p:pic>
        <p:nvPicPr>
          <p:cNvPr id="5" name="Picture 4" descr="I can say the days of the week in Spanish.">
            <a:extLst>
              <a:ext uri="{FF2B5EF4-FFF2-40B4-BE49-F238E27FC236}">
                <a16:creationId xmlns:a16="http://schemas.microsoft.com/office/drawing/2014/main" id="{9A4457C6-1B2A-789B-08D4-9C104DBD856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7048" r="10117"/>
          <a:stretch>
            <a:fillRect/>
          </a:stretch>
        </p:blipFill>
        <p:spPr>
          <a:xfrm>
            <a:off x="203181" y="56087"/>
            <a:ext cx="4097547" cy="678240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C23D99-4C51-B689-A2C7-C202DD94E2D9}"/>
              </a:ext>
            </a:extLst>
          </p:cNvPr>
          <p:cNvCxnSpPr>
            <a:cxnSpLocks/>
          </p:cNvCxnSpPr>
          <p:nvPr/>
        </p:nvCxnSpPr>
        <p:spPr>
          <a:xfrm>
            <a:off x="4481940" y="0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130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 can say the days of the week in Spanish.">
            <a:extLst>
              <a:ext uri="{FF2B5EF4-FFF2-40B4-BE49-F238E27FC236}">
                <a16:creationId xmlns:a16="http://schemas.microsoft.com/office/drawing/2014/main" id="{EE4BE0D1-88DC-B24A-895E-CC36C3A2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8" r="10117"/>
          <a:stretch>
            <a:fillRect/>
          </a:stretch>
        </p:blipFill>
        <p:spPr>
          <a:xfrm>
            <a:off x="7729268" y="75599"/>
            <a:ext cx="4097547" cy="6782401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1B29B97C-F098-FE26-CA0B-AAAB2D8CACEC}"/>
              </a:ext>
            </a:extLst>
          </p:cNvPr>
          <p:cNvSpPr txBox="1"/>
          <p:nvPr/>
        </p:nvSpPr>
        <p:spPr>
          <a:xfrm>
            <a:off x="491705" y="389117"/>
            <a:ext cx="6690258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4800" b="1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Qué</a:t>
            </a: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día es hoy?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Hoy es_______.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60BFE0-B976-20DA-0BB0-38E8BC4541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02"/>
          <a:stretch>
            <a:fillRect/>
          </a:stretch>
        </p:blipFill>
        <p:spPr>
          <a:xfrm>
            <a:off x="1012885" y="2927323"/>
            <a:ext cx="5715000" cy="36537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F46035-042B-32BA-F4E1-19EC2DB9AC9B}"/>
              </a:ext>
            </a:extLst>
          </p:cNvPr>
          <p:cNvSpPr/>
          <p:nvPr/>
        </p:nvSpPr>
        <p:spPr>
          <a:xfrm>
            <a:off x="1005212" y="2927323"/>
            <a:ext cx="5715000" cy="1135719"/>
          </a:xfrm>
          <a:prstGeom prst="rect">
            <a:avLst/>
          </a:prstGeom>
          <a:solidFill>
            <a:srgbClr val="0072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5C2413-4597-60CC-7F47-04CD7A6B529D}"/>
              </a:ext>
            </a:extLst>
          </p:cNvPr>
          <p:cNvSpPr/>
          <p:nvPr/>
        </p:nvSpPr>
        <p:spPr>
          <a:xfrm>
            <a:off x="1012885" y="5279366"/>
            <a:ext cx="5715000" cy="1301661"/>
          </a:xfrm>
          <a:prstGeom prst="rect">
            <a:avLst/>
          </a:prstGeom>
          <a:solidFill>
            <a:srgbClr val="0072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27943"/>
      </p:ext>
    </p:extLst>
  </p:cSld>
  <p:clrMapOvr>
    <a:masterClrMapping/>
  </p:clrMapOvr>
  <p:transition spd="med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9C539-773B-B0B4-84E3-25D144678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 can say the days of the week in Spanish.">
            <a:extLst>
              <a:ext uri="{FF2B5EF4-FFF2-40B4-BE49-F238E27FC236}">
                <a16:creationId xmlns:a16="http://schemas.microsoft.com/office/drawing/2014/main" id="{301CDDA3-BFD2-0565-D697-AB39930165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8" r="10117"/>
          <a:stretch>
            <a:fillRect/>
          </a:stretch>
        </p:blipFill>
        <p:spPr>
          <a:xfrm>
            <a:off x="7729268" y="75599"/>
            <a:ext cx="4097547" cy="6782401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0F4818EA-848D-55A8-3645-E535DC89093D}"/>
              </a:ext>
            </a:extLst>
          </p:cNvPr>
          <p:cNvSpPr txBox="1"/>
          <p:nvPr/>
        </p:nvSpPr>
        <p:spPr>
          <a:xfrm>
            <a:off x="146649" y="276973"/>
            <a:ext cx="7035314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4800" b="1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Qué</a:t>
            </a: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día </a:t>
            </a:r>
            <a:r>
              <a:rPr lang="en-US" sz="4800" b="1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fué</a:t>
            </a: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</a:t>
            </a:r>
            <a:r>
              <a:rPr lang="en-US" sz="4800" b="1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ayer</a:t>
            </a: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Ayer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fué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6E96B9-4386-59E2-8CE3-0F11E50410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02"/>
          <a:stretch>
            <a:fillRect/>
          </a:stretch>
        </p:blipFill>
        <p:spPr>
          <a:xfrm>
            <a:off x="1012885" y="2927323"/>
            <a:ext cx="5715000" cy="36537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5A7961-C000-CBE4-08E3-DCFD7B4126A5}"/>
              </a:ext>
            </a:extLst>
          </p:cNvPr>
          <p:cNvSpPr/>
          <p:nvPr/>
        </p:nvSpPr>
        <p:spPr>
          <a:xfrm>
            <a:off x="1012885" y="2927323"/>
            <a:ext cx="5715000" cy="2195850"/>
          </a:xfrm>
          <a:prstGeom prst="rect">
            <a:avLst/>
          </a:prstGeom>
          <a:solidFill>
            <a:srgbClr val="0072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56862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C8C6F-1FCC-C2AD-35F4-7943F251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 can say the days of the week in Spanish.">
            <a:extLst>
              <a:ext uri="{FF2B5EF4-FFF2-40B4-BE49-F238E27FC236}">
                <a16:creationId xmlns:a16="http://schemas.microsoft.com/office/drawing/2014/main" id="{C9B07C93-9D94-2761-14A9-5EE297613E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8" r="10117"/>
          <a:stretch>
            <a:fillRect/>
          </a:stretch>
        </p:blipFill>
        <p:spPr>
          <a:xfrm>
            <a:off x="8094453" y="37799"/>
            <a:ext cx="4097547" cy="6782401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5764609E-8533-D54B-8012-A851CA9FCFC3}"/>
              </a:ext>
            </a:extLst>
          </p:cNvPr>
          <p:cNvSpPr txBox="1"/>
          <p:nvPr/>
        </p:nvSpPr>
        <p:spPr>
          <a:xfrm>
            <a:off x="146648" y="276973"/>
            <a:ext cx="7947805" cy="21958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914446" indent="-914446">
              <a:lnSpc>
                <a:spcPts val="8078"/>
              </a:lnSpc>
              <a:buAutoNum type="arabicPeriod"/>
            </a:pP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</a:t>
            </a:r>
            <a:r>
              <a:rPr lang="en-US" sz="4800" b="1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Qué</a:t>
            </a: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día es </a:t>
            </a:r>
            <a:r>
              <a:rPr lang="en-US" sz="4800" b="1" dirty="0" err="1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mañana</a:t>
            </a:r>
            <a:r>
              <a:rPr lang="en-US" sz="4800" b="1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</a:t>
            </a:r>
          </a:p>
          <a:p>
            <a:pPr>
              <a:lnSpc>
                <a:spcPts val="8078"/>
              </a:lnSpc>
            </a:pP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 </a:t>
            </a:r>
            <a:r>
              <a:rPr lang="en-US" sz="5867" dirty="0" err="1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Mañana</a:t>
            </a:r>
            <a:r>
              <a:rPr lang="en-US" sz="5867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 es_____.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9290A-4DED-FCD6-47F9-A660754CA3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02"/>
          <a:stretch>
            <a:fillRect/>
          </a:stretch>
        </p:blipFill>
        <p:spPr>
          <a:xfrm>
            <a:off x="1012885" y="2927323"/>
            <a:ext cx="5715000" cy="36537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E51922-C368-D6E8-877F-E9B4618CC480}"/>
              </a:ext>
            </a:extLst>
          </p:cNvPr>
          <p:cNvSpPr/>
          <p:nvPr/>
        </p:nvSpPr>
        <p:spPr>
          <a:xfrm>
            <a:off x="1012885" y="4235570"/>
            <a:ext cx="5715000" cy="2341143"/>
          </a:xfrm>
          <a:prstGeom prst="rect">
            <a:avLst/>
          </a:prstGeom>
          <a:solidFill>
            <a:srgbClr val="00729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6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F3495-BD72-08D1-7CAE-EBD1E1976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929430-5EA6-F468-B608-A9F80424F2B6}"/>
              </a:ext>
            </a:extLst>
          </p:cNvPr>
          <p:cNvCxnSpPr>
            <a:cxnSpLocks/>
          </p:cNvCxnSpPr>
          <p:nvPr/>
        </p:nvCxnSpPr>
        <p:spPr>
          <a:xfrm>
            <a:off x="8038956" y="-1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1CD63DD-869A-A556-7DBE-E385C9DB21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9820"/>
          <a:stretch>
            <a:fillRect/>
          </a:stretch>
        </p:blipFill>
        <p:spPr>
          <a:xfrm>
            <a:off x="0" y="356617"/>
            <a:ext cx="7927846" cy="18379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3ECE3C-078A-00A3-512D-D24FC06814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411"/>
          <a:stretch>
            <a:fillRect/>
          </a:stretch>
        </p:blipFill>
        <p:spPr>
          <a:xfrm>
            <a:off x="8312856" y="182880"/>
            <a:ext cx="3879144" cy="3218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A29FCD-63A5-79FC-94A5-33877735F5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216" r="10829"/>
          <a:stretch>
            <a:fillRect/>
          </a:stretch>
        </p:blipFill>
        <p:spPr>
          <a:xfrm>
            <a:off x="8385048" y="3392422"/>
            <a:ext cx="3806952" cy="3282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13FE5A-F154-3182-D979-513A3E6B60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99" t="41331"/>
          <a:stretch>
            <a:fillRect/>
          </a:stretch>
        </p:blipFill>
        <p:spPr>
          <a:xfrm>
            <a:off x="0" y="2928508"/>
            <a:ext cx="7690101" cy="357287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E64DF7-7D11-296C-5F4C-C327C86DA1AD}"/>
              </a:ext>
            </a:extLst>
          </p:cNvPr>
          <p:cNvSpPr/>
          <p:nvPr/>
        </p:nvSpPr>
        <p:spPr>
          <a:xfrm>
            <a:off x="2763270" y="2905362"/>
            <a:ext cx="4926831" cy="487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chemeClr val="accent2">
                    <a:lumMod val="75000"/>
                  </a:schemeClr>
                </a:solidFill>
              </a:rPr>
              <a:t>Hoy es viernes.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4962EA4-33BC-0E82-C5EF-97B3792CCEB1}"/>
              </a:ext>
            </a:extLst>
          </p:cNvPr>
          <p:cNvSpPr/>
          <p:nvPr/>
        </p:nvSpPr>
        <p:spPr>
          <a:xfrm>
            <a:off x="3056571" y="3465579"/>
            <a:ext cx="4633530" cy="487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chemeClr val="accent2">
                    <a:lumMod val="75000"/>
                  </a:schemeClr>
                </a:solidFill>
              </a:rPr>
              <a:t>Ayer fue domingo.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CC4D1BF-E457-340F-0087-9153FD59D10A}"/>
              </a:ext>
            </a:extLst>
          </p:cNvPr>
          <p:cNvSpPr/>
          <p:nvPr/>
        </p:nvSpPr>
        <p:spPr>
          <a:xfrm>
            <a:off x="3180846" y="4025796"/>
            <a:ext cx="4509255" cy="487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chemeClr val="accent2">
                    <a:lumMod val="75000"/>
                  </a:schemeClr>
                </a:solidFill>
              </a:rPr>
              <a:t>Mañana es lunes.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84CCA58-2C40-FCC2-C47F-130C1FB26556}"/>
              </a:ext>
            </a:extLst>
          </p:cNvPr>
          <p:cNvSpPr/>
          <p:nvPr/>
        </p:nvSpPr>
        <p:spPr>
          <a:xfrm>
            <a:off x="3226566" y="4663440"/>
            <a:ext cx="4543615" cy="487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chemeClr val="accent2">
                    <a:lumMod val="75000"/>
                  </a:schemeClr>
                </a:solidFill>
              </a:rPr>
              <a:t>Hoy es miércoles.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104B4E9-0ADF-7972-9EA9-373459A9BC6C}"/>
              </a:ext>
            </a:extLst>
          </p:cNvPr>
          <p:cNvSpPr/>
          <p:nvPr/>
        </p:nvSpPr>
        <p:spPr>
          <a:xfrm>
            <a:off x="3136651" y="5223657"/>
            <a:ext cx="4633530" cy="487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chemeClr val="accent2">
                    <a:lumMod val="75000"/>
                  </a:schemeClr>
                </a:solidFill>
              </a:rPr>
              <a:t>Ayer fue martes.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1F853F-E7C5-2892-6900-3C4ABA7B4EEB}"/>
              </a:ext>
            </a:extLst>
          </p:cNvPr>
          <p:cNvSpPr/>
          <p:nvPr/>
        </p:nvSpPr>
        <p:spPr>
          <a:xfrm>
            <a:off x="3353891" y="5861301"/>
            <a:ext cx="4509255" cy="4870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chemeClr val="accent2">
                    <a:lumMod val="75000"/>
                  </a:schemeClr>
                </a:solidFill>
              </a:rPr>
              <a:t>Mañana es jueves.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19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78A67-A8BA-50A3-4B6D-D781FFEB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BB9A-D44F-AC9E-18B5-7271DE783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7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78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71D4D3-CF66-22C7-4266-4CF37704D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2268747" cy="2452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FE7682-9F9D-E20D-716F-1DFFB27A2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3253" y="0"/>
            <a:ext cx="2268747" cy="23935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D98E33-D208-03E7-717A-D1E3F0549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863" y="0"/>
            <a:ext cx="2268747" cy="25047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B2D9B9-45C8-067E-26EC-AC38CA60B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051" y="4156345"/>
            <a:ext cx="2550369" cy="25970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0EBE7F-F85A-F1CA-0C2C-E79EC181D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62" y="4189236"/>
            <a:ext cx="2978664" cy="25312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CBB7E8-7F67-D922-CF73-E3EE1CBC33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2560" y="4259466"/>
            <a:ext cx="3135234" cy="2493936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:a16="http://schemas.microsoft.com/office/drawing/2014/main" id="{E81491F0-E667-8641-F91B-777C0898AE23}"/>
              </a:ext>
            </a:extLst>
          </p:cNvPr>
          <p:cNvSpPr txBox="1"/>
          <p:nvPr/>
        </p:nvSpPr>
        <p:spPr>
          <a:xfrm>
            <a:off x="1104181" y="2853926"/>
            <a:ext cx="10291313" cy="7661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609661" indent="-609661">
              <a:lnSpc>
                <a:spcPts val="5386"/>
              </a:lnSpc>
              <a:buFontTx/>
              <a:buAutoNum type="arabicPeriod"/>
            </a:pPr>
            <a:r>
              <a:rPr lang="en-US" sz="48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¿Qu</a:t>
            </a:r>
            <a:r>
              <a:rPr lang="es-GT" sz="48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é ves</a:t>
            </a:r>
            <a:r>
              <a:rPr lang="en-US" sz="48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    - </a:t>
            </a:r>
            <a:r>
              <a:rPr lang="en-US" sz="4800" dirty="0">
                <a:solidFill>
                  <a:srgbClr val="0070C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2.Yo </a:t>
            </a:r>
            <a:r>
              <a:rPr lang="en-US" sz="4800" dirty="0" err="1">
                <a:solidFill>
                  <a:srgbClr val="0070C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veo</a:t>
            </a:r>
            <a:r>
              <a:rPr lang="en-US" sz="4800" dirty="0">
                <a:solidFill>
                  <a:srgbClr val="0070C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________.</a:t>
            </a:r>
          </a:p>
        </p:txBody>
      </p:sp>
    </p:spTree>
    <p:extLst>
      <p:ext uri="{BB962C8B-B14F-4D97-AF65-F5344CB8AC3E}">
        <p14:creationId xmlns:p14="http://schemas.microsoft.com/office/powerpoint/2010/main" val="2810833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9C114-FC3E-B02D-33C8-A58CF5577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7">
            <a:extLst>
              <a:ext uri="{FF2B5EF4-FFF2-40B4-BE49-F238E27FC236}">
                <a16:creationId xmlns:a16="http://schemas.microsoft.com/office/drawing/2014/main" id="{62698F4B-4173-5E04-D249-36F2A9B3048B}"/>
              </a:ext>
            </a:extLst>
          </p:cNvPr>
          <p:cNvSpPr txBox="1"/>
          <p:nvPr/>
        </p:nvSpPr>
        <p:spPr>
          <a:xfrm>
            <a:off x="1104181" y="2853926"/>
            <a:ext cx="10291313" cy="7661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609661" indent="-609661">
              <a:lnSpc>
                <a:spcPts val="5386"/>
              </a:lnSpc>
              <a:buFontTx/>
              <a:buAutoNum type="arabicPeriod"/>
            </a:pPr>
            <a:r>
              <a:rPr lang="en-US" sz="48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¿Qu</a:t>
            </a:r>
            <a:r>
              <a:rPr lang="es-GT" sz="48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é ves</a:t>
            </a:r>
            <a:r>
              <a:rPr lang="en-US" sz="4800" dirty="0">
                <a:solidFill>
                  <a:srgbClr val="17181E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?    - </a:t>
            </a:r>
            <a:r>
              <a:rPr lang="en-US" sz="4800" dirty="0">
                <a:solidFill>
                  <a:srgbClr val="0070C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2.Yo </a:t>
            </a:r>
            <a:r>
              <a:rPr lang="en-US" sz="4800" dirty="0" err="1">
                <a:solidFill>
                  <a:srgbClr val="0070C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veo</a:t>
            </a:r>
            <a:r>
              <a:rPr lang="en-US" sz="4800" dirty="0">
                <a:solidFill>
                  <a:srgbClr val="0070C0"/>
                </a:solidFill>
                <a:latin typeface="Century Gothic" panose="020B0502020202020204" pitchFamily="34" charset="0"/>
                <a:ea typeface="Art Nuvo"/>
                <a:cs typeface="Cavolini" panose="03000502040302020204" pitchFamily="66" charset="0"/>
                <a:sym typeface="Art Nuvo"/>
              </a:rPr>
              <a:t>________.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B8085-308C-9D8D-770E-DFA719D26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0" y="-60690"/>
            <a:ext cx="3868588" cy="24830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A29121-52F5-D305-A4C7-A34F4EFE0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147" y="3967156"/>
            <a:ext cx="4436853" cy="27505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B8CA8F-106B-F4FD-CAD3-8E1108376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1427" y="0"/>
            <a:ext cx="2828263" cy="23616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E4F0B1-BB86-FAE7-0D4D-BC6C52DBD1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10" y="4132610"/>
            <a:ext cx="3276992" cy="26660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07F7DB-8188-E5F9-DEBB-E4E16D983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884" y="-13290"/>
            <a:ext cx="2828263" cy="24356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31512B7-0173-AB2F-EE74-AC0E55F8A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3812" y="4051702"/>
            <a:ext cx="3199232" cy="266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07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4489CF-6CC9-13FE-E9C0-7704324F8C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42" b="69960"/>
          <a:stretch>
            <a:fillRect/>
          </a:stretch>
        </p:blipFill>
        <p:spPr>
          <a:xfrm>
            <a:off x="0" y="0"/>
            <a:ext cx="6363251" cy="8453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70A3D5-DFAA-5F84-A5A2-D8006F4FE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98" y="3683476"/>
            <a:ext cx="4214225" cy="308636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04AAD2-597B-4DE8-D817-44761E57164E}"/>
              </a:ext>
            </a:extLst>
          </p:cNvPr>
          <p:cNvCxnSpPr>
            <a:cxnSpLocks/>
          </p:cNvCxnSpPr>
          <p:nvPr/>
        </p:nvCxnSpPr>
        <p:spPr>
          <a:xfrm>
            <a:off x="7384211" y="0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58CF2341-CA5F-9EFA-8910-5C0E790FE0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952"/>
          <a:stretch>
            <a:fillRect/>
          </a:stretch>
        </p:blipFill>
        <p:spPr>
          <a:xfrm>
            <a:off x="8396479" y="86264"/>
            <a:ext cx="2831683" cy="35627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11F629-52FC-4E90-0DBD-5B03FC1141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517" t="4673" r="-1"/>
          <a:stretch>
            <a:fillRect/>
          </a:stretch>
        </p:blipFill>
        <p:spPr>
          <a:xfrm>
            <a:off x="8459908" y="3648974"/>
            <a:ext cx="2831680" cy="32090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AE64F5D-044E-4AE4-DBEF-D19B34A2FB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03" t="28176" r="21055" b="8250"/>
          <a:stretch>
            <a:fillRect/>
          </a:stretch>
        </p:blipFill>
        <p:spPr>
          <a:xfrm>
            <a:off x="2922934" y="805132"/>
            <a:ext cx="3769712" cy="2843842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C8451F-26EF-B06C-D3E0-4DFF8A97E577}"/>
              </a:ext>
            </a:extLst>
          </p:cNvPr>
          <p:cNvSpPr/>
          <p:nvPr/>
        </p:nvSpPr>
        <p:spPr>
          <a:xfrm>
            <a:off x="1279907" y="3683476"/>
            <a:ext cx="1972249" cy="271919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El hijo único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082FA12-392F-9628-6B7F-476468CE5170}"/>
              </a:ext>
            </a:extLst>
          </p:cNvPr>
          <p:cNvSpPr/>
          <p:nvPr/>
        </p:nvSpPr>
        <p:spPr>
          <a:xfrm>
            <a:off x="1209376" y="4068789"/>
            <a:ext cx="1801243" cy="271919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El padre /papá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EC62AF8-815C-C8C1-9C21-81D4A3351231}"/>
              </a:ext>
            </a:extLst>
          </p:cNvPr>
          <p:cNvSpPr/>
          <p:nvPr/>
        </p:nvSpPr>
        <p:spPr>
          <a:xfrm>
            <a:off x="1106621" y="4454102"/>
            <a:ext cx="1801244" cy="271919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b="1" dirty="0">
                <a:solidFill>
                  <a:schemeClr val="accent5">
                    <a:lumMod val="75000"/>
                  </a:schemeClr>
                </a:solidFill>
              </a:rPr>
              <a:t>La madre /mamá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8000A2C-678C-21E2-3EB9-777299765962}"/>
              </a:ext>
            </a:extLst>
          </p:cNvPr>
          <p:cNvSpPr/>
          <p:nvPr/>
        </p:nvSpPr>
        <p:spPr>
          <a:xfrm>
            <a:off x="1305785" y="4839415"/>
            <a:ext cx="1972249" cy="271919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La hermana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7EDB7A1-7FCA-876D-D15B-51AD6163BB77}"/>
              </a:ext>
            </a:extLst>
          </p:cNvPr>
          <p:cNvSpPr/>
          <p:nvPr/>
        </p:nvSpPr>
        <p:spPr>
          <a:xfrm>
            <a:off x="1463241" y="5283356"/>
            <a:ext cx="1840671" cy="271919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El padre /papá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7F69F9D-86B3-9954-5809-9CA7399DC38E}"/>
              </a:ext>
            </a:extLst>
          </p:cNvPr>
          <p:cNvSpPr/>
          <p:nvPr/>
        </p:nvSpPr>
        <p:spPr>
          <a:xfrm>
            <a:off x="1097996" y="5668669"/>
            <a:ext cx="1840672" cy="271919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La hija única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95EF4EB-6149-F544-881F-4DCCC83F7230}"/>
              </a:ext>
            </a:extLst>
          </p:cNvPr>
          <p:cNvSpPr/>
          <p:nvPr/>
        </p:nvSpPr>
        <p:spPr>
          <a:xfrm>
            <a:off x="1181976" y="6083246"/>
            <a:ext cx="1840671" cy="242656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El abuelo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2FAB3B9-87E9-C406-5A06-24E35D21A5DC}"/>
              </a:ext>
            </a:extLst>
          </p:cNvPr>
          <p:cNvSpPr/>
          <p:nvPr/>
        </p:nvSpPr>
        <p:spPr>
          <a:xfrm>
            <a:off x="1089371" y="6441921"/>
            <a:ext cx="1849298" cy="269294"/>
          </a:xfrm>
          <a:prstGeom prst="roundRect">
            <a:avLst/>
          </a:prstGeom>
          <a:solidFill>
            <a:srgbClr val="F0AE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accent5">
                    <a:lumMod val="75000"/>
                  </a:schemeClr>
                </a:solidFill>
              </a:rPr>
              <a:t>La abuela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C9FED-4985-5DCE-69FE-EABA8A956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65BB3D-BDC1-91C2-98B8-BDBAB65CB4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6831"/>
          <a:stretch>
            <a:fillRect/>
          </a:stretch>
        </p:blipFill>
        <p:spPr>
          <a:xfrm>
            <a:off x="88584" y="0"/>
            <a:ext cx="6907227" cy="17172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AFD747-756F-B09A-B272-8BFE6586F147}"/>
              </a:ext>
            </a:extLst>
          </p:cNvPr>
          <p:cNvCxnSpPr>
            <a:cxnSpLocks/>
          </p:cNvCxnSpPr>
          <p:nvPr/>
        </p:nvCxnSpPr>
        <p:spPr>
          <a:xfrm>
            <a:off x="7286445" y="26483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7ED3891-6CCA-4E52-1DF4-C781A33850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952"/>
          <a:stretch>
            <a:fillRect/>
          </a:stretch>
        </p:blipFill>
        <p:spPr>
          <a:xfrm>
            <a:off x="8420234" y="107228"/>
            <a:ext cx="2831683" cy="35627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946266-56FA-0022-CFFC-FD3375CCAB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17" t="4673" r="-1"/>
          <a:stretch>
            <a:fillRect/>
          </a:stretch>
        </p:blipFill>
        <p:spPr>
          <a:xfrm>
            <a:off x="8459908" y="3648974"/>
            <a:ext cx="2831680" cy="3209026"/>
          </a:xfrm>
          <a:prstGeom prst="rect">
            <a:avLst/>
          </a:prstGeom>
        </p:spPr>
      </p:pic>
      <p:pic>
        <p:nvPicPr>
          <p:cNvPr id="11" name="Picture 10" descr="7 Things You Need to Know about Coco • Mama Latina Tips">
            <a:extLst>
              <a:ext uri="{FF2B5EF4-FFF2-40B4-BE49-F238E27FC236}">
                <a16:creationId xmlns:a16="http://schemas.microsoft.com/office/drawing/2014/main" id="{B0E50532-879C-435B-E2E7-91967761E6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4316" y="1610238"/>
            <a:ext cx="2911629" cy="18452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C19E53-419F-FB35-5B95-A7884FE74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73" y="3684935"/>
            <a:ext cx="6529141" cy="276157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347509-0841-6A92-FF8D-B52481E6C6DA}"/>
              </a:ext>
            </a:extLst>
          </p:cNvPr>
          <p:cNvSpPr/>
          <p:nvPr/>
        </p:nvSpPr>
        <p:spPr>
          <a:xfrm>
            <a:off x="3364309" y="3632508"/>
            <a:ext cx="3159202" cy="391899"/>
          </a:xfrm>
          <a:prstGeom prst="roundRect">
            <a:avLst/>
          </a:prstGeom>
          <a:solidFill>
            <a:srgbClr val="1DD5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rgbClr val="0070C0"/>
                </a:solidFill>
              </a:rPr>
              <a:t>abuelo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AD0946A-8629-C484-F083-ACF2FFC5D0E0}"/>
              </a:ext>
            </a:extLst>
          </p:cNvPr>
          <p:cNvSpPr/>
          <p:nvPr/>
        </p:nvSpPr>
        <p:spPr>
          <a:xfrm>
            <a:off x="4116144" y="4096409"/>
            <a:ext cx="2749685" cy="391899"/>
          </a:xfrm>
          <a:prstGeom prst="roundRect">
            <a:avLst/>
          </a:prstGeom>
          <a:solidFill>
            <a:srgbClr val="1DD5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rgbClr val="0070C0"/>
                </a:solidFill>
              </a:rPr>
              <a:t>yo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50F229C-D312-5DD6-4958-F7E324161BCA}"/>
              </a:ext>
            </a:extLst>
          </p:cNvPr>
          <p:cNvSpPr/>
          <p:nvPr/>
        </p:nvSpPr>
        <p:spPr>
          <a:xfrm>
            <a:off x="3799811" y="4562407"/>
            <a:ext cx="2859564" cy="391899"/>
          </a:xfrm>
          <a:prstGeom prst="roundRect">
            <a:avLst/>
          </a:prstGeom>
          <a:solidFill>
            <a:srgbClr val="1DD5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rgbClr val="0070C0"/>
                </a:solidFill>
              </a:rPr>
              <a:t>papá /padre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332F89A-3173-E99C-0C00-EADA1A030337}"/>
              </a:ext>
            </a:extLst>
          </p:cNvPr>
          <p:cNvSpPr/>
          <p:nvPr/>
        </p:nvSpPr>
        <p:spPr>
          <a:xfrm>
            <a:off x="3568393" y="5045658"/>
            <a:ext cx="2859564" cy="391899"/>
          </a:xfrm>
          <a:prstGeom prst="roundRect">
            <a:avLst/>
          </a:prstGeom>
          <a:solidFill>
            <a:srgbClr val="1DD5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rgbClr val="0070C0"/>
                </a:solidFill>
              </a:rPr>
              <a:t>mamá /madre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ED15B19-7F02-04C6-E071-C3FB2C35376B}"/>
              </a:ext>
            </a:extLst>
          </p:cNvPr>
          <p:cNvSpPr/>
          <p:nvPr/>
        </p:nvSpPr>
        <p:spPr>
          <a:xfrm>
            <a:off x="5227612" y="5499659"/>
            <a:ext cx="1837427" cy="391899"/>
          </a:xfrm>
          <a:prstGeom prst="roundRect">
            <a:avLst/>
          </a:prstGeom>
          <a:solidFill>
            <a:srgbClr val="1DD5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rgbClr val="0070C0"/>
                </a:solidFill>
              </a:rPr>
              <a:t>hermana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C453B9D-FE55-9F95-9CBE-84870A722A05}"/>
              </a:ext>
            </a:extLst>
          </p:cNvPr>
          <p:cNvSpPr/>
          <p:nvPr/>
        </p:nvSpPr>
        <p:spPr>
          <a:xfrm>
            <a:off x="3839212" y="6011657"/>
            <a:ext cx="3026617" cy="391899"/>
          </a:xfrm>
          <a:prstGeom prst="roundRect">
            <a:avLst/>
          </a:prstGeom>
          <a:solidFill>
            <a:srgbClr val="1DD5D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2800" b="1" dirty="0">
                <a:solidFill>
                  <a:srgbClr val="0070C0"/>
                </a:solidFill>
              </a:rPr>
              <a:t>abuela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4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13C4E-E363-207D-127A-9C076BA52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7015B-6CB0-DB36-D997-28BCFC8E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35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GT" sz="9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DAY 8</a:t>
            </a:r>
            <a:endParaRPr lang="en-US" sz="96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65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4E7F98-5DF9-39DA-F261-37017404D349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4449B56-8055-2BA8-D2D7-B9C179AB8248}"/>
              </a:ext>
            </a:extLst>
          </p:cNvPr>
          <p:cNvSpPr txBox="1"/>
          <p:nvPr/>
        </p:nvSpPr>
        <p:spPr>
          <a:xfrm>
            <a:off x="0" y="145542"/>
            <a:ext cx="5541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8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DESCRIBING FAMILY MEMBERS</a:t>
            </a:r>
            <a:endParaRPr lang="en-US" sz="2800" dirty="0">
              <a:solidFill>
                <a:srgbClr val="FF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538173-3B28-AF2F-36FB-9BA4654BEB36}"/>
              </a:ext>
            </a:extLst>
          </p:cNvPr>
          <p:cNvSpPr txBox="1"/>
          <p:nvPr/>
        </p:nvSpPr>
        <p:spPr>
          <a:xfrm>
            <a:off x="275187" y="1494519"/>
            <a:ext cx="56315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GT" dirty="0"/>
          </a:p>
          <a:p>
            <a:r>
              <a:rPr lang="es-GT" b="1" dirty="0">
                <a:solidFill>
                  <a:schemeClr val="accent1"/>
                </a:solidFill>
              </a:rPr>
              <a:t>EXAMPLES: </a:t>
            </a:r>
          </a:p>
          <a:p>
            <a:endParaRPr lang="es-GT" b="1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GT" b="1" dirty="0"/>
              <a:t>Soy ________________________.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GT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GT" b="1" dirty="0"/>
              <a:t>Me llamo___________________.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GT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GT" b="1" dirty="0"/>
              <a:t>Tengo _________________años.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GT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GT" b="1" dirty="0"/>
          </a:p>
          <a:p>
            <a:endParaRPr lang="es-GT" b="1" dirty="0"/>
          </a:p>
          <a:p>
            <a:endParaRPr lang="es-GT" b="1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GT" b="1" dirty="0"/>
              <a:t>Es mi______________________.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GT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GT" b="1" dirty="0"/>
              <a:t>Se llama___________________.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GT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GT" b="1" dirty="0"/>
              <a:t>Tiene _________________años.</a:t>
            </a:r>
            <a:r>
              <a:rPr lang="es-GT" dirty="0"/>
              <a:t>  </a:t>
            </a:r>
            <a:endParaRPr lang="en-US" dirty="0"/>
          </a:p>
        </p:txBody>
      </p:sp>
      <p:pic>
        <p:nvPicPr>
          <p:cNvPr id="7" name="Picture 6" descr="Diseño hermano | Vector Premium">
            <a:extLst>
              <a:ext uri="{FF2B5EF4-FFF2-40B4-BE49-F238E27FC236}">
                <a16:creationId xmlns:a16="http://schemas.microsoft.com/office/drawing/2014/main" id="{AF563B68-8331-B5FC-F223-1F2F3465D7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66487" y="4033675"/>
            <a:ext cx="2041330" cy="2595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0851F1-FFA4-6C74-11CB-7117BC0500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22" b="5305"/>
          <a:stretch>
            <a:fillRect/>
          </a:stretch>
        </p:blipFill>
        <p:spPr>
          <a:xfrm>
            <a:off x="6220553" y="145542"/>
            <a:ext cx="5934456" cy="65725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A2A1FE-FBD6-058C-4341-5B57FBEAF559}"/>
              </a:ext>
            </a:extLst>
          </p:cNvPr>
          <p:cNvSpPr txBox="1"/>
          <p:nvPr/>
        </p:nvSpPr>
        <p:spPr>
          <a:xfrm>
            <a:off x="36991" y="679024"/>
            <a:ext cx="59344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GT" sz="1800" b="1" dirty="0" err="1"/>
              <a:t>Draw</a:t>
            </a:r>
            <a:r>
              <a:rPr lang="es-GT" sz="1800" b="1" dirty="0"/>
              <a:t> and color </a:t>
            </a:r>
            <a:r>
              <a:rPr lang="es-GT" sz="1800" b="1" dirty="0" err="1"/>
              <a:t>yourself</a:t>
            </a:r>
            <a:r>
              <a:rPr lang="es-GT" sz="1800" b="1" dirty="0"/>
              <a:t> and a </a:t>
            </a:r>
            <a:r>
              <a:rPr lang="es-GT" sz="1800" b="1" dirty="0" err="1"/>
              <a:t>family</a:t>
            </a:r>
            <a:r>
              <a:rPr lang="es-GT" sz="1800" b="1" dirty="0"/>
              <a:t> </a:t>
            </a:r>
            <a:r>
              <a:rPr lang="es-GT" sz="1800" b="1" dirty="0" err="1"/>
              <a:t>member</a:t>
            </a:r>
            <a:r>
              <a:rPr lang="es-GT" sz="1800" b="1" dirty="0"/>
              <a:t>. Then describe </a:t>
            </a:r>
            <a:r>
              <a:rPr lang="es-GT" sz="1800" b="1" dirty="0" err="1"/>
              <a:t>them</a:t>
            </a:r>
            <a:r>
              <a:rPr lang="es-GT" sz="1800" b="1" dirty="0"/>
              <a:t> </a:t>
            </a:r>
            <a:r>
              <a:rPr lang="es-GT" sz="1800" b="1" dirty="0" err="1"/>
              <a:t>using</a:t>
            </a:r>
            <a:r>
              <a:rPr lang="es-GT" sz="1800" b="1" dirty="0"/>
              <a:t> </a:t>
            </a:r>
            <a:r>
              <a:rPr lang="es-GT" sz="1800" b="1" dirty="0" err="1"/>
              <a:t>the</a:t>
            </a:r>
            <a:r>
              <a:rPr lang="es-GT" sz="1800" b="1" dirty="0"/>
              <a:t> </a:t>
            </a:r>
            <a:r>
              <a:rPr lang="es-GT" sz="1800" b="1" dirty="0" err="1"/>
              <a:t>sentences</a:t>
            </a:r>
            <a:r>
              <a:rPr lang="es-GT" sz="1800" b="1" dirty="0"/>
              <a:t> </a:t>
            </a:r>
            <a:r>
              <a:rPr lang="es-GT" sz="1800" b="1" dirty="0" err="1"/>
              <a:t>provided</a:t>
            </a:r>
            <a:r>
              <a:rPr lang="es-GT" sz="1800" b="1" dirty="0"/>
              <a:t>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45EBDB-DDAE-44E7-BCBC-9FCEE6738B88}"/>
              </a:ext>
            </a:extLst>
          </p:cNvPr>
          <p:cNvSpPr/>
          <p:nvPr/>
        </p:nvSpPr>
        <p:spPr>
          <a:xfrm>
            <a:off x="1266637" y="4784358"/>
            <a:ext cx="2160202" cy="338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rgbClr val="0070C0"/>
                </a:solidFill>
              </a:rPr>
              <a:t>hermano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1D89E4F-14BE-C682-44D4-07C1785D9AB8}"/>
              </a:ext>
            </a:extLst>
          </p:cNvPr>
          <p:cNvSpPr/>
          <p:nvPr/>
        </p:nvSpPr>
        <p:spPr>
          <a:xfrm>
            <a:off x="1609439" y="5310198"/>
            <a:ext cx="1843210" cy="338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rgbClr val="0070C0"/>
                </a:solidFill>
              </a:rPr>
              <a:t>Juan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8C71938-A384-B05E-3B85-87E1D355E9D2}"/>
              </a:ext>
            </a:extLst>
          </p:cNvPr>
          <p:cNvSpPr/>
          <p:nvPr/>
        </p:nvSpPr>
        <p:spPr>
          <a:xfrm>
            <a:off x="1247358" y="5874148"/>
            <a:ext cx="1756861" cy="338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rgbClr val="0070C0"/>
                </a:solidFill>
              </a:rPr>
              <a:t>veinticinco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7" name="Picture 16" descr="Pointing me Vector Images &amp; Graphics for Commercial Use | VectorStock">
            <a:extLst>
              <a:ext uri="{FF2B5EF4-FFF2-40B4-BE49-F238E27FC236}">
                <a16:creationId xmlns:a16="http://schemas.microsoft.com/office/drawing/2014/main" id="{36BA69E8-B545-DA1D-1D5B-F369F3479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792" y="1388773"/>
            <a:ext cx="1426025" cy="247573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51DFB73-41D9-803F-1BC4-1DB820B95FC1}"/>
              </a:ext>
            </a:extLst>
          </p:cNvPr>
          <p:cNvSpPr/>
          <p:nvPr/>
        </p:nvSpPr>
        <p:spPr>
          <a:xfrm>
            <a:off x="1106424" y="2272188"/>
            <a:ext cx="2454527" cy="3383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accent5"/>
                </a:solidFill>
              </a:rPr>
              <a:t>yo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9977385-892C-F7C9-A97D-D0A1CE8CE029}"/>
              </a:ext>
            </a:extLst>
          </p:cNvPr>
          <p:cNvSpPr/>
          <p:nvPr/>
        </p:nvSpPr>
        <p:spPr>
          <a:xfrm>
            <a:off x="1743551" y="2798028"/>
            <a:ext cx="1843210" cy="3383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accent5"/>
                </a:solidFill>
              </a:rPr>
              <a:t>Patricia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D9621BD-7855-8A82-00DD-78124C033710}"/>
              </a:ext>
            </a:extLst>
          </p:cNvPr>
          <p:cNvSpPr/>
          <p:nvPr/>
        </p:nvSpPr>
        <p:spPr>
          <a:xfrm>
            <a:off x="1290030" y="3361978"/>
            <a:ext cx="1756861" cy="3383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b="1" dirty="0">
                <a:solidFill>
                  <a:schemeClr val="accent5"/>
                </a:solidFill>
              </a:rPr>
              <a:t>trece</a:t>
            </a:r>
            <a:endParaRPr 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04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1153</Words>
  <Application>Microsoft Office PowerPoint</Application>
  <PresentationFormat>Widescreen</PresentationFormat>
  <Paragraphs>211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ADLaM Display</vt:lpstr>
      <vt:lpstr>Aharoni</vt:lpstr>
      <vt:lpstr>Aptos</vt:lpstr>
      <vt:lpstr>Aptos Display</vt:lpstr>
      <vt:lpstr>Arial</vt:lpstr>
      <vt:lpstr>Century Gothic</vt:lpstr>
      <vt:lpstr>Comic Sans MS</vt:lpstr>
      <vt:lpstr>Ink Free</vt:lpstr>
      <vt:lpstr>Wingdings</vt:lpstr>
      <vt:lpstr>Office Theme</vt:lpstr>
      <vt:lpstr>Foundations Part 1</vt:lpstr>
      <vt:lpstr>DAY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2</vt:lpstr>
      <vt:lpstr>PowerPoint Presentation</vt:lpstr>
      <vt:lpstr>PowerPoint Presentation</vt:lpstr>
      <vt:lpstr>DAY 3</vt:lpstr>
      <vt:lpstr>PowerPoint Presentation</vt:lpstr>
      <vt:lpstr>PowerPoint Presentation</vt:lpstr>
      <vt:lpstr>PowerPoint Presentation</vt:lpstr>
      <vt:lpstr>DAY 4</vt:lpstr>
      <vt:lpstr>PowerPoint Presentation</vt:lpstr>
      <vt:lpstr>PowerPoint Presentation</vt:lpstr>
      <vt:lpstr>DAY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7</vt:lpstr>
      <vt:lpstr>PowerPoint Presentation</vt:lpstr>
      <vt:lpstr>PowerPoint Presentation</vt:lpstr>
      <vt:lpstr>PowerPoint Presentation</vt:lpstr>
      <vt:lpstr>PowerPoint Presentation</vt:lpstr>
      <vt:lpstr>DAY 8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Valeska Anderson</dc:creator>
  <cp:lastModifiedBy>Valeska Anderson</cp:lastModifiedBy>
  <cp:revision>7</cp:revision>
  <dcterms:created xsi:type="dcterms:W3CDTF">2026-08-25T17:21:03Z</dcterms:created>
  <dcterms:modified xsi:type="dcterms:W3CDTF">2026-08-26T01:17:53Z</dcterms:modified>
</cp:coreProperties>
</file>